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31.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3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33.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34.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753" r:id="rId2"/>
    <p:sldId id="879" r:id="rId3"/>
    <p:sldId id="736" r:id="rId4"/>
    <p:sldId id="733" r:id="rId5"/>
    <p:sldId id="734" r:id="rId6"/>
    <p:sldId id="755" r:id="rId7"/>
    <p:sldId id="756" r:id="rId8"/>
    <p:sldId id="747" r:id="rId9"/>
    <p:sldId id="796" r:id="rId10"/>
    <p:sldId id="783" r:id="rId11"/>
    <p:sldId id="757" r:id="rId12"/>
    <p:sldId id="800" r:id="rId13"/>
    <p:sldId id="797" r:id="rId14"/>
    <p:sldId id="786" r:id="rId15"/>
    <p:sldId id="799" r:id="rId16"/>
    <p:sldId id="884" r:id="rId17"/>
    <p:sldId id="880" r:id="rId18"/>
    <p:sldId id="914" r:id="rId19"/>
    <p:sldId id="839" r:id="rId20"/>
    <p:sldId id="841" r:id="rId21"/>
    <p:sldId id="782" r:id="rId22"/>
    <p:sldId id="773" r:id="rId23"/>
    <p:sldId id="774" r:id="rId24"/>
    <p:sldId id="842" r:id="rId25"/>
    <p:sldId id="882" r:id="rId26"/>
    <p:sldId id="775" r:id="rId27"/>
    <p:sldId id="776" r:id="rId28"/>
    <p:sldId id="777" r:id="rId29"/>
    <p:sldId id="778" r:id="rId30"/>
    <p:sldId id="779" r:id="rId31"/>
    <p:sldId id="798" r:id="rId32"/>
    <p:sldId id="751" r:id="rId33"/>
    <p:sldId id="801" r:id="rId34"/>
    <p:sldId id="746" r:id="rId35"/>
    <p:sldId id="843" r:id="rId36"/>
    <p:sldId id="762" r:id="rId37"/>
    <p:sldId id="752" r:id="rId38"/>
  </p:sldIdLst>
  <p:sldSz cx="12192000" cy="6858000"/>
  <p:notesSz cx="6858000" cy="9144000"/>
  <p:custDataLst>
    <p:tags r:id="rId40"/>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0000"/>
    <a:srgbClr val="C00000"/>
    <a:srgbClr val="CB2020"/>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87" autoAdjust="0"/>
    <p:restoredTop sz="94660"/>
  </p:normalViewPr>
  <p:slideViewPr>
    <p:cSldViewPr snapToGrid="0">
      <p:cViewPr varScale="1">
        <p:scale>
          <a:sx n="78" d="100"/>
          <a:sy n="78" d="100"/>
        </p:scale>
        <p:origin x="78" y="57"/>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commentAuthors" Target="commentAuthors.xml"/></Relationships>
</file>

<file path=ppt/media/hdphoto1.wdp>
</file>

<file path=ppt/media/hdphoto2.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sv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2022/11/14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u="sng"/>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endParaRPr lang="zh-CN" dirty="0">
              <a:sym typeface="+mn-ea"/>
            </a:endParaRPr>
          </a:p>
        </p:txBody>
      </p:sp>
      <p:sp>
        <p:nvSpPr>
          <p:cNvPr id="4" name="灯片编号占位符 3"/>
          <p:cNvSpPr>
            <a:spLocks noGrp="1"/>
          </p:cNvSpPr>
          <p:nvPr>
            <p:ph type="sldNum" sz="quarter" idx="10"/>
          </p:nvPr>
        </p:nvSpPr>
        <p:spPr/>
        <p:txBody>
          <a:bodyPr/>
          <a:lstStyle/>
          <a:p>
            <a:fld id="{F1CB8912-F0BA-4AD8-8415-DA1F26BCB09F}" type="slidenum">
              <a:rPr lang="zh-CN" altLang="en-US" smtClean="0"/>
              <a:t>17</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endParaRPr lang="zh-CN" dirty="0">
              <a:sym typeface="+mn-ea"/>
            </a:endParaRPr>
          </a:p>
        </p:txBody>
      </p:sp>
      <p:sp>
        <p:nvSpPr>
          <p:cNvPr id="4" name="灯片编号占位符 3"/>
          <p:cNvSpPr>
            <a:spLocks noGrp="1"/>
          </p:cNvSpPr>
          <p:nvPr>
            <p:ph type="sldNum" sz="quarter" idx="10"/>
          </p:nvPr>
        </p:nvSpPr>
        <p:spPr/>
        <p:txBody>
          <a:bodyPr/>
          <a:lstStyle/>
          <a:p>
            <a:fld id="{F1CB8912-F0BA-4AD8-8415-DA1F26BCB09F}" type="slidenum">
              <a:rPr lang="zh-CN" altLang="en-US" smtClean="0"/>
              <a:t>18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19</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20</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22</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23</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D97B928-6B21-40D8-A3B8-CF4B894803FB}" type="slidenum">
              <a:rPr lang="zh-CN" altLang="en-US" smtClean="0"/>
              <a:t>24</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06BAC3F-EC54-4562-95FA-EAB001225A81}" type="slidenum">
              <a:rPr lang="zh-CN" altLang="en-US" smtClean="0"/>
              <a:t>25</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a:sym typeface="+mn-ea"/>
              </a:rPr>
              <a:t>31%</a:t>
            </a:r>
            <a:r>
              <a:rPr lang="zh-CN" altLang="en-US">
                <a:sym typeface="+mn-ea"/>
              </a:rPr>
              <a:t>的新市民在贷款时没有选择银行，而是转向别的融资渠道，其中银行贷款材料要求高是主要原因。</a:t>
            </a:r>
            <a:endParaRPr lang="zh-CN" altLang="en-US"/>
          </a:p>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对此，我们通过加强多方合作，为新市民提供授信准入方案</a:t>
            </a:r>
            <a:endParaRPr lang="zh-CN" altLang="en-US"/>
          </a:p>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27</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14000"/>
              </a:lnSpc>
            </a:pPr>
            <a:r>
              <a:rPr lang="zh-CN" altLang="en-US">
                <a:sym typeface="+mn-ea"/>
              </a:rPr>
              <a:t>在政府层面，通过接入新市民数据网，获取他们的纳税、社保医保、公积金等信息，同时与第三方平台如微信支付宝合作，将客户微信、支付宝等流水也纳入评估模型，由此衡量新市民的还款能力和还款意愿，另外，积极推动新市民较为集中的职工团体授信和聚焦新市民户籍的乡村授信工作为新市民信用评定增加风控补位。以上，通过丰富征信替代数据和推动授信工作完善风险控制体系。为新市民这一群体提供信用评定机制。</a:t>
            </a:r>
            <a:endParaRPr lang="zh-CN" altLang="en-US"/>
          </a:p>
          <a:p>
            <a:pPr>
              <a:lnSpc>
                <a:spcPct val="114000"/>
              </a:lnSpc>
            </a:pPr>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28</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对新市民群体来说，住房问题也是痛点问题，我们作为一家有社会责任感的企业，积极相应政策号召，在源头供给的住房建设和针对性的租房贷款产品层面也有相应的支持措施。在融资上，不仅根据不同企业特点加大信贷支持力度，更要以不同角色积极参与保障性租赁住房的不动产投资信托项目中。</a:t>
            </a:r>
            <a:endParaRPr lang="zh-CN" altLang="en-US"/>
          </a:p>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29</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sym typeface="+mn-ea"/>
              </a:rPr>
              <a:t>另外我们还推出了一款专门针对应届毕业生的贷款产品，为成都留住人才奉献一份力量，这款产品根据应届毕业生的特点设计，通过前期降低最低还款额度和放款还款期限为刚步入职场的新人提供资金上的缓冲时间，全程线上申轻、签订合同。</a:t>
            </a:r>
            <a:endParaRPr lang="zh-CN" altLang="en-US"/>
          </a:p>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33</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34</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8</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buFont typeface="Arial" panose="020B0604020202020204" pitchFamily="34" charset="0"/>
              <a:buNone/>
            </a:pPr>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14" name="图片占位符 5"/>
          <p:cNvSpPr>
            <a:spLocks noGrp="1"/>
          </p:cNvSpPr>
          <p:nvPr>
            <p:ph type="pic" sz="quarter" idx="10"/>
          </p:nvPr>
        </p:nvSpPr>
        <p:spPr>
          <a:xfrm>
            <a:off x="1295402" y="1872018"/>
            <a:ext cx="1760182" cy="1760182"/>
          </a:xfrm>
          <a:custGeom>
            <a:avLst/>
            <a:gdLst>
              <a:gd name="connsiteX0" fmla="*/ 1233714 w 2467428"/>
              <a:gd name="connsiteY0" fmla="*/ 0 h 2467428"/>
              <a:gd name="connsiteX1" fmla="*/ 2467428 w 2467428"/>
              <a:gd name="connsiteY1" fmla="*/ 1233714 h 2467428"/>
              <a:gd name="connsiteX2" fmla="*/ 1233714 w 2467428"/>
              <a:gd name="connsiteY2" fmla="*/ 2467428 h 2467428"/>
              <a:gd name="connsiteX3" fmla="*/ 0 w 2467428"/>
              <a:gd name="connsiteY3" fmla="*/ 1233714 h 2467428"/>
              <a:gd name="connsiteX4" fmla="*/ 1233714 w 2467428"/>
              <a:gd name="connsiteY4" fmla="*/ 0 h 246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7428" h="2467428">
                <a:moveTo>
                  <a:pt x="1233714" y="0"/>
                </a:moveTo>
                <a:cubicBezTo>
                  <a:pt x="1915075" y="0"/>
                  <a:pt x="2467428" y="552353"/>
                  <a:pt x="2467428" y="1233714"/>
                </a:cubicBezTo>
                <a:cubicBezTo>
                  <a:pt x="2467428" y="1915075"/>
                  <a:pt x="1915075" y="2467428"/>
                  <a:pt x="1233714" y="2467428"/>
                </a:cubicBezTo>
                <a:cubicBezTo>
                  <a:pt x="552353" y="2467428"/>
                  <a:pt x="0" y="1915075"/>
                  <a:pt x="0" y="1233714"/>
                </a:cubicBezTo>
                <a:cubicBezTo>
                  <a:pt x="0" y="552353"/>
                  <a:pt x="552353" y="0"/>
                  <a:pt x="1233714" y="0"/>
                </a:cubicBezTo>
                <a:close/>
              </a:path>
            </a:pathLst>
          </a:custGeom>
        </p:spPr>
        <p:txBody>
          <a:bodyPr wrap="square">
            <a:noAutofit/>
          </a:bodyPr>
          <a:lstStyle/>
          <a:p>
            <a:endParaRPr lang="zh-CN" altLang="en-US"/>
          </a:p>
        </p:txBody>
      </p:sp>
      <p:sp>
        <p:nvSpPr>
          <p:cNvPr id="15" name="图片占位符 5"/>
          <p:cNvSpPr>
            <a:spLocks noGrp="1"/>
          </p:cNvSpPr>
          <p:nvPr>
            <p:ph type="pic" sz="quarter" idx="11"/>
          </p:nvPr>
        </p:nvSpPr>
        <p:spPr>
          <a:xfrm>
            <a:off x="6400802" y="1879602"/>
            <a:ext cx="1760182" cy="1760182"/>
          </a:xfrm>
          <a:custGeom>
            <a:avLst/>
            <a:gdLst>
              <a:gd name="connsiteX0" fmla="*/ 1233714 w 2467428"/>
              <a:gd name="connsiteY0" fmla="*/ 0 h 2467428"/>
              <a:gd name="connsiteX1" fmla="*/ 2467428 w 2467428"/>
              <a:gd name="connsiteY1" fmla="*/ 1233714 h 2467428"/>
              <a:gd name="connsiteX2" fmla="*/ 1233714 w 2467428"/>
              <a:gd name="connsiteY2" fmla="*/ 2467428 h 2467428"/>
              <a:gd name="connsiteX3" fmla="*/ 0 w 2467428"/>
              <a:gd name="connsiteY3" fmla="*/ 1233714 h 2467428"/>
              <a:gd name="connsiteX4" fmla="*/ 1233714 w 2467428"/>
              <a:gd name="connsiteY4" fmla="*/ 0 h 246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7428" h="2467428">
                <a:moveTo>
                  <a:pt x="1233714" y="0"/>
                </a:moveTo>
                <a:cubicBezTo>
                  <a:pt x="1915075" y="0"/>
                  <a:pt x="2467428" y="552353"/>
                  <a:pt x="2467428" y="1233714"/>
                </a:cubicBezTo>
                <a:cubicBezTo>
                  <a:pt x="2467428" y="1915075"/>
                  <a:pt x="1915075" y="2467428"/>
                  <a:pt x="1233714" y="2467428"/>
                </a:cubicBezTo>
                <a:cubicBezTo>
                  <a:pt x="552353" y="2467428"/>
                  <a:pt x="0" y="1915075"/>
                  <a:pt x="0" y="1233714"/>
                </a:cubicBezTo>
                <a:cubicBezTo>
                  <a:pt x="0" y="552353"/>
                  <a:pt x="552353" y="0"/>
                  <a:pt x="1233714" y="0"/>
                </a:cubicBezTo>
                <a:close/>
              </a:path>
            </a:pathLst>
          </a:custGeom>
        </p:spPr>
        <p:txBody>
          <a:bodyPr wrap="square">
            <a:noAutofit/>
          </a:bodyPr>
          <a:lstStyle/>
          <a:p>
            <a:endParaRPr lang="zh-CN" altLang="en-US"/>
          </a:p>
        </p:txBody>
      </p:sp>
      <p:sp>
        <p:nvSpPr>
          <p:cNvPr id="16" name="图片占位符 5"/>
          <p:cNvSpPr>
            <a:spLocks noGrp="1"/>
          </p:cNvSpPr>
          <p:nvPr>
            <p:ph type="pic" sz="quarter" idx="12"/>
          </p:nvPr>
        </p:nvSpPr>
        <p:spPr>
          <a:xfrm>
            <a:off x="1287818" y="4241802"/>
            <a:ext cx="1760182" cy="1760182"/>
          </a:xfrm>
          <a:custGeom>
            <a:avLst/>
            <a:gdLst>
              <a:gd name="connsiteX0" fmla="*/ 1233714 w 2467428"/>
              <a:gd name="connsiteY0" fmla="*/ 0 h 2467428"/>
              <a:gd name="connsiteX1" fmla="*/ 2467428 w 2467428"/>
              <a:gd name="connsiteY1" fmla="*/ 1233714 h 2467428"/>
              <a:gd name="connsiteX2" fmla="*/ 1233714 w 2467428"/>
              <a:gd name="connsiteY2" fmla="*/ 2467428 h 2467428"/>
              <a:gd name="connsiteX3" fmla="*/ 0 w 2467428"/>
              <a:gd name="connsiteY3" fmla="*/ 1233714 h 2467428"/>
              <a:gd name="connsiteX4" fmla="*/ 1233714 w 2467428"/>
              <a:gd name="connsiteY4" fmla="*/ 0 h 246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7428" h="2467428">
                <a:moveTo>
                  <a:pt x="1233714" y="0"/>
                </a:moveTo>
                <a:cubicBezTo>
                  <a:pt x="1915075" y="0"/>
                  <a:pt x="2467428" y="552353"/>
                  <a:pt x="2467428" y="1233714"/>
                </a:cubicBezTo>
                <a:cubicBezTo>
                  <a:pt x="2467428" y="1915075"/>
                  <a:pt x="1915075" y="2467428"/>
                  <a:pt x="1233714" y="2467428"/>
                </a:cubicBezTo>
                <a:cubicBezTo>
                  <a:pt x="552353" y="2467428"/>
                  <a:pt x="0" y="1915075"/>
                  <a:pt x="0" y="1233714"/>
                </a:cubicBezTo>
                <a:cubicBezTo>
                  <a:pt x="0" y="552353"/>
                  <a:pt x="552353" y="0"/>
                  <a:pt x="1233714" y="0"/>
                </a:cubicBezTo>
                <a:close/>
              </a:path>
            </a:pathLst>
          </a:custGeom>
        </p:spPr>
        <p:txBody>
          <a:bodyPr wrap="square">
            <a:noAutofit/>
          </a:bodyPr>
          <a:lstStyle/>
          <a:p>
            <a:endParaRPr lang="zh-CN" altLang="en-US"/>
          </a:p>
        </p:txBody>
      </p:sp>
      <p:sp>
        <p:nvSpPr>
          <p:cNvPr id="17" name="图片占位符 5"/>
          <p:cNvSpPr>
            <a:spLocks noGrp="1"/>
          </p:cNvSpPr>
          <p:nvPr>
            <p:ph type="pic" sz="quarter" idx="13"/>
          </p:nvPr>
        </p:nvSpPr>
        <p:spPr>
          <a:xfrm>
            <a:off x="6393218" y="4249386"/>
            <a:ext cx="1760182" cy="1760182"/>
          </a:xfrm>
          <a:custGeom>
            <a:avLst/>
            <a:gdLst>
              <a:gd name="connsiteX0" fmla="*/ 1233714 w 2467428"/>
              <a:gd name="connsiteY0" fmla="*/ 0 h 2467428"/>
              <a:gd name="connsiteX1" fmla="*/ 2467428 w 2467428"/>
              <a:gd name="connsiteY1" fmla="*/ 1233714 h 2467428"/>
              <a:gd name="connsiteX2" fmla="*/ 1233714 w 2467428"/>
              <a:gd name="connsiteY2" fmla="*/ 2467428 h 2467428"/>
              <a:gd name="connsiteX3" fmla="*/ 0 w 2467428"/>
              <a:gd name="connsiteY3" fmla="*/ 1233714 h 2467428"/>
              <a:gd name="connsiteX4" fmla="*/ 1233714 w 2467428"/>
              <a:gd name="connsiteY4" fmla="*/ 0 h 246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7428" h="2467428">
                <a:moveTo>
                  <a:pt x="1233714" y="0"/>
                </a:moveTo>
                <a:cubicBezTo>
                  <a:pt x="1915075" y="0"/>
                  <a:pt x="2467428" y="552353"/>
                  <a:pt x="2467428" y="1233714"/>
                </a:cubicBezTo>
                <a:cubicBezTo>
                  <a:pt x="2467428" y="1915075"/>
                  <a:pt x="1915075" y="2467428"/>
                  <a:pt x="1233714" y="2467428"/>
                </a:cubicBezTo>
                <a:cubicBezTo>
                  <a:pt x="552353" y="2467428"/>
                  <a:pt x="0" y="1915075"/>
                  <a:pt x="0" y="1233714"/>
                </a:cubicBezTo>
                <a:cubicBezTo>
                  <a:pt x="0" y="552353"/>
                  <a:pt x="552353" y="0"/>
                  <a:pt x="1233714" y="0"/>
                </a:cubicBezTo>
                <a:close/>
              </a:path>
            </a:pathLst>
          </a:custGeom>
        </p:spPr>
        <p:txBody>
          <a:bodyPr wrap="square">
            <a:noAutofit/>
          </a:bodyPr>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5_仅标题">
    <p:spTree>
      <p:nvGrpSpPr>
        <p:cNvPr id="1" name=""/>
        <p:cNvGrpSpPr/>
        <p:nvPr/>
      </p:nvGrpSpPr>
      <p:grpSpPr>
        <a:xfrm>
          <a:off x="0" y="0"/>
          <a:ext cx="0" cy="0"/>
          <a:chOff x="0" y="0"/>
          <a:chExt cx="0" cy="0"/>
        </a:xfrm>
      </p:grpSpPr>
      <p:sp>
        <p:nvSpPr>
          <p:cNvPr id="3" name="图片占位符 6"/>
          <p:cNvSpPr>
            <a:spLocks noGrp="1"/>
          </p:cNvSpPr>
          <p:nvPr>
            <p:ph type="pic" sz="quarter" idx="10"/>
          </p:nvPr>
        </p:nvSpPr>
        <p:spPr>
          <a:xfrm>
            <a:off x="6904575" y="2031310"/>
            <a:ext cx="3793993" cy="3667755"/>
          </a:xfrm>
          <a:prstGeom prst="ellipse">
            <a:avLst/>
          </a:pr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5016500" y="642938"/>
            <a:ext cx="6684963" cy="5605462"/>
          </a:xfrm>
          <a:prstGeom prst="rect">
            <a:avLst/>
          </a:prstGeom>
        </p:spPr>
        <p:txBody>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C807B586-FB5D-4A1C-9714-274F4D8DE72B}" type="datetimeFigureOut">
              <a:rPr lang="zh-CN" altLang="en-US" smtClean="0"/>
              <a:t>2022/11/14</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A40A1C21-AF5C-4407-A290-C33BA2860564}" type="slidenum">
              <a:rPr lang="zh-CN" altLang="en-US" smtClean="0"/>
              <a:t>‹#›</a:t>
            </a:fld>
            <a:endParaRPr lang="zh-CN" altLang="en-US"/>
          </a:p>
        </p:txBody>
      </p:sp>
      <p:sp>
        <p:nvSpPr>
          <p:cNvPr id="6" name="图片占位符 5"/>
          <p:cNvSpPr>
            <a:spLocks noGrp="1"/>
          </p:cNvSpPr>
          <p:nvPr>
            <p:ph type="pic" sz="quarter" idx="13"/>
          </p:nvPr>
        </p:nvSpPr>
        <p:spPr>
          <a:xfrm>
            <a:off x="1110148" y="2185261"/>
            <a:ext cx="2883249" cy="2883250"/>
          </a:xfrm>
          <a:prstGeom prst="ellipse">
            <a:avLst/>
          </a:prstGeo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仅标题">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390" y="6356747"/>
            <a:ext cx="2742448" cy="364274"/>
          </a:xfrm>
          <a:prstGeom prst="rect">
            <a:avLst/>
          </a:prstGeom>
        </p:spPr>
        <p:txBody>
          <a:bodyPr/>
          <a:lstStyle>
            <a:lvl1pPr>
              <a:defRPr/>
            </a:lvl1pPr>
          </a:lstStyle>
          <a:p>
            <a:pPr>
              <a:defRPr/>
            </a:pPr>
            <a:fld id="{2062C1E6-100B-44D2-A1C7-A34E3BD9A12C}" type="datetimeFigureOut">
              <a:rPr lang="zh-CN" altLang="en-US"/>
              <a:t>2022/11/14</a:t>
            </a:fld>
            <a:endParaRPr lang="zh-CN" altLang="en-US"/>
          </a:p>
        </p:txBody>
      </p:sp>
      <p:sp>
        <p:nvSpPr>
          <p:cNvPr id="7" name="页脚占位符 3"/>
          <p:cNvSpPr>
            <a:spLocks noGrp="1"/>
          </p:cNvSpPr>
          <p:nvPr>
            <p:ph type="ftr" sz="quarter" idx="11"/>
          </p:nvPr>
        </p:nvSpPr>
        <p:spPr>
          <a:xfrm>
            <a:off x="4038413" y="6356747"/>
            <a:ext cx="4115176" cy="364274"/>
          </a:xfrm>
          <a:prstGeom prst="rect">
            <a:avLst/>
          </a:prstGeom>
        </p:spPr>
        <p:txBody>
          <a:bodyPr/>
          <a:lstStyle>
            <a:lvl1pPr>
              <a:defRPr/>
            </a:lvl1pPr>
          </a:lstStyle>
          <a:p>
            <a:pPr>
              <a:defRPr/>
            </a:pPr>
            <a:endParaRPr lang="zh-CN" altLang="en-US"/>
          </a:p>
        </p:txBody>
      </p:sp>
      <p:sp>
        <p:nvSpPr>
          <p:cNvPr id="8" name="灯片编号占位符 4"/>
          <p:cNvSpPr>
            <a:spLocks noGrp="1"/>
          </p:cNvSpPr>
          <p:nvPr>
            <p:ph type="sldNum" sz="quarter" idx="12"/>
          </p:nvPr>
        </p:nvSpPr>
        <p:spPr>
          <a:xfrm>
            <a:off x="8611166" y="6356747"/>
            <a:ext cx="2742448" cy="364274"/>
          </a:xfrm>
          <a:prstGeom prst="rect">
            <a:avLst/>
          </a:prstGeom>
        </p:spPr>
        <p:txBody>
          <a:bodyPr/>
          <a:lstStyle>
            <a:lvl1pPr>
              <a:defRPr/>
            </a:lvl1pPr>
          </a:lstStyle>
          <a:p>
            <a:pPr>
              <a:defRPr/>
            </a:pPr>
            <a:fld id="{C14A6F88-39AC-442E-B372-2FEBDC340D1D}" type="slidenum">
              <a:rPr lang="zh-CN" altLang="en-US"/>
              <a:t>‹#›</a:t>
            </a:fld>
            <a:endParaRPr lang="zh-CN" altLang="en-US"/>
          </a:p>
        </p:txBody>
      </p:sp>
    </p:spTree>
  </p:cSld>
  <p:clrMapOvr>
    <a:masterClrMapping/>
  </p:clrMapOvr>
  <p:transition spd="med" advClick="0" advTm="0">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3" name="图片占位符 2"/>
          <p:cNvSpPr>
            <a:spLocks noGrp="1"/>
          </p:cNvSpPr>
          <p:nvPr>
            <p:ph type="pic" sz="quarter" idx="10"/>
          </p:nvPr>
        </p:nvSpPr>
        <p:spPr>
          <a:xfrm>
            <a:off x="1468521" y="1599699"/>
            <a:ext cx="4294188" cy="3875088"/>
          </a:xfrm>
          <a:prstGeom prst="rect">
            <a:avLst/>
          </a:prstGeom>
        </p:spPr>
        <p:txBody>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sv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6.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s>
</file>

<file path=ppt/slides/_rels/slide20.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18" Type="http://schemas.openxmlformats.org/officeDocument/2006/relationships/slideLayout" Target="../slideLayouts/slideLayout2.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tags" Target="../tags/tag25.xml"/><Relationship Id="rId17" Type="http://schemas.openxmlformats.org/officeDocument/2006/relationships/tags" Target="../tags/tag30.xml"/><Relationship Id="rId2" Type="http://schemas.openxmlformats.org/officeDocument/2006/relationships/tags" Target="../tags/tag15.xml"/><Relationship Id="rId16" Type="http://schemas.openxmlformats.org/officeDocument/2006/relationships/tags" Target="../tags/tag29.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5" Type="http://schemas.openxmlformats.org/officeDocument/2006/relationships/tags" Target="../tags/tag28.xml"/><Relationship Id="rId10" Type="http://schemas.openxmlformats.org/officeDocument/2006/relationships/tags" Target="../tags/tag23.xml"/><Relationship Id="rId19" Type="http://schemas.openxmlformats.org/officeDocument/2006/relationships/notesSlide" Target="../notesSlides/notesSlide18.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image" Target="../media/image18.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20.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3.xml"/><Relationship Id="rId6" Type="http://schemas.microsoft.com/office/2007/relationships/hdphoto" Target="../media/hdphoto2.wdp"/><Relationship Id="rId5" Type="http://schemas.openxmlformats.org/officeDocument/2006/relationships/image" Target="../media/image13.png"/><Relationship Id="rId4" Type="http://schemas.openxmlformats.org/officeDocument/2006/relationships/image" Target="../media/image21.jpe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image" Target="../media/image23.svg"/><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36617"/>
          <a:stretch>
            <a:fillRect/>
          </a:stretch>
        </p:blipFill>
        <p:spPr>
          <a:xfrm>
            <a:off x="-960120" y="0"/>
            <a:ext cx="13249275" cy="4951730"/>
          </a:xfrm>
          <a:prstGeom prst="rect">
            <a:avLst/>
          </a:prstGeom>
        </p:spPr>
      </p:pic>
      <p:sp>
        <p:nvSpPr>
          <p:cNvPr id="6" name="矩形 5"/>
          <p:cNvSpPr/>
          <p:nvPr/>
        </p:nvSpPr>
        <p:spPr>
          <a:xfrm>
            <a:off x="0" y="0"/>
            <a:ext cx="12192000" cy="685800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395095" y="1490980"/>
            <a:ext cx="9402445" cy="2584450"/>
          </a:xfrm>
          <a:prstGeom prst="rect">
            <a:avLst/>
          </a:prstGeom>
          <a:noFill/>
        </p:spPr>
        <p:txBody>
          <a:bodyPr wrap="square" rtlCol="0">
            <a:spAutoFit/>
            <a:scene3d>
              <a:camera prst="orthographicFront"/>
              <a:lightRig rig="threePt" dir="t"/>
            </a:scene3d>
            <a:sp3d contourW="12700" prstMaterial="dkEdge"/>
          </a:bodyPr>
          <a:lstStyle/>
          <a:p>
            <a:pPr algn="ctr">
              <a:lnSpc>
                <a:spcPct val="150000"/>
              </a:lnSpc>
            </a:pPr>
            <a:r>
              <a:rPr lang="zh-CN" altLang="en-US" sz="5400" b="1" spc="500" dirty="0">
                <a:gradFill>
                  <a:gsLst>
                    <a:gs pos="68000">
                      <a:srgbClr val="900000"/>
                    </a:gs>
                    <a:gs pos="0">
                      <a:schemeClr val="accent1">
                        <a:lumMod val="45000"/>
                        <a:lumOff val="55000"/>
                      </a:schemeClr>
                    </a:gs>
                    <a:gs pos="100000">
                      <a:schemeClr val="accent1">
                        <a:lumMod val="50000"/>
                      </a:schemeClr>
                    </a:gs>
                  </a:gsLst>
                  <a:path path="shape">
                    <a:fillToRect l="50000" t="50000" r="50000" b="50000"/>
                  </a:path>
                  <a:tileRect/>
                </a:gradFill>
                <a:effectLst>
                  <a:outerShdw blurRad="50800" dist="38100" dir="2700000" algn="tl" rotWithShape="0">
                    <a:prstClr val="black">
                      <a:alpha val="40000"/>
                    </a:prstClr>
                  </a:outerShdw>
                </a:effectLst>
                <a:uFillTx/>
                <a:latin typeface="微软雅黑" panose="020B0503020204020204" pitchFamily="34" charset="-122"/>
                <a:ea typeface="微软雅黑" panose="020B0503020204020204" pitchFamily="34" charset="-122"/>
                <a:sym typeface="Arial" panose="020B0604020202020204" pitchFamily="34" charset="0"/>
              </a:rPr>
              <a:t>富有温度的金融</a:t>
            </a:r>
            <a:r>
              <a:rPr lang="en-US" altLang="zh-CN" sz="5400" b="1" spc="500" dirty="0">
                <a:gradFill>
                  <a:gsLst>
                    <a:gs pos="68000">
                      <a:srgbClr val="900000"/>
                    </a:gs>
                    <a:gs pos="0">
                      <a:schemeClr val="accent1">
                        <a:lumMod val="45000"/>
                        <a:lumOff val="55000"/>
                      </a:schemeClr>
                    </a:gs>
                    <a:gs pos="100000">
                      <a:schemeClr val="accent1">
                        <a:lumMod val="50000"/>
                      </a:schemeClr>
                    </a:gs>
                  </a:gsLst>
                  <a:path path="shape">
                    <a:fillToRect l="50000" t="50000" r="50000" b="50000"/>
                  </a:path>
                  <a:tileRect/>
                </a:gradFill>
                <a:effectLst>
                  <a:outerShdw blurRad="50800" dist="38100" dir="2700000" algn="tl" rotWithShape="0">
                    <a:prstClr val="black">
                      <a:alpha val="40000"/>
                    </a:prstClr>
                  </a:outerShdw>
                </a:effectLst>
                <a:uFillTx/>
                <a:latin typeface="微软雅黑" panose="020B0503020204020204" pitchFamily="34" charset="-122"/>
                <a:ea typeface="微软雅黑" panose="020B0503020204020204" pitchFamily="34" charset="-122"/>
                <a:sym typeface="Arial" panose="020B0604020202020204" pitchFamily="34" charset="0"/>
              </a:rPr>
              <a:t> </a:t>
            </a:r>
          </a:p>
          <a:p>
            <a:pPr algn="ctr">
              <a:lnSpc>
                <a:spcPct val="150000"/>
              </a:lnSpc>
            </a:pPr>
            <a:r>
              <a:rPr lang="zh-CN" altLang="en-US" sz="5400" b="1" spc="500" dirty="0">
                <a:gradFill>
                  <a:gsLst>
                    <a:gs pos="68000">
                      <a:srgbClr val="900000"/>
                    </a:gs>
                    <a:gs pos="0">
                      <a:schemeClr val="accent1">
                        <a:lumMod val="45000"/>
                        <a:lumOff val="55000"/>
                      </a:schemeClr>
                    </a:gs>
                    <a:gs pos="100000">
                      <a:schemeClr val="accent1">
                        <a:lumMod val="50000"/>
                      </a:schemeClr>
                    </a:gs>
                  </a:gsLst>
                  <a:path path="shape">
                    <a:fillToRect l="50000" t="50000" r="50000" b="50000"/>
                  </a:path>
                  <a:tileRect/>
                </a:gradFill>
                <a:effectLst>
                  <a:outerShdw blurRad="50800" dist="38100" dir="2700000" algn="tl" rotWithShape="0">
                    <a:prstClr val="black">
                      <a:alpha val="40000"/>
                    </a:prstClr>
                  </a:outerShdw>
                </a:effectLst>
                <a:uFillTx/>
                <a:latin typeface="微软雅黑" panose="020B0503020204020204" pitchFamily="34" charset="-122"/>
                <a:ea typeface="微软雅黑" panose="020B0503020204020204" pitchFamily="34" charset="-122"/>
                <a:sym typeface="Arial" panose="020B0604020202020204" pitchFamily="34" charset="0"/>
              </a:rPr>
              <a:t>助力新市民圆梦</a:t>
            </a:r>
          </a:p>
        </p:txBody>
      </p:sp>
      <p:sp>
        <p:nvSpPr>
          <p:cNvPr id="8" name="文本框 7"/>
          <p:cNvSpPr txBox="1"/>
          <p:nvPr/>
        </p:nvSpPr>
        <p:spPr>
          <a:xfrm>
            <a:off x="2988945" y="4075430"/>
            <a:ext cx="8876030" cy="1198880"/>
          </a:xfrm>
          <a:prstGeom prst="rect">
            <a:avLst/>
          </a:prstGeom>
          <a:noFill/>
        </p:spPr>
        <p:txBody>
          <a:bodyPr wrap="square">
            <a:spAutoFit/>
          </a:bodyPr>
          <a:lstStyle/>
          <a:p>
            <a:pPr lvl="1" algn="r">
              <a:lnSpc>
                <a:spcPct val="150000"/>
              </a:lnSpc>
            </a:pPr>
            <a:r>
              <a:rPr lang="en-US" altLang="zh-CN"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a:t>
            </a:r>
            <a:r>
              <a:rPr lang="zh-CN" altLang="en-US"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基于金融科技平台</a:t>
            </a:r>
          </a:p>
          <a:p>
            <a:pPr lvl="1" algn="r">
              <a:lnSpc>
                <a:spcPct val="150000"/>
              </a:lnSpc>
            </a:pPr>
            <a:r>
              <a:rPr lang="zh-CN" altLang="en-US"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满足新市民群体多元化城市服务需求</a:t>
            </a: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335355" y="3356195"/>
            <a:ext cx="1668755" cy="2223550"/>
          </a:xfrm>
          <a:prstGeom prst="rect">
            <a:avLst/>
          </a:prstGeom>
          <a:solidFill>
            <a:schemeClr val="bg1"/>
          </a:solidFill>
        </p:spPr>
      </p:pic>
      <p:sp>
        <p:nvSpPr>
          <p:cNvPr id="3" name="文本框 2"/>
          <p:cNvSpPr txBox="1"/>
          <p:nvPr/>
        </p:nvSpPr>
        <p:spPr>
          <a:xfrm>
            <a:off x="419735" y="5579745"/>
            <a:ext cx="2751455" cy="1014730"/>
          </a:xfrm>
          <a:prstGeom prst="rect">
            <a:avLst/>
          </a:prstGeom>
          <a:noFill/>
        </p:spPr>
        <p:txBody>
          <a:bodyPr wrap="square">
            <a:spAutoFit/>
          </a:bodyPr>
          <a:lstStyle/>
          <a:p>
            <a:pPr algn="l">
              <a:lnSpc>
                <a:spcPct val="150000"/>
              </a:lnSpc>
            </a:pPr>
            <a:r>
              <a:rPr lang="zh-CN" altLang="en-US" sz="2000" b="1" dirty="0">
                <a:solidFill>
                  <a:srgbClr val="CB2020"/>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集团成员：</a:t>
            </a:r>
          </a:p>
          <a:p>
            <a:pPr algn="l">
              <a:lnSpc>
                <a:spcPct val="150000"/>
              </a:lnSpc>
            </a:pPr>
            <a:r>
              <a:rPr lang="zh-CN" altLang="en-US" sz="2000" b="1" dirty="0">
                <a:solidFill>
                  <a:srgbClr val="CB2020"/>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邵涵、周依凡、贾绍越</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平行四边形 2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00735" y="366395"/>
            <a:ext cx="546100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基础理财服务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需求分析</a:t>
            </a:r>
          </a:p>
        </p:txBody>
      </p:sp>
      <p:sp>
        <p:nvSpPr>
          <p:cNvPr id="4" name="文本框 3"/>
          <p:cNvSpPr txBox="1"/>
          <p:nvPr/>
        </p:nvSpPr>
        <p:spPr>
          <a:xfrm>
            <a:off x="798389" y="1412240"/>
            <a:ext cx="8606155" cy="1061381"/>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sym typeface="+mn-ea"/>
              </a:rPr>
              <a:t>在理财配置方面，由于缺少相关金融知识且没有清晰系统的理财规划，</a:t>
            </a:r>
            <a:r>
              <a:rPr lang="zh-CN" altLang="en-US" b="1" dirty="0">
                <a:solidFill>
                  <a:srgbClr val="900000"/>
                </a:solidFill>
                <a:latin typeface="微软雅黑" panose="020B0503020204020204" pitchFamily="34" charset="-122"/>
                <a:ea typeface="微软雅黑" panose="020B0503020204020204" pitchFamily="34" charset="-122"/>
                <a:sym typeface="+mn-ea"/>
              </a:rPr>
              <a:t>新市民群体</a:t>
            </a:r>
            <a:r>
              <a:rPr lang="zh-CN" altLang="en-US" b="1" dirty="0">
                <a:latin typeface="微软雅黑" panose="020B0503020204020204" pitchFamily="34" charset="-122"/>
                <a:ea typeface="微软雅黑" panose="020B0503020204020204" pitchFamily="34" charset="-122"/>
                <a:sym typeface="+mn-ea"/>
              </a:rPr>
              <a:t>普遍比较保守，更看重平台的可靠性</a:t>
            </a:r>
          </a:p>
          <a:p>
            <a:pPr marL="285750" indent="-285750">
              <a:lnSpc>
                <a:spcPct val="120000"/>
              </a:lnSpc>
              <a:spcBef>
                <a:spcPts val="0"/>
              </a:spcBef>
              <a:spcAft>
                <a:spcPts val="0"/>
              </a:spcAft>
              <a:buFont typeface="Arial" panose="020B0604020202020204" pitchFamily="34" charset="0"/>
              <a:buChar char="•"/>
            </a:pPr>
            <a:r>
              <a:rPr b="1" dirty="0" err="1">
                <a:latin typeface="微软雅黑" panose="020B0503020204020204" pitchFamily="34" charset="-122"/>
                <a:ea typeface="微软雅黑" panose="020B0503020204020204" pitchFamily="34" charset="-122"/>
                <a:sym typeface="+mn-ea"/>
              </a:rPr>
              <a:t>他们有资金灵活使用需求，期望能够快速到账，对</a:t>
            </a:r>
            <a:r>
              <a:rPr b="1" dirty="0" err="1">
                <a:solidFill>
                  <a:srgbClr val="900000"/>
                </a:solidFill>
                <a:latin typeface="微软雅黑" panose="020B0503020204020204" pitchFamily="34" charset="-122"/>
                <a:ea typeface="微软雅黑" panose="020B0503020204020204" pitchFamily="34" charset="-122"/>
                <a:sym typeface="+mn-ea"/>
              </a:rPr>
              <a:t>省心、省时</a:t>
            </a:r>
            <a:r>
              <a:rPr b="1" dirty="0" err="1">
                <a:latin typeface="微软雅黑" panose="020B0503020204020204" pitchFamily="34" charset="-122"/>
                <a:ea typeface="微软雅黑" panose="020B0503020204020204" pitchFamily="34" charset="-122"/>
                <a:sym typeface="+mn-ea"/>
              </a:rPr>
              <a:t>关注度高于省钱</a:t>
            </a:r>
            <a:endParaRPr b="1" dirty="0">
              <a:latin typeface="微软雅黑" panose="020B0503020204020204" pitchFamily="34" charset="-122"/>
              <a:ea typeface="微软雅黑" panose="020B0503020204020204" pitchFamily="34" charset="-122"/>
              <a:sym typeface="+mn-ea"/>
            </a:endParaRPr>
          </a:p>
        </p:txBody>
      </p:sp>
      <p:grpSp>
        <p:nvGrpSpPr>
          <p:cNvPr id="13" name="组合 12"/>
          <p:cNvGrpSpPr/>
          <p:nvPr/>
        </p:nvGrpSpPr>
        <p:grpSpPr>
          <a:xfrm>
            <a:off x="167005" y="3086735"/>
            <a:ext cx="5809615" cy="1487170"/>
            <a:chOff x="553" y="4833"/>
            <a:chExt cx="9149" cy="2342"/>
          </a:xfrm>
        </p:grpSpPr>
        <p:grpSp>
          <p:nvGrpSpPr>
            <p:cNvPr id="5" name="组合 4"/>
            <p:cNvGrpSpPr/>
            <p:nvPr/>
          </p:nvGrpSpPr>
          <p:grpSpPr>
            <a:xfrm>
              <a:off x="2282" y="4833"/>
              <a:ext cx="7420" cy="2342"/>
              <a:chOff x="1261" y="2066"/>
              <a:chExt cx="6019" cy="2342"/>
            </a:xfrm>
          </p:grpSpPr>
          <p:sp>
            <p:nvSpPr>
              <p:cNvPr id="9" name="矩形: 圆角 8"/>
              <p:cNvSpPr/>
              <p:nvPr/>
            </p:nvSpPr>
            <p:spPr>
              <a:xfrm>
                <a:off x="1261" y="2066"/>
                <a:ext cx="6019" cy="2342"/>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674" y="2176"/>
                <a:ext cx="5264"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平台背景安全可靠</a:t>
                </a: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 </a:t>
                </a:r>
                <a:endPar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endParaRP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是主要资金存放、管理平台</a:t>
                </a: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身边的人都在用，口碑好</a:t>
                </a:r>
              </a:p>
            </p:txBody>
          </p:sp>
        </p:grpSp>
        <p:sp>
          <p:nvSpPr>
            <p:cNvPr id="6" name="文本框 5"/>
            <p:cNvSpPr txBox="1"/>
            <p:nvPr/>
          </p:nvSpPr>
          <p:spPr>
            <a:xfrm>
              <a:off x="8350" y="4943"/>
              <a:ext cx="1130"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44%</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38%</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28%</a:t>
              </a:r>
            </a:p>
          </p:txBody>
        </p:sp>
        <p:grpSp>
          <p:nvGrpSpPr>
            <p:cNvPr id="11" name="组合 10"/>
            <p:cNvGrpSpPr/>
            <p:nvPr/>
          </p:nvGrpSpPr>
          <p:grpSpPr>
            <a:xfrm>
              <a:off x="553" y="5052"/>
              <a:ext cx="2169" cy="1990"/>
              <a:chOff x="831" y="5494"/>
              <a:chExt cx="3499" cy="3208"/>
            </a:xfrm>
            <a:effectLst>
              <a:outerShdw blurRad="50800" dist="38100" dir="2700000" algn="tl" rotWithShape="0">
                <a:prstClr val="black">
                  <a:alpha val="40000"/>
                </a:prstClr>
              </a:outerShdw>
            </a:effectLst>
          </p:grpSpPr>
          <p:sp>
            <p:nvSpPr>
              <p:cNvPr id="7" name="椭圆 6"/>
              <p:cNvSpPr/>
              <p:nvPr/>
            </p:nvSpPr>
            <p:spPr>
              <a:xfrm>
                <a:off x="831" y="5494"/>
                <a:ext cx="3208" cy="3208"/>
              </a:xfrm>
              <a:prstGeom prst="ellipse">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261" y="5494"/>
                <a:ext cx="3069" cy="30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1052" y="5258"/>
              <a:ext cx="1439" cy="140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79%</a:t>
              </a:r>
            </a:p>
            <a:p>
              <a:pPr algn="ctr">
                <a:lnSpc>
                  <a:spcPct val="130000"/>
                </a:lnSpc>
                <a:spcBef>
                  <a:spcPts val="0"/>
                </a:spcBef>
                <a:spcAft>
                  <a:spcPts val="0"/>
                </a:spcAft>
              </a:pPr>
              <a:r>
                <a:rPr lang="zh-CN" alt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品牌</a:t>
              </a:r>
            </a:p>
          </p:txBody>
        </p:sp>
      </p:grpSp>
      <p:grpSp>
        <p:nvGrpSpPr>
          <p:cNvPr id="14" name="组合 13"/>
          <p:cNvGrpSpPr/>
          <p:nvPr/>
        </p:nvGrpSpPr>
        <p:grpSpPr>
          <a:xfrm>
            <a:off x="6174740" y="3086735"/>
            <a:ext cx="5809615" cy="1487170"/>
            <a:chOff x="553" y="4833"/>
            <a:chExt cx="9149" cy="2342"/>
          </a:xfrm>
        </p:grpSpPr>
        <p:grpSp>
          <p:nvGrpSpPr>
            <p:cNvPr id="15" name="组合 14"/>
            <p:cNvGrpSpPr/>
            <p:nvPr/>
          </p:nvGrpSpPr>
          <p:grpSpPr>
            <a:xfrm>
              <a:off x="2282" y="4833"/>
              <a:ext cx="7420" cy="2342"/>
              <a:chOff x="1261" y="2066"/>
              <a:chExt cx="6019" cy="2342"/>
            </a:xfrm>
          </p:grpSpPr>
          <p:sp>
            <p:nvSpPr>
              <p:cNvPr id="16" name="矩形: 圆角 8"/>
              <p:cNvSpPr/>
              <p:nvPr/>
            </p:nvSpPr>
            <p:spPr>
              <a:xfrm>
                <a:off x="1261" y="2066"/>
                <a:ext cx="6019" cy="2342"/>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674" y="2176"/>
                <a:ext cx="5264"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产品灵活，资金到账时效快</a:t>
                </a: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 </a:t>
                </a:r>
                <a:endPar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endParaRP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操作功能更新快，人性化</a:t>
                </a: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产品达到买入卖出点设置提醒</a:t>
                </a:r>
              </a:p>
            </p:txBody>
          </p:sp>
        </p:grpSp>
        <p:sp>
          <p:nvSpPr>
            <p:cNvPr id="18" name="文本框 17"/>
            <p:cNvSpPr txBox="1"/>
            <p:nvPr/>
          </p:nvSpPr>
          <p:spPr>
            <a:xfrm>
              <a:off x="8350" y="4943"/>
              <a:ext cx="1130"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41%</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27%</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17%</a:t>
              </a:r>
            </a:p>
          </p:txBody>
        </p:sp>
        <p:grpSp>
          <p:nvGrpSpPr>
            <p:cNvPr id="19" name="组合 18"/>
            <p:cNvGrpSpPr/>
            <p:nvPr/>
          </p:nvGrpSpPr>
          <p:grpSpPr>
            <a:xfrm>
              <a:off x="553" y="5052"/>
              <a:ext cx="2169" cy="1990"/>
              <a:chOff x="831" y="5494"/>
              <a:chExt cx="3499" cy="3208"/>
            </a:xfrm>
            <a:effectLst>
              <a:outerShdw blurRad="50800" dist="38100" dir="2700000" algn="tl" rotWithShape="0">
                <a:prstClr val="black">
                  <a:alpha val="40000"/>
                </a:prstClr>
              </a:outerShdw>
            </a:effectLst>
          </p:grpSpPr>
          <p:sp>
            <p:nvSpPr>
              <p:cNvPr id="20" name="椭圆 19"/>
              <p:cNvSpPr/>
              <p:nvPr/>
            </p:nvSpPr>
            <p:spPr>
              <a:xfrm>
                <a:off x="831" y="5494"/>
                <a:ext cx="3208" cy="3208"/>
              </a:xfrm>
              <a:prstGeom prst="ellipse">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261" y="5494"/>
                <a:ext cx="3069" cy="30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p:cNvSpPr txBox="1"/>
            <p:nvPr/>
          </p:nvSpPr>
          <p:spPr>
            <a:xfrm>
              <a:off x="1052" y="5258"/>
              <a:ext cx="1439" cy="140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64%</a:t>
              </a:r>
            </a:p>
            <a:p>
              <a:pPr algn="ctr">
                <a:lnSpc>
                  <a:spcPct val="130000"/>
                </a:lnSpc>
                <a:spcBef>
                  <a:spcPts val="0"/>
                </a:spcBef>
                <a:spcAft>
                  <a:spcPts val="0"/>
                </a:spcAft>
              </a:pPr>
              <a:r>
                <a:rPr lang="zh-CN" alt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省心</a:t>
              </a:r>
            </a:p>
          </p:txBody>
        </p:sp>
      </p:grpSp>
      <p:grpSp>
        <p:nvGrpSpPr>
          <p:cNvPr id="28" name="组合 27"/>
          <p:cNvGrpSpPr/>
          <p:nvPr/>
        </p:nvGrpSpPr>
        <p:grpSpPr>
          <a:xfrm>
            <a:off x="167005" y="4925695"/>
            <a:ext cx="5809615" cy="1487170"/>
            <a:chOff x="553" y="4833"/>
            <a:chExt cx="9149" cy="2342"/>
          </a:xfrm>
        </p:grpSpPr>
        <p:grpSp>
          <p:nvGrpSpPr>
            <p:cNvPr id="29" name="组合 28"/>
            <p:cNvGrpSpPr/>
            <p:nvPr/>
          </p:nvGrpSpPr>
          <p:grpSpPr>
            <a:xfrm>
              <a:off x="2282" y="4833"/>
              <a:ext cx="7420" cy="2342"/>
              <a:chOff x="1261" y="2066"/>
              <a:chExt cx="6019" cy="2342"/>
            </a:xfrm>
          </p:grpSpPr>
          <p:sp>
            <p:nvSpPr>
              <p:cNvPr id="30" name="矩形: 圆角 8"/>
              <p:cNvSpPr/>
              <p:nvPr/>
            </p:nvSpPr>
            <p:spPr>
              <a:xfrm>
                <a:off x="1261" y="2066"/>
                <a:ext cx="6019" cy="2342"/>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1674" y="2176"/>
                <a:ext cx="5264"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界面清晰，操作简单</a:t>
                </a: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 </a:t>
                </a:r>
                <a:endPar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endParaRP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顾问根据资产配置情况提建议</a:t>
                </a: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24</a:t>
                </a: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h</a:t>
                </a: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在线客服能有效解决问题</a:t>
                </a:r>
              </a:p>
            </p:txBody>
          </p:sp>
        </p:grpSp>
        <p:sp>
          <p:nvSpPr>
            <p:cNvPr id="32" name="文本框 31"/>
            <p:cNvSpPr txBox="1"/>
            <p:nvPr/>
          </p:nvSpPr>
          <p:spPr>
            <a:xfrm>
              <a:off x="8350" y="4943"/>
              <a:ext cx="1130"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34%</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38%</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17%</a:t>
              </a:r>
            </a:p>
          </p:txBody>
        </p:sp>
        <p:grpSp>
          <p:nvGrpSpPr>
            <p:cNvPr id="33" name="组合 32"/>
            <p:cNvGrpSpPr/>
            <p:nvPr/>
          </p:nvGrpSpPr>
          <p:grpSpPr>
            <a:xfrm>
              <a:off x="553" y="5052"/>
              <a:ext cx="2169" cy="1990"/>
              <a:chOff x="831" y="5494"/>
              <a:chExt cx="3499" cy="3208"/>
            </a:xfrm>
            <a:effectLst>
              <a:outerShdw blurRad="50800" dist="38100" dir="2700000" algn="tl" rotWithShape="0">
                <a:prstClr val="black">
                  <a:alpha val="40000"/>
                </a:prstClr>
              </a:outerShdw>
            </a:effectLst>
          </p:grpSpPr>
          <p:sp>
            <p:nvSpPr>
              <p:cNvPr id="34" name="椭圆 33"/>
              <p:cNvSpPr/>
              <p:nvPr/>
            </p:nvSpPr>
            <p:spPr>
              <a:xfrm>
                <a:off x="831" y="5494"/>
                <a:ext cx="3208" cy="3208"/>
              </a:xfrm>
              <a:prstGeom prst="ellipse">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261" y="5494"/>
                <a:ext cx="3069" cy="30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文本框 35"/>
            <p:cNvSpPr txBox="1"/>
            <p:nvPr/>
          </p:nvSpPr>
          <p:spPr>
            <a:xfrm>
              <a:off x="1052" y="5258"/>
              <a:ext cx="1439" cy="140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62%</a:t>
              </a:r>
            </a:p>
            <a:p>
              <a:pPr algn="ctr">
                <a:lnSpc>
                  <a:spcPct val="130000"/>
                </a:lnSpc>
                <a:spcBef>
                  <a:spcPts val="0"/>
                </a:spcBef>
                <a:spcAft>
                  <a:spcPts val="0"/>
                </a:spcAft>
              </a:pPr>
              <a:r>
                <a:rPr lang="zh-CN" alt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省时</a:t>
              </a:r>
            </a:p>
          </p:txBody>
        </p:sp>
      </p:grpSp>
      <p:grpSp>
        <p:nvGrpSpPr>
          <p:cNvPr id="37" name="组合 36"/>
          <p:cNvGrpSpPr/>
          <p:nvPr/>
        </p:nvGrpSpPr>
        <p:grpSpPr>
          <a:xfrm>
            <a:off x="6174740" y="4928870"/>
            <a:ext cx="5809615" cy="1487170"/>
            <a:chOff x="553" y="4833"/>
            <a:chExt cx="9149" cy="2342"/>
          </a:xfrm>
        </p:grpSpPr>
        <p:grpSp>
          <p:nvGrpSpPr>
            <p:cNvPr id="38" name="组合 37"/>
            <p:cNvGrpSpPr/>
            <p:nvPr/>
          </p:nvGrpSpPr>
          <p:grpSpPr>
            <a:xfrm>
              <a:off x="2282" y="4833"/>
              <a:ext cx="7420" cy="2342"/>
              <a:chOff x="1261" y="2066"/>
              <a:chExt cx="6019" cy="2342"/>
            </a:xfrm>
          </p:grpSpPr>
          <p:sp>
            <p:nvSpPr>
              <p:cNvPr id="39" name="矩形: 圆角 8"/>
              <p:cNvSpPr/>
              <p:nvPr/>
            </p:nvSpPr>
            <p:spPr>
              <a:xfrm>
                <a:off x="1261" y="2066"/>
                <a:ext cx="6019" cy="2342"/>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1674" y="2176"/>
                <a:ext cx="5264"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购买的理财越多，优惠越多</a:t>
                </a: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 </a:t>
                </a:r>
                <a:endPar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endParaRP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交易/提现手续费低</a:t>
                </a:r>
              </a:p>
              <a:p>
                <a:pPr algn="l">
                  <a:lnSpc>
                    <a:spcPct val="130000"/>
                  </a:lnSpc>
                  <a:spcBef>
                    <a:spcPts val="0"/>
                  </a:spcBef>
                  <a:spcAft>
                    <a:spcPts val="0"/>
                  </a:spcAft>
                </a:pPr>
                <a:r>
                  <a:rPr lang="zh-CN" alt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有免费学习理财知识的课程</a:t>
                </a:r>
              </a:p>
            </p:txBody>
          </p:sp>
        </p:grpSp>
        <p:sp>
          <p:nvSpPr>
            <p:cNvPr id="41" name="文本框 40"/>
            <p:cNvSpPr txBox="1"/>
            <p:nvPr/>
          </p:nvSpPr>
          <p:spPr>
            <a:xfrm>
              <a:off x="8350" y="4943"/>
              <a:ext cx="1130" cy="2034"/>
            </a:xfrm>
            <a:prstGeom prst="rect">
              <a:avLst/>
            </a:prstGeom>
            <a:noFill/>
          </p:spPr>
          <p:txBody>
            <a:bodyPr wrap="square" rtlCol="0">
              <a:spAutoFit/>
              <a:scene3d>
                <a:camera prst="orthographicFront"/>
                <a:lightRig rig="threePt" dir="t"/>
              </a:scene3d>
              <a:sp3d contourW="12700"/>
            </a:bodyPr>
            <a:lstStyle/>
            <a:p>
              <a:pPr algn="l">
                <a:lnSpc>
                  <a:spcPct val="130000"/>
                </a:lnSpc>
                <a:spcBef>
                  <a:spcPts val="0"/>
                </a:spcBef>
                <a:spcAft>
                  <a:spcPts val="0"/>
                </a:spcAft>
              </a:pPr>
              <a:r>
                <a:rPr lang="en-US"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28%</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22%</a:t>
              </a:r>
            </a:p>
            <a:p>
              <a:pPr algn="l">
                <a:lnSpc>
                  <a:spcPct val="130000"/>
                </a:lnSpc>
                <a:spcBef>
                  <a:spcPts val="0"/>
                </a:spcBef>
                <a:spcAft>
                  <a:spcPts val="0"/>
                </a:spcAft>
              </a:pPr>
              <a:r>
                <a:rPr lang="en-US" altLang="zh-CN" sz="2000" dirty="0">
                  <a:solidFill>
                    <a:schemeClr val="bg1"/>
                  </a:solidFill>
                  <a:latin typeface="微软雅黑 Light" panose="020B0502040204020203" charset="-122"/>
                  <a:ea typeface="微软雅黑 Light" panose="020B0502040204020203" charset="-122"/>
                  <a:cs typeface="微软雅黑 Light" panose="020B0502040204020203" charset="-122"/>
                  <a:sym typeface="+mn-ea"/>
                </a:rPr>
                <a:t>16%</a:t>
              </a:r>
            </a:p>
          </p:txBody>
        </p:sp>
        <p:grpSp>
          <p:nvGrpSpPr>
            <p:cNvPr id="42" name="组合 41"/>
            <p:cNvGrpSpPr/>
            <p:nvPr/>
          </p:nvGrpSpPr>
          <p:grpSpPr>
            <a:xfrm>
              <a:off x="553" y="5052"/>
              <a:ext cx="2169" cy="1990"/>
              <a:chOff x="831" y="5494"/>
              <a:chExt cx="3499" cy="3208"/>
            </a:xfrm>
            <a:effectLst>
              <a:outerShdw blurRad="50800" dist="38100" dir="2700000" algn="tl" rotWithShape="0">
                <a:prstClr val="black">
                  <a:alpha val="40000"/>
                </a:prstClr>
              </a:outerShdw>
            </a:effectLst>
          </p:grpSpPr>
          <p:sp>
            <p:nvSpPr>
              <p:cNvPr id="43" name="椭圆 42"/>
              <p:cNvSpPr/>
              <p:nvPr/>
            </p:nvSpPr>
            <p:spPr>
              <a:xfrm>
                <a:off x="831" y="5494"/>
                <a:ext cx="3208" cy="3208"/>
              </a:xfrm>
              <a:prstGeom prst="ellipse">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1261" y="5494"/>
                <a:ext cx="3069" cy="30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文本框 44"/>
            <p:cNvSpPr txBox="1"/>
            <p:nvPr/>
          </p:nvSpPr>
          <p:spPr>
            <a:xfrm>
              <a:off x="1052" y="5258"/>
              <a:ext cx="1439" cy="140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54%</a:t>
              </a:r>
            </a:p>
            <a:p>
              <a:pPr algn="ctr">
                <a:lnSpc>
                  <a:spcPct val="130000"/>
                </a:lnSpc>
                <a:spcBef>
                  <a:spcPts val="0"/>
                </a:spcBef>
                <a:spcAft>
                  <a:spcPts val="0"/>
                </a:spcAft>
              </a:pPr>
              <a:r>
                <a:rPr lang="zh-CN" altLang="en-US" sz="20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省钱</a:t>
              </a: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椭圆 47"/>
          <p:cNvSpPr/>
          <p:nvPr/>
        </p:nvSpPr>
        <p:spPr>
          <a:xfrm>
            <a:off x="7921143" y="4862278"/>
            <a:ext cx="280980" cy="280521"/>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9" name="椭圆 48"/>
          <p:cNvSpPr/>
          <p:nvPr/>
        </p:nvSpPr>
        <p:spPr>
          <a:xfrm>
            <a:off x="9882053" y="4862048"/>
            <a:ext cx="271882" cy="280980"/>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1" name="文本框 60"/>
          <p:cNvSpPr txBox="1"/>
          <p:nvPr/>
        </p:nvSpPr>
        <p:spPr>
          <a:xfrm>
            <a:off x="800674" y="366347"/>
            <a:ext cx="3866450"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大数据客户画像</a:t>
            </a:r>
          </a:p>
        </p:txBody>
      </p:sp>
      <p:sp>
        <p:nvSpPr>
          <p:cNvPr id="63" name="平行四边形 6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平行四边形 6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p:cNvPicPr>
            <a:picLocks noChangeAspect="1"/>
          </p:cNvPicPr>
          <p:nvPr/>
        </p:nvPicPr>
        <p:blipFill rotWithShape="1">
          <a:blip r:embed="rId3"/>
          <a:srcRect l="9227" t="2496" r="5746" b="3784"/>
          <a:stretch>
            <a:fillRect/>
          </a:stretch>
        </p:blipFill>
        <p:spPr>
          <a:xfrm>
            <a:off x="6179185" y="2241550"/>
            <a:ext cx="5906770" cy="3912870"/>
          </a:xfrm>
          <a:prstGeom prst="rect">
            <a:avLst/>
          </a:prstGeom>
        </p:spPr>
      </p:pic>
      <p:sp>
        <p:nvSpPr>
          <p:cNvPr id="2" name="矩形: 圆角 1"/>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箭头连接符 3"/>
          <p:cNvCxnSpPr/>
          <p:nvPr/>
        </p:nvCxnSpPr>
        <p:spPr>
          <a:xfrm flipH="1">
            <a:off x="6578319" y="2173856"/>
            <a:ext cx="195580" cy="8242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417992" y="1671397"/>
            <a:ext cx="1198880" cy="398780"/>
          </a:xfrm>
          <a:prstGeom prst="rect">
            <a:avLst/>
          </a:prstGeom>
          <a:noFill/>
        </p:spPr>
        <p:txBody>
          <a:bodyPr wrap="none" rtlCol="0">
            <a:spAutoFit/>
          </a:bodyPr>
          <a:lstStyle/>
          <a:p>
            <a:r>
              <a:rPr lang="zh-CN" altLang="en-US" sz="2000" b="1" dirty="0">
                <a:solidFill>
                  <a:srgbClr val="900000"/>
                </a:solidFill>
                <a:latin typeface="微软雅黑" panose="020B0503020204020204" pitchFamily="34" charset="-122"/>
                <a:ea typeface="微软雅黑" panose="020B0503020204020204" pitchFamily="34" charset="-122"/>
              </a:rPr>
              <a:t>理财需求</a:t>
            </a:r>
          </a:p>
        </p:txBody>
      </p:sp>
      <p:sp>
        <p:nvSpPr>
          <p:cNvPr id="8" name="文本框 7"/>
          <p:cNvSpPr txBox="1"/>
          <p:nvPr/>
        </p:nvSpPr>
        <p:spPr>
          <a:xfrm>
            <a:off x="10389661" y="2439369"/>
            <a:ext cx="1198880" cy="398780"/>
          </a:xfrm>
          <a:prstGeom prst="rect">
            <a:avLst/>
          </a:prstGeom>
          <a:noFill/>
        </p:spPr>
        <p:txBody>
          <a:bodyPr wrap="none" rtlCol="0">
            <a:spAutoFit/>
          </a:bodyPr>
          <a:lstStyle/>
          <a:p>
            <a:r>
              <a:rPr lang="zh-CN" altLang="en-US" sz="2000" b="1" dirty="0">
                <a:solidFill>
                  <a:srgbClr val="900000"/>
                </a:solidFill>
                <a:latin typeface="微软雅黑" panose="020B0503020204020204" pitchFamily="34" charset="-122"/>
                <a:ea typeface="微软雅黑" panose="020B0503020204020204" pitchFamily="34" charset="-122"/>
              </a:rPr>
              <a:t>生活压力</a:t>
            </a:r>
            <a:endParaRPr lang="zh-CN" altLang="en-US" sz="1600" b="1" dirty="0"/>
          </a:p>
        </p:txBody>
      </p:sp>
      <p:sp>
        <p:nvSpPr>
          <p:cNvPr id="10" name="左大括号 9"/>
          <p:cNvSpPr/>
          <p:nvPr/>
        </p:nvSpPr>
        <p:spPr>
          <a:xfrm rot="5807485">
            <a:off x="9732645" y="1069975"/>
            <a:ext cx="279400" cy="4132580"/>
          </a:xfrm>
          <a:prstGeom prst="leftBrace">
            <a:avLst>
              <a:gd name="adj1" fmla="val 8333"/>
              <a:gd name="adj2" fmla="val 24782"/>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 name="矩形: 圆角 8"/>
          <p:cNvSpPr/>
          <p:nvPr/>
        </p:nvSpPr>
        <p:spPr>
          <a:xfrm>
            <a:off x="427355" y="1814830"/>
            <a:ext cx="5666740" cy="2592070"/>
          </a:xfrm>
          <a:prstGeom prst="roundRect">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5">
                  <a:lumMod val="50000"/>
                </a:schemeClr>
              </a:solidFill>
            </a:endParaRPr>
          </a:p>
        </p:txBody>
      </p:sp>
      <p:sp>
        <p:nvSpPr>
          <p:cNvPr id="5" name="椭圆 46"/>
          <p:cNvSpPr/>
          <p:nvPr/>
        </p:nvSpPr>
        <p:spPr>
          <a:xfrm>
            <a:off x="5953351" y="4872798"/>
            <a:ext cx="280980" cy="259481"/>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pic>
        <p:nvPicPr>
          <p:cNvPr id="6" name="图形 10" descr="消防员"/>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03707" y="2241856"/>
            <a:ext cx="794982" cy="794982"/>
          </a:xfrm>
          <a:prstGeom prst="rect">
            <a:avLst/>
          </a:prstGeom>
        </p:spPr>
      </p:pic>
      <p:sp>
        <p:nvSpPr>
          <p:cNvPr id="14" name="文本框 13"/>
          <p:cNvSpPr txBox="1"/>
          <p:nvPr/>
        </p:nvSpPr>
        <p:spPr>
          <a:xfrm>
            <a:off x="427355" y="3050540"/>
            <a:ext cx="1884045" cy="829945"/>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平均年龄：</a:t>
            </a:r>
            <a:r>
              <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35.8</a:t>
            </a:r>
            <a:r>
              <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岁</a:t>
            </a:r>
            <a:endPar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全职工作：</a:t>
            </a:r>
            <a:r>
              <a:rPr lang="en-US" altLang="zh-CN"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93%</a:t>
            </a:r>
            <a:endParaRPr lang="zh-CN" altLang="en-US" sz="16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文本框 14"/>
          <p:cNvSpPr txBox="1"/>
          <p:nvPr/>
        </p:nvSpPr>
        <p:spPr>
          <a:xfrm>
            <a:off x="2241550" y="1962150"/>
            <a:ext cx="3852545" cy="230695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学历：</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50%</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本科或以上</a:t>
            </a:r>
            <a:endPar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婚姻：</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77%</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已婚，</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69%</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有娃</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(87%</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有一个娃</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p>
          <a:p>
            <a:endPar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税前月收入：</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10,944</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元</a:t>
            </a:r>
            <a:endPar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投资理财平均资金水平：</a:t>
            </a: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369,058</a:t>
            </a:r>
            <a:r>
              <a:rPr lang="zh-CN" altLang="en-US"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元</a:t>
            </a:r>
          </a:p>
        </p:txBody>
      </p:sp>
      <p:sp>
        <p:nvSpPr>
          <p:cNvPr id="19" name="文本框 18"/>
          <p:cNvSpPr txBox="1"/>
          <p:nvPr/>
        </p:nvSpPr>
        <p:spPr>
          <a:xfrm>
            <a:off x="501015" y="4549775"/>
            <a:ext cx="4975860" cy="337185"/>
          </a:xfrm>
          <a:prstGeom prst="rect">
            <a:avLst/>
          </a:prstGeom>
          <a:noFill/>
        </p:spPr>
        <p:txBody>
          <a:bodyPr wrap="square" rtlCol="0">
            <a:spAutoFit/>
          </a:bodyPr>
          <a:lstStyle/>
          <a:p>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家庭同居成员    伴侣79%   父母35%  子女63%</a:t>
            </a:r>
          </a:p>
        </p:txBody>
      </p:sp>
      <p:sp>
        <p:nvSpPr>
          <p:cNvPr id="20" name="文本框 19"/>
          <p:cNvSpPr txBox="1"/>
          <p:nvPr/>
        </p:nvSpPr>
        <p:spPr>
          <a:xfrm>
            <a:off x="491490" y="5085715"/>
            <a:ext cx="5738495" cy="583565"/>
          </a:xfrm>
          <a:prstGeom prst="rect">
            <a:avLst/>
          </a:prstGeom>
          <a:noFill/>
        </p:spPr>
        <p:txBody>
          <a:bodyPr wrap="square" rtlCol="0">
            <a:spAutoFit/>
          </a:bodyPr>
          <a:lstStyle/>
          <a:p>
            <a:pPr algn="l">
              <a:buClrTx/>
              <a:buSzTx/>
              <a:buFontTx/>
            </a:pP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收入来源           工资、打工、奖金 96%       业余兼职 38%</a:t>
            </a:r>
          </a:p>
          <a:p>
            <a:pPr algn="l">
              <a:buClrTx/>
              <a:buSzTx/>
              <a:buFontTx/>
            </a:pP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理财投资收入 63%    父母/家人补贴 12%</a:t>
            </a:r>
          </a:p>
        </p:txBody>
      </p:sp>
      <p:sp>
        <p:nvSpPr>
          <p:cNvPr id="21" name="矩形: 圆角 17"/>
          <p:cNvSpPr/>
          <p:nvPr/>
        </p:nvSpPr>
        <p:spPr>
          <a:xfrm>
            <a:off x="501068" y="4925905"/>
            <a:ext cx="5317948" cy="45719"/>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18"/>
          <p:cNvSpPr/>
          <p:nvPr/>
        </p:nvSpPr>
        <p:spPr>
          <a:xfrm>
            <a:off x="501068" y="5727793"/>
            <a:ext cx="5317948" cy="45719"/>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480060" y="5832475"/>
            <a:ext cx="5553710" cy="583565"/>
          </a:xfrm>
          <a:prstGeom prst="rect">
            <a:avLst/>
          </a:prstGeom>
          <a:noFill/>
        </p:spPr>
        <p:txBody>
          <a:bodyPr wrap="square" rtlCol="0">
            <a:spAutoFit/>
          </a:bodyPr>
          <a:lstStyle/>
          <a:p>
            <a:r>
              <a:rPr lang="zh-CN" altLang="en-US"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企业已提供        社保 </a:t>
            </a: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73%     </a:t>
            </a:r>
            <a:r>
              <a:rPr lang="zh-CN" altLang="en-US"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个税 </a:t>
            </a: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58%    </a:t>
            </a:r>
            <a:r>
              <a:rPr lang="zh-CN" altLang="en-US"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住房公积金 </a:t>
            </a: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55% </a:t>
            </a:r>
          </a:p>
          <a:p>
            <a:r>
              <a:rPr lang="zh-CN" altLang="en-US"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的保障               商业保险 </a:t>
            </a:r>
            <a:r>
              <a:rPr lang="en-US" altLang="zh-CN" sz="1600" dirty="0">
                <a:solidFill>
                  <a:schemeClr val="accent4">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39%</a:t>
            </a: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ppt_w</p:attrName>
                                        </p:attrNameLst>
                                      </p:cBhvr>
                                      <p:tavLst>
                                        <p:tav tm="0">
                                          <p:val>
                                            <p:fltVal val="0"/>
                                          </p:val>
                                        </p:tav>
                                        <p:tav tm="100000">
                                          <p:val>
                                            <p:strVal val="#ppt_w"/>
                                          </p:val>
                                        </p:tav>
                                      </p:tavLst>
                                    </p:anim>
                                    <p:anim calcmode="lin" valueType="num">
                                      <p:cBhvr>
                                        <p:cTn id="8" dur="500" fill="hold"/>
                                        <p:tgtEl>
                                          <p:spTgt spid="58"/>
                                        </p:tgtEl>
                                        <p:attrNameLst>
                                          <p:attrName>ppt_h</p:attrName>
                                        </p:attrNameLst>
                                      </p:cBhvr>
                                      <p:tavLst>
                                        <p:tav tm="0">
                                          <p:val>
                                            <p:fltVal val="0"/>
                                          </p:val>
                                        </p:tav>
                                        <p:tav tm="100000">
                                          <p:val>
                                            <p:strVal val="#ppt_h"/>
                                          </p:val>
                                        </p:tav>
                                      </p:tavLst>
                                    </p:anim>
                                    <p:animEffect transition="in" filter="fade">
                                      <p:cBhvr>
                                        <p:cTn id="9" dur="500"/>
                                        <p:tgtEl>
                                          <p:spTgt spid="5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5"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平行四边形 2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54710" y="371720"/>
            <a:ext cx="10910570"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友前盈</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 </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理财小目标 投资更省心</a:t>
            </a:r>
          </a:p>
        </p:txBody>
      </p:sp>
      <p:grpSp>
        <p:nvGrpSpPr>
          <p:cNvPr id="44" name="组合 43"/>
          <p:cNvGrpSpPr/>
          <p:nvPr/>
        </p:nvGrpSpPr>
        <p:grpSpPr>
          <a:xfrm>
            <a:off x="804545" y="2159000"/>
            <a:ext cx="2000250" cy="850265"/>
            <a:chOff x="1261" y="2066"/>
            <a:chExt cx="4500" cy="1913"/>
          </a:xfrm>
        </p:grpSpPr>
        <p:sp>
          <p:nvSpPr>
            <p:cNvPr id="9" name="矩形: 圆角 8"/>
            <p:cNvSpPr/>
            <p:nvPr/>
          </p:nvSpPr>
          <p:spPr>
            <a:xfrm>
              <a:off x="1261" y="2066"/>
              <a:ext cx="4500" cy="1913"/>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674" y="2176"/>
              <a:ext cx="3674" cy="146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kumimoji="0" lang="en-US" altLang="zh-CN" sz="28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28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友前盈</a:t>
              </a:r>
              <a:r>
                <a:rPr kumimoji="0" lang="en-US" altLang="zh-CN" sz="28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a:t>
              </a:r>
            </a:p>
          </p:txBody>
        </p:sp>
      </p:grpSp>
      <p:sp>
        <p:nvSpPr>
          <p:cNvPr id="8" name="矩形 7" descr="7b0a2020202022776f7264617274223a20227b5c2269645c223a32353030343534352c5c227469645c223a31333530327d220a7d0a"/>
          <p:cNvSpPr/>
          <p:nvPr/>
        </p:nvSpPr>
        <p:spPr>
          <a:xfrm>
            <a:off x="804545" y="3183255"/>
            <a:ext cx="1447800" cy="360045"/>
          </a:xfrm>
          <a:prstGeom prst="rect">
            <a:avLst/>
          </a:prstGeom>
          <a:noFill/>
          <a:scene3d>
            <a:camera prst="obliqueTopRight"/>
            <a:lightRig rig="flat" dir="t">
              <a:rot lat="0" lon="0" rev="0"/>
            </a:lightRig>
          </a:scene3d>
          <a:sp3d extrusionH="19050">
            <a:extrusionClr>
              <a:schemeClr val="bg1"/>
            </a:extrusionClr>
          </a:sp3d>
        </p:spPr>
        <p:txBody>
          <a:bodyPr wrap="none" lIns="90170" tIns="46990" rIns="90170" bIns="46990" rtlCol="0" anchor="t">
            <a:noAutofit/>
            <a:scene3d>
              <a:camera prst="obliqueTopRight"/>
              <a:lightRig rig="flat" dir="t">
                <a:rot lat="0" lon="0" rev="0"/>
              </a:lightRig>
            </a:scene3d>
            <a:sp3d extrusionH="6350" contourW="31750">
              <a:extrusionClr>
                <a:schemeClr val="bg1"/>
              </a:extrusionClr>
              <a:contourClr>
                <a:srgbClr val="900000"/>
              </a:contourClr>
            </a:sp3d>
          </a:bodyPr>
          <a:lstStyle/>
          <a:p>
            <a:pPr algn="ctr"/>
            <a:r>
              <a:rPr lang="en-US" altLang="zh-CN" sz="4400" b="1">
                <a:ln w="82550" cmpd="sng">
                  <a:solidFill>
                    <a:srgbClr val="900000"/>
                  </a:solidFill>
                </a:ln>
                <a:pattFill prst="dkVert">
                  <a:fgClr>
                    <a:srgbClr val="900000"/>
                  </a:fgClr>
                  <a:bgClr>
                    <a:srgbClr val="900000"/>
                  </a:bgClr>
                </a:pattFill>
                <a:effectLst>
                  <a:glow>
                    <a:srgbClr val="F9EEC4">
                      <a:alpha val="85000"/>
                    </a:srgbClr>
                  </a:glow>
                  <a:innerShdw blurRad="25400" dist="38100" dir="13500000">
                    <a:srgbClr val="941225">
                      <a:alpha val="100000"/>
                    </a:srgbClr>
                  </a:innerShdw>
                  <a:reflection blurRad="50800" stA="30000" endA="300" endPos="54000" dist="25400" dir="5400000" sy="-100000" algn="bl" rotWithShape="0"/>
                </a:effectLst>
                <a:latin typeface="汉仪铸字美心体简" panose="00020600040101010101" charset="-122"/>
                <a:ea typeface="汉仪铸字美心体简" panose="00020600040101010101" charset="-122"/>
              </a:rPr>
              <a:t>4.6%</a:t>
            </a:r>
          </a:p>
        </p:txBody>
      </p:sp>
      <p:grpSp>
        <p:nvGrpSpPr>
          <p:cNvPr id="12" name="组合 11"/>
          <p:cNvGrpSpPr/>
          <p:nvPr/>
        </p:nvGrpSpPr>
        <p:grpSpPr>
          <a:xfrm>
            <a:off x="804545" y="4189095"/>
            <a:ext cx="1811020" cy="464820"/>
            <a:chOff x="1479" y="6490"/>
            <a:chExt cx="2852" cy="732"/>
          </a:xfrm>
        </p:grpSpPr>
        <p:sp>
          <p:nvSpPr>
            <p:cNvPr id="11" name="圆角矩形标注 10"/>
            <p:cNvSpPr/>
            <p:nvPr/>
          </p:nvSpPr>
          <p:spPr>
            <a:xfrm rot="10800000">
              <a:off x="1479" y="6490"/>
              <a:ext cx="2853" cy="733"/>
            </a:xfrm>
            <a:prstGeom prst="wedgeRoundRectCallout">
              <a:avLst>
                <a:gd name="adj1" fmla="val 20452"/>
                <a:gd name="adj2" fmla="val 108526"/>
                <a:gd name="adj3" fmla="val 16667"/>
              </a:avLst>
            </a:pr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558" y="6490"/>
              <a:ext cx="2695" cy="667"/>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预计年化收益</a:t>
              </a:r>
            </a:p>
          </p:txBody>
        </p:sp>
      </p:grpSp>
      <p:sp>
        <p:nvSpPr>
          <p:cNvPr id="13" name="文本框 12"/>
          <p:cNvSpPr txBox="1"/>
          <p:nvPr/>
        </p:nvSpPr>
        <p:spPr>
          <a:xfrm>
            <a:off x="2967990" y="2165350"/>
            <a:ext cx="9235440" cy="108775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是一款有明确止盈目标的基金投顾策略，从策略运营的第六个月起进入止盈观察期；</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根据用户授权，如果策略年化收益率达到或超过</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4.6%</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，即会触发止盈，全部赎回，锁定收益</a:t>
            </a:r>
            <a:endPar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indent="0">
              <a:lnSpc>
                <a:spcPct val="120000"/>
              </a:lnSpc>
              <a:spcBef>
                <a:spcPts val="0"/>
              </a:spcBef>
              <a:spcAft>
                <a:spcPts val="0"/>
              </a:spcAft>
              <a:buFont typeface="Arial" panose="020B0604020202020204" pitchFamily="34" charset="0"/>
              <a:buNone/>
            </a:pP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投资标的：中债新综合</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1-3</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年指数</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*90% + </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沪深</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300*10%</a:t>
            </a:r>
            <a:endParaRPr lang="zh-CN" b="1"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4" name="文本框 13"/>
          <p:cNvSpPr txBox="1"/>
          <p:nvPr/>
        </p:nvSpPr>
        <p:spPr>
          <a:xfrm>
            <a:off x="3401695" y="3613520"/>
            <a:ext cx="2698115" cy="42354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自动止盈，落袋为安</a:t>
            </a:r>
          </a:p>
        </p:txBody>
      </p:sp>
      <p:sp>
        <p:nvSpPr>
          <p:cNvPr id="15" name="文本框 14"/>
          <p:cNvSpPr txBox="1"/>
          <p:nvPr/>
        </p:nvSpPr>
        <p:spPr>
          <a:xfrm>
            <a:off x="3575050" y="4696195"/>
            <a:ext cx="2351405" cy="42354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择时发车，提高胜率</a:t>
            </a:r>
          </a:p>
        </p:txBody>
      </p:sp>
      <p:sp>
        <p:nvSpPr>
          <p:cNvPr id="16" name="文本框 15"/>
          <p:cNvSpPr txBox="1"/>
          <p:nvPr/>
        </p:nvSpPr>
        <p:spPr>
          <a:xfrm>
            <a:off x="3581400" y="5778870"/>
            <a:ext cx="2338705" cy="42354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分散配置，抵抗波动</a:t>
            </a:r>
          </a:p>
        </p:txBody>
      </p:sp>
      <p:sp>
        <p:nvSpPr>
          <p:cNvPr id="17" name="文本框 16"/>
          <p:cNvSpPr txBox="1"/>
          <p:nvPr/>
        </p:nvSpPr>
        <p:spPr>
          <a:xfrm>
            <a:off x="854710" y="1268009"/>
            <a:ext cx="5033010" cy="728982"/>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R2-</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中低风险，适合</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C2</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及以以上投资者</a:t>
            </a:r>
            <a:endPar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indent="-285750">
              <a:lnSpc>
                <a:spcPct val="120000"/>
              </a:lnSpc>
              <a:spcBef>
                <a:spcPts val="0"/>
              </a:spcBef>
              <a:spcAft>
                <a:spcPts val="0"/>
              </a:spcAft>
              <a:buFont typeface="Arial" panose="020B0604020202020204" pitchFamily="34" charset="0"/>
              <a:buChar char="•"/>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适应客群：稳健</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省心式理财偏好者</a:t>
            </a:r>
          </a:p>
        </p:txBody>
      </p:sp>
      <p:sp>
        <p:nvSpPr>
          <p:cNvPr id="19" name="文本框 18"/>
          <p:cNvSpPr txBox="1"/>
          <p:nvPr/>
        </p:nvSpPr>
        <p:spPr>
          <a:xfrm>
            <a:off x="6738620" y="1390650"/>
            <a:ext cx="3703320" cy="42354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满足要求</a:t>
            </a:r>
            <a:r>
              <a:rPr lang="zh-CN"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ea"/>
              </a:rPr>
              <a:t>省心、省时</a:t>
            </a: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的新市民需求</a:t>
            </a:r>
          </a:p>
        </p:txBody>
      </p:sp>
      <p:sp>
        <p:nvSpPr>
          <p:cNvPr id="7" name="文本框 6"/>
          <p:cNvSpPr txBox="1"/>
          <p:nvPr/>
        </p:nvSpPr>
        <p:spPr>
          <a:xfrm>
            <a:off x="800735" y="4878705"/>
            <a:ext cx="2941955" cy="1087755"/>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起投金额：</a:t>
            </a:r>
          </a:p>
          <a:p>
            <a:pPr indent="0">
              <a:lnSpc>
                <a:spcPct val="120000"/>
              </a:lnSpc>
              <a:spcBef>
                <a:spcPts val="0"/>
              </a:spcBef>
              <a:spcAft>
                <a:spcPts val="0"/>
              </a:spcAft>
              <a:buFont typeface="Arial" panose="020B0604020202020204" pitchFamily="34" charset="0"/>
              <a:buNone/>
            </a:pP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    5000</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元起投</a:t>
            </a:r>
          </a:p>
          <a:p>
            <a:pPr indent="0">
              <a:lnSpc>
                <a:spcPct val="120000"/>
              </a:lnSpc>
              <a:spcBef>
                <a:spcPts val="0"/>
              </a:spcBef>
              <a:spcAft>
                <a:spcPts val="0"/>
              </a:spcAft>
              <a:buFont typeface="Arial" panose="020B0604020202020204" pitchFamily="34" charset="0"/>
              <a:buNone/>
            </a:pP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追加</a:t>
            </a:r>
            <a:r>
              <a:rPr lang="en-US" altLang="zh-CN" b="1" dirty="0">
                <a:latin typeface="微软雅黑" panose="020B0503020204020204" pitchFamily="34" charset="-122"/>
                <a:ea typeface="微软雅黑" panose="020B0503020204020204" pitchFamily="34" charset="-122"/>
                <a:cs typeface="微软雅黑" panose="020B0503020204020204" pitchFamily="34" charset="-122"/>
                <a:sym typeface="+mn-ea"/>
              </a:rPr>
              <a:t>1000</a:t>
            </a:r>
            <a:r>
              <a:rPr lang="zh-CN" altLang="en-US" b="1" dirty="0">
                <a:latin typeface="微软雅黑" panose="020B0503020204020204" pitchFamily="34" charset="-122"/>
                <a:ea typeface="微软雅黑" panose="020B0503020204020204" pitchFamily="34" charset="-122"/>
                <a:cs typeface="微软雅黑" panose="020B0503020204020204" pitchFamily="34" charset="-122"/>
                <a:sym typeface="+mn-ea"/>
              </a:rPr>
              <a:t>元起</a:t>
            </a:r>
          </a:p>
        </p:txBody>
      </p:sp>
      <p:sp>
        <p:nvSpPr>
          <p:cNvPr id="21" name="右箭头 20"/>
          <p:cNvSpPr/>
          <p:nvPr/>
        </p:nvSpPr>
        <p:spPr>
          <a:xfrm>
            <a:off x="5948680" y="3684640"/>
            <a:ext cx="478155" cy="37211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577330" y="3661780"/>
            <a:ext cx="3931920" cy="42354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达到目标收益自动卖出，自律又安心</a:t>
            </a:r>
          </a:p>
        </p:txBody>
      </p:sp>
      <p:sp>
        <p:nvSpPr>
          <p:cNvPr id="23" name="文本框 22"/>
          <p:cNvSpPr txBox="1"/>
          <p:nvPr/>
        </p:nvSpPr>
        <p:spPr>
          <a:xfrm>
            <a:off x="6577330" y="4529825"/>
            <a:ext cx="4711065" cy="755650"/>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根据估值、动量择时策略，选好入场时间合理发车</a:t>
            </a:r>
          </a:p>
        </p:txBody>
      </p:sp>
      <p:sp>
        <p:nvSpPr>
          <p:cNvPr id="24" name="文本框 23"/>
          <p:cNvSpPr txBox="1"/>
          <p:nvPr/>
        </p:nvSpPr>
        <p:spPr>
          <a:xfrm>
            <a:off x="6577330" y="5568685"/>
            <a:ext cx="4961255" cy="755650"/>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b="1" dirty="0">
                <a:latin typeface="微软雅黑" panose="020B0503020204020204" pitchFamily="34" charset="-122"/>
                <a:ea typeface="微软雅黑" panose="020B0503020204020204" pitchFamily="34" charset="-122"/>
                <a:cs typeface="微软雅黑" panose="020B0503020204020204" pitchFamily="34" charset="-122"/>
                <a:sym typeface="+mn-ea"/>
              </a:rPr>
              <a:t>债券基金打底，辅之以权益基金增强权益，力争在严控风控风险情况下，追求长期稳健收益</a:t>
            </a:r>
          </a:p>
        </p:txBody>
      </p:sp>
      <p:sp>
        <p:nvSpPr>
          <p:cNvPr id="38" name="矩形: 圆角 8"/>
          <p:cNvSpPr/>
          <p:nvPr/>
        </p:nvSpPr>
        <p:spPr>
          <a:xfrm>
            <a:off x="3460115" y="3423655"/>
            <a:ext cx="7939405" cy="891540"/>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7" name="矩形: 圆角 8"/>
          <p:cNvSpPr/>
          <p:nvPr/>
        </p:nvSpPr>
        <p:spPr>
          <a:xfrm>
            <a:off x="3430905" y="4461880"/>
            <a:ext cx="7939405" cy="891540"/>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8" name="矩形: 圆角 8"/>
          <p:cNvSpPr/>
          <p:nvPr/>
        </p:nvSpPr>
        <p:spPr>
          <a:xfrm>
            <a:off x="3430905" y="5500105"/>
            <a:ext cx="7939405" cy="891540"/>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0" name="右箭头 29"/>
          <p:cNvSpPr/>
          <p:nvPr/>
        </p:nvSpPr>
        <p:spPr>
          <a:xfrm>
            <a:off x="5948680" y="4761600"/>
            <a:ext cx="478155" cy="37211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右箭头 30"/>
          <p:cNvSpPr/>
          <p:nvPr/>
        </p:nvSpPr>
        <p:spPr>
          <a:xfrm>
            <a:off x="5948680" y="5838560"/>
            <a:ext cx="478155" cy="37211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右箭头 31"/>
          <p:cNvSpPr/>
          <p:nvPr/>
        </p:nvSpPr>
        <p:spPr>
          <a:xfrm>
            <a:off x="5875020" y="1373530"/>
            <a:ext cx="648335" cy="50400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11431270" y="442595"/>
            <a:ext cx="654685" cy="541655"/>
          </a:xfrm>
          <a:prstGeom prst="rect">
            <a:avLst/>
          </a:prstGeom>
          <a:solidFill>
            <a:schemeClr val="bg1"/>
          </a:solidFill>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1791" y="3694337"/>
            <a:ext cx="5018711" cy="706755"/>
          </a:xfrm>
          <a:prstGeom prst="rect">
            <a:avLst/>
          </a:prstGeom>
          <a:noFill/>
        </p:spPr>
        <p:txBody>
          <a:bodyPr wrap="square" rtlCol="0">
            <a:spAutoFit/>
          </a:bodyPr>
          <a:lstStyle/>
          <a:p>
            <a:r>
              <a:rPr lang="zh-CN" altLang="en-US" sz="4000" b="1" spc="500" dirty="0">
                <a:solidFill>
                  <a:srgbClr val="900000"/>
                </a:solidFill>
                <a:uFillTx/>
                <a:latin typeface="微软雅黑" panose="020B0503020204020204" pitchFamily="34" charset="-122"/>
                <a:ea typeface="微软雅黑" panose="020B0503020204020204" pitchFamily="34" charset="-122"/>
                <a:cs typeface="+mn-ea"/>
                <a:sym typeface="+mn-lt"/>
              </a:rPr>
              <a:t>创新金融服务</a:t>
            </a:r>
          </a:p>
        </p:txBody>
      </p:sp>
      <p:sp>
        <p:nvSpPr>
          <p:cNvPr id="6" name="矩形 5"/>
          <p:cNvSpPr/>
          <p:nvPr/>
        </p:nvSpPr>
        <p:spPr>
          <a:xfrm>
            <a:off x="364137" y="3716338"/>
            <a:ext cx="163764"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066944" y="3716338"/>
            <a:ext cx="6125056"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914060" y="2513967"/>
            <a:ext cx="5018711" cy="1198880"/>
          </a:xfrm>
          <a:prstGeom prst="rect">
            <a:avLst/>
          </a:prstGeom>
          <a:noFill/>
        </p:spPr>
        <p:txBody>
          <a:bodyPr wrap="square" rtlCol="0">
            <a:spAutoFit/>
          </a:bodyPr>
          <a:lstStyle/>
          <a:p>
            <a:r>
              <a:rPr lang="en-US" altLang="zh-CN" sz="7200" b="1" dirty="0">
                <a:gradFill>
                  <a:gsLst>
                    <a:gs pos="0">
                      <a:schemeClr val="accent1"/>
                    </a:gs>
                    <a:gs pos="100000">
                      <a:schemeClr val="accent1">
                        <a:lumMod val="75000"/>
                      </a:schemeClr>
                    </a:gs>
                  </a:gsLst>
                  <a:lin ang="18900000" scaled="1"/>
                </a:gradFill>
                <a:cs typeface="+mn-ea"/>
                <a:sym typeface="+mn-lt"/>
              </a:rPr>
              <a:t>PART 03</a:t>
            </a:r>
            <a:endParaRPr lang="zh-CN" altLang="en-US" sz="7200" b="1" dirty="0">
              <a:gradFill>
                <a:gsLst>
                  <a:gs pos="0">
                    <a:schemeClr val="accent1"/>
                  </a:gs>
                  <a:gs pos="100000">
                    <a:schemeClr val="accent1">
                      <a:lumMod val="75000"/>
                    </a:schemeClr>
                  </a:gs>
                </a:gsLst>
                <a:lin ang="18900000" scaled="1"/>
              </a:gradFill>
              <a:cs typeface="+mn-ea"/>
              <a:sym typeface="+mn-lt"/>
            </a:endParaRP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10523295" y="1389600"/>
            <a:ext cx="1668755" cy="222355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00735" y="366395"/>
            <a:ext cx="677989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个性化金融服务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群体背景分析   </a:t>
            </a:r>
          </a:p>
        </p:txBody>
      </p:sp>
      <p:sp>
        <p:nvSpPr>
          <p:cNvPr id="4" name="文本框 3"/>
          <p:cNvSpPr txBox="1"/>
          <p:nvPr/>
        </p:nvSpPr>
        <p:spPr>
          <a:xfrm>
            <a:off x="880110" y="2272030"/>
            <a:ext cx="5843905" cy="1198880"/>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行业发展受限，工作可替代性强，收入不稳定</a:t>
            </a:r>
          </a:p>
          <a:p>
            <a:pPr marL="285750" indent="-28575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租房又担心暴雷及意外财产损失</a:t>
            </a:r>
          </a:p>
          <a:p>
            <a:pPr marL="285750" indent="-28575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没有养老、医疗资金储备，大病返贫</a:t>
            </a:r>
          </a:p>
        </p:txBody>
      </p:sp>
      <p:sp>
        <p:nvSpPr>
          <p:cNvPr id="5" name="文本框 4"/>
          <p:cNvSpPr txBox="1"/>
          <p:nvPr/>
        </p:nvSpPr>
        <p:spPr>
          <a:xfrm>
            <a:off x="1534795" y="1730375"/>
            <a:ext cx="4699635" cy="53403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新市民群体面临的基本风险问题：</a:t>
            </a:r>
          </a:p>
        </p:txBody>
      </p:sp>
      <p:sp>
        <p:nvSpPr>
          <p:cNvPr id="6" name="文本框 5"/>
          <p:cNvSpPr txBox="1"/>
          <p:nvPr/>
        </p:nvSpPr>
        <p:spPr>
          <a:xfrm>
            <a:off x="880110" y="4920615"/>
            <a:ext cx="8606155" cy="1198880"/>
          </a:xfrm>
          <a:prstGeom prst="rect">
            <a:avLst/>
          </a:prstGeom>
          <a:noFill/>
        </p:spPr>
        <p:txBody>
          <a:bodyPr wrap="square">
            <a:spAutoFit/>
          </a:bodyPr>
          <a:lstStyle/>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外卖骑手等新业态从业人员面临巨大人身伤害风险与失业风险</a:t>
            </a: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小微企业主由于收入不稳定，面临信用风险及养老风险</a:t>
            </a: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随迁老人商保意识尤为薄弱，主要面临养老风险</a:t>
            </a:r>
          </a:p>
        </p:txBody>
      </p:sp>
      <p:sp>
        <p:nvSpPr>
          <p:cNvPr id="7" name="文本框 6"/>
          <p:cNvSpPr txBox="1"/>
          <p:nvPr/>
        </p:nvSpPr>
        <p:spPr>
          <a:xfrm>
            <a:off x="1534795" y="4378960"/>
            <a:ext cx="5264785" cy="53403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针对特定新市民群体：</a:t>
            </a:r>
          </a:p>
        </p:txBody>
      </p:sp>
      <p:sp>
        <p:nvSpPr>
          <p:cNvPr id="10" name="文本框 9"/>
          <p:cNvSpPr txBox="1"/>
          <p:nvPr/>
        </p:nvSpPr>
        <p:spPr>
          <a:xfrm>
            <a:off x="8765540" y="3470910"/>
            <a:ext cx="2702560" cy="97726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面临生活风险较多</a:t>
            </a:r>
          </a:p>
          <a:p>
            <a:pPr indent="0">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普遍缺乏保险意识</a:t>
            </a:r>
          </a:p>
        </p:txBody>
      </p:sp>
      <p:sp>
        <p:nvSpPr>
          <p:cNvPr id="38" name="矩形: 圆角 8"/>
          <p:cNvSpPr/>
          <p:nvPr/>
        </p:nvSpPr>
        <p:spPr>
          <a:xfrm>
            <a:off x="700405" y="1532890"/>
            <a:ext cx="7675880" cy="2160000"/>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1" name="矩形: 圆角 8"/>
          <p:cNvSpPr/>
          <p:nvPr/>
        </p:nvSpPr>
        <p:spPr>
          <a:xfrm>
            <a:off x="700405" y="4104640"/>
            <a:ext cx="7675880" cy="2268000"/>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44" name="图片 43"/>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880110" y="1730375"/>
            <a:ext cx="654685" cy="541655"/>
          </a:xfrm>
          <a:prstGeom prst="rect">
            <a:avLst/>
          </a:prstGeom>
          <a:solidFill>
            <a:schemeClr val="bg1"/>
          </a:solidFill>
        </p:spPr>
      </p:pic>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880110" y="4378960"/>
            <a:ext cx="654685" cy="541655"/>
          </a:xfrm>
          <a:prstGeom prst="rect">
            <a:avLst/>
          </a:prstGeom>
          <a:solidFill>
            <a:schemeClr val="bg1"/>
          </a:solidFill>
        </p:spPr>
      </p:pic>
      <p:sp>
        <p:nvSpPr>
          <p:cNvPr id="14" name="直角上箭头 13"/>
          <p:cNvSpPr/>
          <p:nvPr/>
        </p:nvSpPr>
        <p:spPr>
          <a:xfrm>
            <a:off x="9074785" y="4736465"/>
            <a:ext cx="991870" cy="1055370"/>
          </a:xfrm>
          <a:prstGeom prst="bentUpArrow">
            <a:avLst>
              <a:gd name="adj1" fmla="val 17349"/>
              <a:gd name="adj2" fmla="val 19910"/>
              <a:gd name="adj3" fmla="val 32650"/>
            </a:avLst>
          </a:prstGeom>
          <a:solidFill>
            <a:srgbClr val="90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上箭头 14"/>
          <p:cNvSpPr/>
          <p:nvPr/>
        </p:nvSpPr>
        <p:spPr>
          <a:xfrm rot="10800000" flipH="1">
            <a:off x="9074960" y="2127250"/>
            <a:ext cx="993600" cy="1055370"/>
          </a:xfrm>
          <a:prstGeom prst="bentUpArrow">
            <a:avLst>
              <a:gd name="adj1" fmla="val 17360"/>
              <a:gd name="adj2" fmla="val 19282"/>
              <a:gd name="adj3" fmla="val 30108"/>
            </a:avLst>
          </a:prstGeom>
          <a:solidFill>
            <a:srgbClr val="90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4144010" y="295910"/>
            <a:ext cx="5267960" cy="254000"/>
          </a:xfrm>
          <a:prstGeom prst="rect">
            <a:avLst/>
          </a:prstGeom>
          <a:noFill/>
        </p:spPr>
        <p:txBody>
          <a:bodyPr wrap="square" rtlCol="0">
            <a:spAutoFit/>
            <a:scene3d>
              <a:camera prst="orthographicFront"/>
              <a:lightRig rig="threePt" dir="t"/>
            </a:scene3d>
            <a:sp3d contourW="12700"/>
          </a:bodyPr>
          <a:lstStyle/>
          <a:p>
            <a:pPr>
              <a:lnSpc>
                <a:spcPct val="150000"/>
              </a:lnSpc>
              <a:defRPr/>
            </a:pPr>
            <a:endParaRPr kumimoji="0" lang="en-US" altLang="zh-CN" sz="800" b="0" i="0" u="none" strike="noStrike" kern="1200" cap="none" spc="0" normalizeH="0" baseline="0"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8" name="文本框 47"/>
          <p:cNvSpPr txBox="1"/>
          <p:nvPr/>
        </p:nvSpPr>
        <p:spPr>
          <a:xfrm>
            <a:off x="12287250" y="1146175"/>
            <a:ext cx="3841115" cy="5077460"/>
          </a:xfrm>
          <a:prstGeom prst="rect">
            <a:avLst/>
          </a:prstGeom>
          <a:noFill/>
        </p:spPr>
        <p:txBody>
          <a:bodyPr wrap="square">
            <a:spAutoFit/>
          </a:bodyPr>
          <a:lstStyle/>
          <a:p>
            <a:pPr marL="285750" indent="-285750">
              <a:buFont typeface="Arial" panose="020B0604020202020204" pitchFamily="34" charset="0"/>
              <a:buChar char="•"/>
            </a:pPr>
            <a:r>
              <a:rPr dirty="0">
                <a:sym typeface="+mn-ea"/>
              </a:rPr>
              <a:t>如今，共享经济、网络经济、平台经济的蓬勃高速发展，孕育出丰富多元的就业形式。新市民初来乍到务工，促使这一灵活就业群体日益庞大。</a:t>
            </a:r>
            <a:endParaRPr dirty="0"/>
          </a:p>
          <a:p>
            <a:pPr marL="285750" indent="-285750">
              <a:buFont typeface="Arial" panose="020B0604020202020204" pitchFamily="34" charset="0"/>
              <a:buChar char="•"/>
            </a:pPr>
            <a:endParaRPr dirty="0"/>
          </a:p>
          <a:p>
            <a:pPr marL="285750" indent="-285750">
              <a:buFont typeface="Arial" panose="020B0604020202020204" pitchFamily="34" charset="0"/>
              <a:buChar char="•"/>
            </a:pPr>
            <a:r>
              <a:rPr lang="zh-CN" dirty="0"/>
              <a:t>但</a:t>
            </a:r>
            <a:r>
              <a:rPr dirty="0"/>
              <a:t>由于</a:t>
            </a:r>
            <a:r>
              <a:rPr dirty="0">
                <a:solidFill>
                  <a:srgbClr val="900000"/>
                </a:solidFill>
              </a:rPr>
              <a:t>抗风险能力</a:t>
            </a:r>
            <a:r>
              <a:rPr dirty="0"/>
              <a:t>普遍很弱，而且缺少固定的劳动关系，新市民务工过程中面临诸多风险。数据显示，近半数的新市民未购买商保，面对繁多的保险产品，</a:t>
            </a:r>
            <a:r>
              <a:rPr dirty="0">
                <a:solidFill>
                  <a:srgbClr val="900000"/>
                </a:solidFill>
              </a:rPr>
              <a:t>金融知识匮乏</a:t>
            </a:r>
            <a:r>
              <a:rPr dirty="0"/>
              <a:t>的新市民往往无从下手。</a:t>
            </a:r>
          </a:p>
          <a:p>
            <a:pPr marL="285750" indent="-285750">
              <a:buFont typeface="Arial" panose="020B0604020202020204" pitchFamily="34" charset="0"/>
              <a:buChar char="•"/>
            </a:pPr>
            <a:endParaRPr dirty="0"/>
          </a:p>
          <a:p>
            <a:pPr marL="285750" indent="-285750">
              <a:buFont typeface="Arial" panose="020B0604020202020204" pitchFamily="34" charset="0"/>
              <a:buChar char="•"/>
            </a:pPr>
            <a:r>
              <a:rPr dirty="0"/>
              <a:t>新市民群体需要更具针对性的定制化金融产品，帮助降低务工过程中的各种意外、健康风险，让他们可以放心踏实地在城市打拼。</a:t>
            </a:r>
          </a:p>
          <a:p>
            <a:pPr marL="285750" indent="-285750">
              <a:buFont typeface="Arial" panose="020B0604020202020204" pitchFamily="34" charset="0"/>
              <a:buChar char="•"/>
            </a:pPr>
            <a:endParaRPr dirty="0"/>
          </a:p>
        </p:txBody>
      </p:sp>
      <p:sp>
        <p:nvSpPr>
          <p:cNvPr id="3" name="平行四边形 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00735" y="366395"/>
            <a:ext cx="730758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个性化金融服务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整体背景分析</a:t>
            </a:r>
          </a:p>
        </p:txBody>
      </p:sp>
      <p:sp>
        <p:nvSpPr>
          <p:cNvPr id="9" name="矩形: 圆角 8"/>
          <p:cNvSpPr/>
          <p:nvPr/>
        </p:nvSpPr>
        <p:spPr>
          <a:xfrm>
            <a:off x="1350010" y="1508125"/>
            <a:ext cx="3957955" cy="5085080"/>
          </a:xfrm>
          <a:prstGeom prst="roundRect">
            <a:avLst>
              <a:gd name="adj" fmla="val 10716"/>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2162810" y="1755775"/>
            <a:ext cx="2332990" cy="460375"/>
          </a:xfrm>
          <a:prstGeom prst="rect">
            <a:avLst/>
          </a:prstGeom>
          <a:noFill/>
        </p:spPr>
        <p:txBody>
          <a:bodyPr wrap="square" rtlCol="0">
            <a:spAutoFit/>
            <a:scene3d>
              <a:camera prst="orthographicFront"/>
              <a:lightRig rig="threePt" dir="t"/>
            </a:scene3d>
            <a:sp3d contourW="12700"/>
          </a:bodyPr>
          <a:lstStyle/>
          <a:p>
            <a:pPr indent="0">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sym typeface="+mn-ea"/>
              </a:rPr>
              <a:t>购买商保的比例</a:t>
            </a:r>
            <a:endParaRPr kumimoji="0" lang="zh-CN" altLang="en-US" sz="2400" b="1" i="0" u="none" strike="noStrike" kern="1200" cap="none" spc="0" normalizeH="0" baseline="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14" name="组合 13"/>
          <p:cNvGrpSpPr/>
          <p:nvPr/>
        </p:nvGrpSpPr>
        <p:grpSpPr>
          <a:xfrm>
            <a:off x="1561465" y="2518410"/>
            <a:ext cx="3535045" cy="3545205"/>
            <a:chOff x="1674" y="3065"/>
            <a:chExt cx="5567" cy="5583"/>
          </a:xfrm>
        </p:grpSpPr>
        <p:sp>
          <p:nvSpPr>
            <p:cNvPr id="7" name="文本框 6"/>
            <p:cNvSpPr txBox="1"/>
            <p:nvPr/>
          </p:nvSpPr>
          <p:spPr>
            <a:xfrm>
              <a:off x="1674" y="3065"/>
              <a:ext cx="4087" cy="3633"/>
            </a:xfrm>
            <a:prstGeom prst="rect">
              <a:avLst/>
            </a:prstGeom>
            <a:noFill/>
          </p:spPr>
          <p:txBody>
            <a:bodyPr wrap="square" rtlCol="0">
              <a:spAutoFit/>
              <a:scene3d>
                <a:camera prst="orthographicFront"/>
                <a:lightRig rig="threePt" dir="t"/>
              </a:scene3d>
              <a:sp3d contourW="12700"/>
            </a:bodyPr>
            <a:lstStyle/>
            <a:p>
              <a:pPr indent="0">
                <a:buFont typeface="Arial" panose="020B0604020202020204" pitchFamily="34" charset="0"/>
                <a:buNone/>
              </a:pPr>
              <a:r>
                <a:rPr lang="zh-CN" altLang="en-US" sz="2400" b="1" dirty="0">
                  <a:solidFill>
                    <a:schemeClr val="bg1"/>
                  </a:solidFill>
                  <a:latin typeface="微软雅黑 Light" panose="020B0502040204020203" charset="-122"/>
                  <a:ea typeface="微软雅黑 Light" panose="020B0502040204020203" charset="-122"/>
                  <a:sym typeface="+mn-ea"/>
                </a:rPr>
                <a:t>外来务工</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 出租车/网约车司机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 快递/外卖骑手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 建筑、装修工人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 家政从业人员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 小型餐饮店服务员 </a:t>
              </a:r>
            </a:p>
          </p:txBody>
        </p:sp>
        <p:sp>
          <p:nvSpPr>
            <p:cNvPr id="8" name="文本框 7"/>
            <p:cNvSpPr txBox="1"/>
            <p:nvPr/>
          </p:nvSpPr>
          <p:spPr>
            <a:xfrm>
              <a:off x="5863" y="3644"/>
              <a:ext cx="1378" cy="3052"/>
            </a:xfrm>
            <a:prstGeom prst="rect">
              <a:avLst/>
            </a:prstGeom>
            <a:noFill/>
          </p:spPr>
          <p:txBody>
            <a:bodyPr wrap="square" rtlCol="0">
              <a:spAutoFit/>
              <a:scene3d>
                <a:camera prst="orthographicFront"/>
                <a:lightRig rig="threePt" dir="t"/>
              </a:scene3d>
              <a:sp3d contourW="12700"/>
            </a:bodyPr>
            <a:lstStyle/>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52%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50%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46%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45% </a:t>
              </a:r>
            </a:p>
            <a:p>
              <a:pPr indent="0">
                <a:lnSpc>
                  <a:spcPct val="120000"/>
                </a:lnSpc>
                <a:spcBef>
                  <a:spcPts val="0"/>
                </a:spcBef>
                <a:spcAft>
                  <a:spcPts val="0"/>
                </a:spcAft>
                <a:buFont typeface="Arial" panose="020B0604020202020204" pitchFamily="34" charset="0"/>
                <a:buNone/>
              </a:pPr>
              <a:r>
                <a:rPr lang="zh-CN" altLang="en-US" sz="2000" dirty="0">
                  <a:solidFill>
                    <a:schemeClr val="bg1"/>
                  </a:solidFill>
                  <a:latin typeface="微软雅黑 Light" panose="020B0502040204020203" charset="-122"/>
                  <a:ea typeface="微软雅黑 Light" panose="020B0502040204020203" charset="-122"/>
                  <a:sym typeface="+mn-ea"/>
                </a:rPr>
                <a:t>44%  </a:t>
              </a:r>
            </a:p>
          </p:txBody>
        </p:sp>
        <p:sp>
          <p:nvSpPr>
            <p:cNvPr id="10" name="文本框 9"/>
            <p:cNvSpPr txBox="1"/>
            <p:nvPr/>
          </p:nvSpPr>
          <p:spPr>
            <a:xfrm>
              <a:off x="1674" y="6948"/>
              <a:ext cx="3135" cy="725"/>
            </a:xfrm>
            <a:prstGeom prst="rect">
              <a:avLst/>
            </a:prstGeom>
            <a:noFill/>
          </p:spPr>
          <p:txBody>
            <a:bodyPr wrap="square" rtlCol="0">
              <a:spAutoFit/>
              <a:scene3d>
                <a:camera prst="orthographicFront"/>
                <a:lightRig rig="threePt" dir="t"/>
              </a:scene3d>
              <a:sp3d contourW="12700"/>
            </a:bodyPr>
            <a:lstStyle/>
            <a:p>
              <a:pPr indent="0">
                <a:buFont typeface="Arial" panose="020B0604020202020204" pitchFamily="34" charset="0"/>
                <a:buNone/>
              </a:pPr>
              <a:r>
                <a:rPr lang="zh-CN" altLang="en-US" sz="2400" b="1" dirty="0">
                  <a:solidFill>
                    <a:schemeClr val="bg1"/>
                  </a:solidFill>
                  <a:latin typeface="微软雅黑 Light" panose="020B0502040204020203" charset="-122"/>
                  <a:ea typeface="微软雅黑 Light" panose="020B0502040204020203" charset="-122"/>
                  <a:sym typeface="+mn-ea"/>
                </a:rPr>
                <a:t>小微企业主</a:t>
              </a:r>
              <a:r>
                <a:rPr lang="zh-CN" altLang="en-US" sz="2000" dirty="0">
                  <a:solidFill>
                    <a:schemeClr val="bg1"/>
                  </a:solidFill>
                  <a:latin typeface="微软雅黑 Light" panose="020B0502040204020203" charset="-122"/>
                  <a:ea typeface="微软雅黑 Light" panose="020B0502040204020203" charset="-122"/>
                  <a:sym typeface="+mn-ea"/>
                </a:rPr>
                <a:t> </a:t>
              </a:r>
            </a:p>
          </p:txBody>
        </p:sp>
        <p:sp>
          <p:nvSpPr>
            <p:cNvPr id="11" name="文本框 10"/>
            <p:cNvSpPr txBox="1"/>
            <p:nvPr/>
          </p:nvSpPr>
          <p:spPr>
            <a:xfrm>
              <a:off x="1720" y="7923"/>
              <a:ext cx="2376" cy="725"/>
            </a:xfrm>
            <a:prstGeom prst="rect">
              <a:avLst/>
            </a:prstGeom>
            <a:noFill/>
          </p:spPr>
          <p:txBody>
            <a:bodyPr wrap="square" rtlCol="0">
              <a:spAutoFit/>
              <a:scene3d>
                <a:camera prst="orthographicFront"/>
                <a:lightRig rig="threePt" dir="t"/>
              </a:scene3d>
              <a:sp3d contourW="12700"/>
            </a:bodyPr>
            <a:lstStyle/>
            <a:p>
              <a:pPr indent="0">
                <a:buFont typeface="Arial" panose="020B0604020202020204" pitchFamily="34" charset="0"/>
                <a:buNone/>
              </a:pPr>
              <a:r>
                <a:rPr lang="zh-CN" altLang="en-US" sz="2400" b="1" dirty="0">
                  <a:solidFill>
                    <a:schemeClr val="bg1"/>
                  </a:solidFill>
                  <a:latin typeface="微软雅黑 Light" panose="020B0502040204020203" charset="-122"/>
                  <a:ea typeface="微软雅黑 Light" panose="020B0502040204020203" charset="-122"/>
                  <a:sym typeface="+mn-ea"/>
                </a:rPr>
                <a:t>随迁老人</a:t>
              </a:r>
              <a:r>
                <a:rPr lang="zh-CN" altLang="en-US" sz="2000" dirty="0">
                  <a:solidFill>
                    <a:schemeClr val="bg1"/>
                  </a:solidFill>
                  <a:latin typeface="微软雅黑 Light" panose="020B0502040204020203" charset="-122"/>
                  <a:ea typeface="微软雅黑 Light" panose="020B0502040204020203" charset="-122"/>
                  <a:sym typeface="+mn-ea"/>
                </a:rPr>
                <a:t> </a:t>
              </a:r>
            </a:p>
          </p:txBody>
        </p:sp>
        <p:sp>
          <p:nvSpPr>
            <p:cNvPr id="12" name="文本框 11"/>
            <p:cNvSpPr txBox="1"/>
            <p:nvPr/>
          </p:nvSpPr>
          <p:spPr>
            <a:xfrm>
              <a:off x="5863" y="6948"/>
              <a:ext cx="1378" cy="725"/>
            </a:xfrm>
            <a:prstGeom prst="rect">
              <a:avLst/>
            </a:prstGeom>
            <a:noFill/>
          </p:spPr>
          <p:txBody>
            <a:bodyPr wrap="square" rtlCol="0">
              <a:spAutoFit/>
              <a:scene3d>
                <a:camera prst="orthographicFront"/>
                <a:lightRig rig="threePt" dir="t"/>
              </a:scene3d>
              <a:sp3d contourW="12700"/>
            </a:bodyPr>
            <a:lstStyle/>
            <a:p>
              <a:pPr indent="0">
                <a:lnSpc>
                  <a:spcPct val="120000"/>
                </a:lnSpc>
                <a:spcBef>
                  <a:spcPts val="0"/>
                </a:spcBef>
                <a:spcAft>
                  <a:spcPts val="0"/>
                </a:spcAft>
                <a:buFont typeface="Arial" panose="020B0604020202020204" pitchFamily="34" charset="0"/>
                <a:buNone/>
              </a:pPr>
              <a:r>
                <a:rPr lang="en-US" altLang="zh-CN" sz="2000" dirty="0">
                  <a:solidFill>
                    <a:schemeClr val="bg1"/>
                  </a:solidFill>
                  <a:latin typeface="微软雅黑 Light" panose="020B0502040204020203" charset="-122"/>
                  <a:ea typeface="微软雅黑 Light" panose="020B0502040204020203" charset="-122"/>
                  <a:sym typeface="+mn-ea"/>
                </a:rPr>
                <a:t>63%</a:t>
              </a:r>
              <a:r>
                <a:rPr lang="zh-CN" altLang="en-US" sz="2000" dirty="0">
                  <a:solidFill>
                    <a:schemeClr val="bg1"/>
                  </a:solidFill>
                  <a:latin typeface="微软雅黑 Light" panose="020B0502040204020203" charset="-122"/>
                  <a:ea typeface="微软雅黑 Light" panose="020B0502040204020203" charset="-122"/>
                  <a:sym typeface="+mn-ea"/>
                </a:rPr>
                <a:t> </a:t>
              </a:r>
            </a:p>
          </p:txBody>
        </p:sp>
        <p:sp>
          <p:nvSpPr>
            <p:cNvPr id="13" name="文本框 12"/>
            <p:cNvSpPr txBox="1"/>
            <p:nvPr/>
          </p:nvSpPr>
          <p:spPr>
            <a:xfrm>
              <a:off x="5863" y="7884"/>
              <a:ext cx="1378" cy="725"/>
            </a:xfrm>
            <a:prstGeom prst="rect">
              <a:avLst/>
            </a:prstGeom>
            <a:noFill/>
          </p:spPr>
          <p:txBody>
            <a:bodyPr wrap="square" rtlCol="0">
              <a:spAutoFit/>
              <a:scene3d>
                <a:camera prst="orthographicFront"/>
                <a:lightRig rig="threePt" dir="t"/>
              </a:scene3d>
              <a:sp3d contourW="12700"/>
            </a:bodyPr>
            <a:lstStyle/>
            <a:p>
              <a:pPr indent="0">
                <a:lnSpc>
                  <a:spcPct val="120000"/>
                </a:lnSpc>
                <a:spcBef>
                  <a:spcPts val="0"/>
                </a:spcBef>
                <a:spcAft>
                  <a:spcPts val="0"/>
                </a:spcAft>
                <a:buFont typeface="Arial" panose="020B0604020202020204" pitchFamily="34" charset="0"/>
                <a:buNone/>
              </a:pPr>
              <a:r>
                <a:rPr lang="en-US" altLang="zh-CN" sz="2000" dirty="0">
                  <a:solidFill>
                    <a:schemeClr val="bg1"/>
                  </a:solidFill>
                  <a:latin typeface="微软雅黑 Light" panose="020B0502040204020203" charset="-122"/>
                  <a:ea typeface="微软雅黑 Light" panose="020B0502040204020203" charset="-122"/>
                  <a:sym typeface="+mn-ea"/>
                </a:rPr>
                <a:t>55%</a:t>
              </a:r>
              <a:r>
                <a:rPr lang="zh-CN" altLang="en-US" sz="2000" dirty="0">
                  <a:solidFill>
                    <a:schemeClr val="bg1"/>
                  </a:solidFill>
                  <a:latin typeface="微软雅黑 Light" panose="020B0502040204020203" charset="-122"/>
                  <a:ea typeface="微软雅黑 Light" panose="020B0502040204020203" charset="-122"/>
                  <a:sym typeface="+mn-ea"/>
                </a:rPr>
                <a:t> </a:t>
              </a:r>
            </a:p>
          </p:txBody>
        </p:sp>
      </p:grpSp>
      <p:sp>
        <p:nvSpPr>
          <p:cNvPr id="15" name="文本框 14"/>
          <p:cNvSpPr txBox="1"/>
          <p:nvPr/>
        </p:nvSpPr>
        <p:spPr>
          <a:xfrm>
            <a:off x="6802755" y="1616710"/>
            <a:ext cx="3779520" cy="97726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抗风险能力普遍</a:t>
            </a:r>
            <a:r>
              <a:rPr lang="zh-CN" sz="2400" b="1" dirty="0">
                <a:solidFill>
                  <a:srgbClr val="900000"/>
                </a:solidFill>
                <a:latin typeface="微软雅黑" panose="020B0503020204020204" pitchFamily="34" charset="-122"/>
                <a:ea typeface="微软雅黑" panose="020B0503020204020204" pitchFamily="34" charset="-122"/>
                <a:sym typeface="+mn-ea"/>
              </a:rPr>
              <a:t>较</a:t>
            </a:r>
            <a:r>
              <a:rPr sz="2400" b="1" dirty="0">
                <a:solidFill>
                  <a:srgbClr val="900000"/>
                </a:solidFill>
                <a:latin typeface="微软雅黑" panose="020B0503020204020204" pitchFamily="34" charset="-122"/>
                <a:ea typeface="微软雅黑" panose="020B0503020204020204" pitchFamily="34" charset="-122"/>
                <a:sym typeface="+mn-ea"/>
              </a:rPr>
              <a:t>弱</a:t>
            </a:r>
          </a:p>
          <a:p>
            <a:pPr indent="0" algn="ctr">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金融知识匮乏</a:t>
            </a:r>
            <a:r>
              <a:rPr lang="zh-CN" sz="2400" b="1" dirty="0">
                <a:solidFill>
                  <a:srgbClr val="900000"/>
                </a:solidFill>
                <a:latin typeface="微软雅黑" panose="020B0503020204020204" pitchFamily="34" charset="-122"/>
                <a:ea typeface="微软雅黑" panose="020B0503020204020204" pitchFamily="34" charset="-122"/>
                <a:sym typeface="+mn-ea"/>
              </a:rPr>
              <a:t>，无从下手</a:t>
            </a:r>
          </a:p>
        </p:txBody>
      </p:sp>
      <p:sp>
        <p:nvSpPr>
          <p:cNvPr id="16" name="右箭头 15"/>
          <p:cNvSpPr/>
          <p:nvPr/>
        </p:nvSpPr>
        <p:spPr>
          <a:xfrm rot="5400000">
            <a:off x="8367713" y="2835910"/>
            <a:ext cx="648335" cy="50419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455093" y="3510915"/>
            <a:ext cx="4684395" cy="681990"/>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更具针对性的</a:t>
            </a:r>
            <a:r>
              <a:rPr lang="en-US" sz="2400" b="1" dirty="0">
                <a:solidFill>
                  <a:srgbClr val="900000"/>
                </a:solidFill>
                <a:latin typeface="微软雅黑" panose="020B0503020204020204" pitchFamily="34" charset="-122"/>
                <a:ea typeface="微软雅黑" panose="020B0503020204020204" pitchFamily="34" charset="-122"/>
                <a:sym typeface="+mn-ea"/>
              </a:rPr>
              <a:t> </a:t>
            </a:r>
            <a:r>
              <a:rPr sz="3200" b="1" dirty="0">
                <a:solidFill>
                  <a:srgbClr val="900000"/>
                </a:solidFill>
                <a:latin typeface="微软雅黑" panose="020B0503020204020204" pitchFamily="34" charset="-122"/>
                <a:ea typeface="微软雅黑" panose="020B0503020204020204" pitchFamily="34" charset="-122"/>
                <a:sym typeface="+mn-ea"/>
              </a:rPr>
              <a:t>定制化</a:t>
            </a:r>
            <a:r>
              <a:rPr lang="en-US" sz="2800" b="1" dirty="0">
                <a:solidFill>
                  <a:srgbClr val="900000"/>
                </a:solidFill>
                <a:latin typeface="微软雅黑" panose="020B0503020204020204" pitchFamily="34" charset="-122"/>
                <a:ea typeface="微软雅黑" panose="020B0503020204020204" pitchFamily="34" charset="-122"/>
                <a:sym typeface="+mn-ea"/>
              </a:rPr>
              <a:t> </a:t>
            </a:r>
            <a:r>
              <a:rPr sz="2400" b="1" dirty="0">
                <a:solidFill>
                  <a:srgbClr val="900000"/>
                </a:solidFill>
                <a:latin typeface="微软雅黑" panose="020B0503020204020204" pitchFamily="34" charset="-122"/>
                <a:ea typeface="微软雅黑" panose="020B0503020204020204" pitchFamily="34" charset="-122"/>
                <a:sym typeface="+mn-ea"/>
              </a:rPr>
              <a:t>金融产品</a:t>
            </a:r>
          </a:p>
        </p:txBody>
      </p:sp>
      <p:sp>
        <p:nvSpPr>
          <p:cNvPr id="18" name="右箭头 17"/>
          <p:cNvSpPr/>
          <p:nvPr/>
        </p:nvSpPr>
        <p:spPr>
          <a:xfrm rot="5400000">
            <a:off x="8368348" y="4399280"/>
            <a:ext cx="648335" cy="50419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5685790" y="5109845"/>
            <a:ext cx="6010910" cy="97726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降低务工过程中的各种意外、健康风险</a:t>
            </a:r>
          </a:p>
          <a:p>
            <a:pPr indent="0" algn="ctr">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让他们可以放心踏实地在城市打拼</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平行四边形 27"/>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00735" y="366395"/>
            <a:ext cx="730758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个性化保险服务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保险分</a:t>
            </a:r>
          </a:p>
        </p:txBody>
      </p:sp>
      <p:sp>
        <p:nvSpPr>
          <p:cNvPr id="15" name="文本框 14"/>
          <p:cNvSpPr txBox="1"/>
          <p:nvPr/>
        </p:nvSpPr>
        <p:spPr>
          <a:xfrm>
            <a:off x="1099820" y="3823335"/>
            <a:ext cx="2576195" cy="1198880"/>
          </a:xfrm>
          <a:prstGeom prst="rect">
            <a:avLst/>
          </a:prstGeom>
          <a:noFill/>
        </p:spPr>
        <p:txBody>
          <a:bodyPr wrap="square">
            <a:spAutoFit/>
          </a:bodyPr>
          <a:lstStyle/>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职业特性风险度</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身份特性风险度</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家庭结构</a:t>
            </a:r>
          </a:p>
        </p:txBody>
      </p:sp>
      <p:sp>
        <p:nvSpPr>
          <p:cNvPr id="4" name="文本框 3"/>
          <p:cNvSpPr txBox="1"/>
          <p:nvPr/>
        </p:nvSpPr>
        <p:spPr>
          <a:xfrm>
            <a:off x="3719195" y="3475990"/>
            <a:ext cx="1941195" cy="1568450"/>
          </a:xfrm>
          <a:prstGeom prst="rect">
            <a:avLst/>
          </a:prstGeom>
          <a:noFill/>
        </p:spPr>
        <p:txBody>
          <a:bodyPr wrap="square">
            <a:spAutoFit/>
          </a:bodyPr>
          <a:lstStyle/>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信用历史</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金融历史</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违约记录</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消费习惯</a:t>
            </a:r>
          </a:p>
        </p:txBody>
      </p:sp>
      <p:sp>
        <p:nvSpPr>
          <p:cNvPr id="13" name="文本框 12"/>
          <p:cNvSpPr txBox="1"/>
          <p:nvPr/>
        </p:nvSpPr>
        <p:spPr>
          <a:xfrm>
            <a:off x="5911215" y="3845560"/>
            <a:ext cx="1903095" cy="1198880"/>
          </a:xfrm>
          <a:prstGeom prst="rect">
            <a:avLst/>
          </a:prstGeom>
          <a:noFill/>
        </p:spPr>
        <p:txBody>
          <a:bodyPr wrap="square">
            <a:spAutoFit/>
          </a:bodyPr>
          <a:lstStyle/>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交通习惯</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违章信息</a:t>
            </a:r>
          </a:p>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驾驶习惯</a:t>
            </a:r>
          </a:p>
        </p:txBody>
      </p:sp>
      <p:sp>
        <p:nvSpPr>
          <p:cNvPr id="16" name="文本框 15"/>
          <p:cNvSpPr txBox="1"/>
          <p:nvPr/>
        </p:nvSpPr>
        <p:spPr>
          <a:xfrm>
            <a:off x="800735" y="1240155"/>
            <a:ext cx="9549130" cy="1198880"/>
          </a:xfrm>
          <a:prstGeom prst="rect">
            <a:avLst/>
          </a:prstGeom>
          <a:noFill/>
        </p:spPr>
        <p:txBody>
          <a:bodyPr wrap="square">
            <a:spAutoFit/>
          </a:bodyPr>
          <a:lstStyle/>
          <a:p>
            <a:pPr marL="457200" indent="-457200" algn="l">
              <a:lnSpc>
                <a:spcPct val="120000"/>
              </a:lnSpc>
              <a:spcBef>
                <a:spcPts val="0"/>
              </a:spcBef>
              <a:spcAft>
                <a:spcPts val="0"/>
              </a:spcAft>
              <a:buFont typeface="Arial" panose="020B0604020202020204" pitchFamily="34" charset="0"/>
              <a:buChar char="•"/>
            </a:pPr>
            <a:r>
              <a:rPr lang="zh-CN" sz="2000" b="1" dirty="0">
                <a:solidFill>
                  <a:schemeClr val="tx1"/>
                </a:solidFill>
                <a:latin typeface="微软雅黑" panose="020B0503020204020204" pitchFamily="34" charset="-122"/>
                <a:ea typeface="微软雅黑" panose="020B0503020204020204" pitchFamily="34" charset="-122"/>
                <a:sym typeface="+mn-ea"/>
              </a:rPr>
              <a:t>通过大数据对新市民群体进行精准画像和风险分析得出</a:t>
            </a:r>
            <a:r>
              <a:rPr lang="en-US" altLang="zh-CN" sz="2000" b="1" dirty="0">
                <a:solidFill>
                  <a:schemeClr val="tx1"/>
                </a:solidFill>
                <a:latin typeface="微软雅黑" panose="020B0503020204020204" pitchFamily="34" charset="-122"/>
                <a:ea typeface="微软雅黑" panose="020B0503020204020204" pitchFamily="34" charset="-122"/>
                <a:sym typeface="+mn-ea"/>
              </a:rPr>
              <a:t>0-100</a:t>
            </a:r>
            <a:r>
              <a:rPr lang="zh-CN" altLang="en-US" sz="2000" b="1" dirty="0">
                <a:solidFill>
                  <a:schemeClr val="tx1"/>
                </a:solidFill>
                <a:latin typeface="微软雅黑" panose="020B0503020204020204" pitchFamily="34" charset="-122"/>
                <a:ea typeface="微软雅黑" panose="020B0503020204020204" pitchFamily="34" charset="-122"/>
                <a:sym typeface="+mn-ea"/>
              </a:rPr>
              <a:t>不等的分数，分数越高，风险越低；分数越低，风险越高</a:t>
            </a:r>
          </a:p>
          <a:p>
            <a:pPr marL="457200" indent="-457200" algn="l">
              <a:lnSpc>
                <a:spcPct val="120000"/>
              </a:lnSpc>
              <a:spcBef>
                <a:spcPts val="0"/>
              </a:spcBef>
              <a:spcAft>
                <a:spcPts val="0"/>
              </a:spcAft>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差异化定价和运营</a:t>
            </a:r>
          </a:p>
        </p:txBody>
      </p:sp>
      <p:sp>
        <p:nvSpPr>
          <p:cNvPr id="23" name="右箭头 22"/>
          <p:cNvSpPr/>
          <p:nvPr/>
        </p:nvSpPr>
        <p:spPr>
          <a:xfrm rot="5400000">
            <a:off x="2144395" y="5383530"/>
            <a:ext cx="487045" cy="379095"/>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4" name="组合 43"/>
          <p:cNvGrpSpPr/>
          <p:nvPr/>
        </p:nvGrpSpPr>
        <p:grpSpPr>
          <a:xfrm>
            <a:off x="1802575" y="5971345"/>
            <a:ext cx="1169480" cy="635143"/>
            <a:chOff x="1432" y="2197"/>
            <a:chExt cx="2631" cy="1429"/>
          </a:xfrm>
        </p:grpSpPr>
        <p:sp>
          <p:nvSpPr>
            <p:cNvPr id="24" name="矩形: 圆角 8"/>
            <p:cNvSpPr/>
            <p:nvPr/>
          </p:nvSpPr>
          <p:spPr>
            <a:xfrm>
              <a:off x="1432" y="2197"/>
              <a:ext cx="2631" cy="1429"/>
            </a:xfrm>
            <a:prstGeom prst="roundRect">
              <a:avLst>
                <a:gd name="adj" fmla="val 30693"/>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1553" y="2197"/>
              <a:ext cx="2389" cy="128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kumimoji="0" lang="zh-CN" altLang="en-US" sz="24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身份</a:t>
              </a:r>
            </a:p>
          </p:txBody>
        </p:sp>
      </p:grpSp>
      <p:sp>
        <p:nvSpPr>
          <p:cNvPr id="29" name="右箭头 28"/>
          <p:cNvSpPr/>
          <p:nvPr/>
        </p:nvSpPr>
        <p:spPr>
          <a:xfrm rot="5400000">
            <a:off x="4446270" y="5390515"/>
            <a:ext cx="487045" cy="379095"/>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4104450" y="5978330"/>
            <a:ext cx="1169480" cy="635143"/>
            <a:chOff x="1432" y="2197"/>
            <a:chExt cx="2631" cy="1429"/>
          </a:xfrm>
        </p:grpSpPr>
        <p:sp>
          <p:nvSpPr>
            <p:cNvPr id="31" name="矩形: 圆角 8"/>
            <p:cNvSpPr/>
            <p:nvPr/>
          </p:nvSpPr>
          <p:spPr>
            <a:xfrm>
              <a:off x="1432" y="2197"/>
              <a:ext cx="2631" cy="1429"/>
            </a:xfrm>
            <a:prstGeom prst="roundRect">
              <a:avLst>
                <a:gd name="adj" fmla="val 30693"/>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1553" y="2197"/>
              <a:ext cx="2389" cy="128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kumimoji="0" lang="zh-CN" altLang="en-US" sz="24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信用</a:t>
              </a:r>
            </a:p>
          </p:txBody>
        </p:sp>
      </p:grpSp>
      <p:sp>
        <p:nvSpPr>
          <p:cNvPr id="33" name="右箭头 32"/>
          <p:cNvSpPr/>
          <p:nvPr/>
        </p:nvSpPr>
        <p:spPr>
          <a:xfrm rot="5400000">
            <a:off x="6619875" y="5412740"/>
            <a:ext cx="487045" cy="379095"/>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6252020" y="5981505"/>
            <a:ext cx="1169480" cy="635143"/>
            <a:chOff x="1432" y="2197"/>
            <a:chExt cx="2631" cy="1429"/>
          </a:xfrm>
        </p:grpSpPr>
        <p:sp>
          <p:nvSpPr>
            <p:cNvPr id="35" name="矩形: 圆角 8"/>
            <p:cNvSpPr/>
            <p:nvPr/>
          </p:nvSpPr>
          <p:spPr>
            <a:xfrm>
              <a:off x="1432" y="2197"/>
              <a:ext cx="2631" cy="1429"/>
            </a:xfrm>
            <a:prstGeom prst="roundRect">
              <a:avLst>
                <a:gd name="adj" fmla="val 30693"/>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1553" y="2197"/>
              <a:ext cx="2389" cy="128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kumimoji="0" lang="zh-CN" altLang="en-US" sz="24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出行</a:t>
              </a:r>
            </a:p>
          </p:txBody>
        </p:sp>
      </p:grpSp>
      <p:sp>
        <p:nvSpPr>
          <p:cNvPr id="37" name="文本框 36"/>
          <p:cNvSpPr txBox="1"/>
          <p:nvPr/>
        </p:nvSpPr>
        <p:spPr>
          <a:xfrm>
            <a:off x="10765155" y="4215130"/>
            <a:ext cx="1027430" cy="46037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en-US" altLang="zh-CN" sz="2000" b="1" dirty="0">
                <a:solidFill>
                  <a:schemeClr val="tx1"/>
                </a:solidFill>
                <a:latin typeface="微软雅黑" panose="020B0503020204020204" pitchFamily="34" charset="-122"/>
                <a:ea typeface="微软雅黑" panose="020B0503020204020204" pitchFamily="34" charset="-122"/>
                <a:sym typeface="+mn-ea"/>
              </a:rPr>
              <a:t>……</a:t>
            </a:r>
          </a:p>
        </p:txBody>
      </p:sp>
      <p:grpSp>
        <p:nvGrpSpPr>
          <p:cNvPr id="40" name="组合 39"/>
          <p:cNvGrpSpPr/>
          <p:nvPr/>
        </p:nvGrpSpPr>
        <p:grpSpPr>
          <a:xfrm>
            <a:off x="1826895" y="1803400"/>
            <a:ext cx="8851900" cy="1597025"/>
            <a:chOff x="2217" y="3020"/>
            <a:chExt cx="13940" cy="2515"/>
          </a:xfrm>
        </p:grpSpPr>
        <p:sp>
          <p:nvSpPr>
            <p:cNvPr id="5" name="矩形 4"/>
            <p:cNvSpPr/>
            <p:nvPr/>
          </p:nvSpPr>
          <p:spPr>
            <a:xfrm>
              <a:off x="2217" y="4717"/>
              <a:ext cx="3622" cy="818"/>
            </a:xfrm>
            <a:prstGeom prst="rect">
              <a:avLst/>
            </a:prstGeom>
            <a:solidFill>
              <a:schemeClr val="accent1">
                <a:lumMod val="40000"/>
                <a:lumOff val="60000"/>
              </a:schemeClr>
            </a:solidFill>
            <a:ln>
              <a:noFill/>
            </a:ln>
          </p:spPr>
          <p:txBody>
            <a:bodyPr anchor="ctr"/>
            <a:lstStyle/>
            <a:p>
              <a:pPr algn="ctr"/>
              <a:endParaRPr>
                <a:cs typeface="+mn-ea"/>
                <a:sym typeface="+mn-lt"/>
              </a:endParaRPr>
            </a:p>
          </p:txBody>
        </p:sp>
        <p:sp>
          <p:nvSpPr>
            <p:cNvPr id="6" name="矩形 5"/>
            <p:cNvSpPr/>
            <p:nvPr/>
          </p:nvSpPr>
          <p:spPr>
            <a:xfrm>
              <a:off x="2218" y="4717"/>
              <a:ext cx="1417" cy="818"/>
            </a:xfrm>
            <a:prstGeom prst="rect">
              <a:avLst/>
            </a:prstGeom>
            <a:solidFill>
              <a:schemeClr val="accent1"/>
            </a:solidFill>
            <a:ln>
              <a:noFill/>
            </a:ln>
          </p:spPr>
          <p:txBody>
            <a:bodyPr lIns="91425" tIns="45700" rIns="91425" bIns="45700" anchor="ctr" anchorCtr="0">
              <a:noAutofit/>
              <a:scene3d>
                <a:camera prst="orthographicFront"/>
                <a:lightRig rig="threePt" dir="t"/>
              </a:scene3d>
              <a:sp3d contourW="12700"/>
            </a:bodyPr>
            <a:lstStyle/>
            <a:p>
              <a:pPr marL="0" marR="0" lvl="0" indent="0" algn="ctr" rtl="0">
                <a:buNone/>
              </a:pPr>
              <a:r>
                <a:rPr lang="zh-CN" altLang="en-US" sz="2400" b="1" i="0" u="none" strike="noStrike" cap="none" baseline="0" dirty="0">
                  <a:solidFill>
                    <a:schemeClr val="lt1"/>
                  </a:solidFill>
                  <a:latin typeface="微软雅黑" panose="020B0503020204020204" pitchFamily="34" charset="-122"/>
                  <a:ea typeface="微软雅黑" panose="020B0503020204020204" pitchFamily="34" charset="-122"/>
                  <a:cs typeface="+mn-ea"/>
                  <a:sym typeface="+mn-lt"/>
                </a:rPr>
                <a:t>低分</a:t>
              </a:r>
            </a:p>
          </p:txBody>
        </p:sp>
        <p:sp>
          <p:nvSpPr>
            <p:cNvPr id="7" name="矩形 6"/>
            <p:cNvSpPr/>
            <p:nvPr/>
          </p:nvSpPr>
          <p:spPr>
            <a:xfrm>
              <a:off x="7261" y="3945"/>
              <a:ext cx="3628" cy="818"/>
            </a:xfrm>
            <a:prstGeom prst="rect">
              <a:avLst/>
            </a:prstGeom>
            <a:solidFill>
              <a:schemeClr val="accent1">
                <a:lumMod val="40000"/>
                <a:lumOff val="60000"/>
              </a:schemeClr>
            </a:solidFill>
            <a:ln>
              <a:noFill/>
            </a:ln>
          </p:spPr>
          <p:txBody>
            <a:bodyPr anchor="ctr"/>
            <a:lstStyle/>
            <a:p>
              <a:pPr algn="ctr"/>
              <a:endParaRPr>
                <a:cs typeface="+mn-ea"/>
                <a:sym typeface="+mn-lt"/>
              </a:endParaRPr>
            </a:p>
          </p:txBody>
        </p:sp>
        <p:sp>
          <p:nvSpPr>
            <p:cNvPr id="8" name="矩形 7"/>
            <p:cNvSpPr/>
            <p:nvPr/>
          </p:nvSpPr>
          <p:spPr>
            <a:xfrm>
              <a:off x="7261" y="3942"/>
              <a:ext cx="1417" cy="818"/>
            </a:xfrm>
            <a:prstGeom prst="rect">
              <a:avLst/>
            </a:prstGeom>
            <a:solidFill>
              <a:schemeClr val="accent2"/>
            </a:solidFill>
            <a:ln>
              <a:noFill/>
            </a:ln>
          </p:spPr>
          <p:txBody>
            <a:bodyPr lIns="91425" tIns="45700" rIns="91425" bIns="45700" anchor="ctr" anchorCtr="0">
              <a:normAutofit/>
              <a:scene3d>
                <a:camera prst="orthographicFront"/>
                <a:lightRig rig="threePt" dir="t"/>
              </a:scene3d>
              <a:sp3d contourW="12700"/>
            </a:bodyPr>
            <a:lstStyle/>
            <a:p>
              <a:pPr marL="0" marR="0" lvl="0" indent="0" algn="ctr" rtl="0">
                <a:buNone/>
              </a:pPr>
              <a:r>
                <a:rPr lang="zh-CN" altLang="en-US" sz="2400" b="1" i="0" u="none" strike="noStrike" cap="none" baseline="0">
                  <a:solidFill>
                    <a:schemeClr val="lt1"/>
                  </a:solidFill>
                  <a:latin typeface="微软雅黑" panose="020B0503020204020204" pitchFamily="34" charset="-122"/>
                  <a:ea typeface="微软雅黑" panose="020B0503020204020204" pitchFamily="34" charset="-122"/>
                  <a:cs typeface="+mn-ea"/>
                  <a:sym typeface="+mn-lt"/>
                </a:rPr>
                <a:t>中分</a:t>
              </a:r>
            </a:p>
          </p:txBody>
        </p:sp>
        <p:sp>
          <p:nvSpPr>
            <p:cNvPr id="9" name="矩形 8"/>
            <p:cNvSpPr/>
            <p:nvPr/>
          </p:nvSpPr>
          <p:spPr>
            <a:xfrm>
              <a:off x="12529" y="3256"/>
              <a:ext cx="3628" cy="818"/>
            </a:xfrm>
            <a:prstGeom prst="rect">
              <a:avLst/>
            </a:prstGeom>
            <a:solidFill>
              <a:schemeClr val="accent1">
                <a:lumMod val="40000"/>
                <a:lumOff val="60000"/>
              </a:schemeClr>
            </a:solidFill>
            <a:ln>
              <a:noFill/>
            </a:ln>
          </p:spPr>
          <p:txBody>
            <a:bodyPr anchor="ctr"/>
            <a:lstStyle/>
            <a:p>
              <a:pPr algn="ctr"/>
              <a:endParaRPr>
                <a:cs typeface="+mn-ea"/>
                <a:sym typeface="+mn-lt"/>
              </a:endParaRPr>
            </a:p>
          </p:txBody>
        </p:sp>
        <p:sp>
          <p:nvSpPr>
            <p:cNvPr id="10" name="矩形 9"/>
            <p:cNvSpPr/>
            <p:nvPr/>
          </p:nvSpPr>
          <p:spPr>
            <a:xfrm>
              <a:off x="12529" y="3256"/>
              <a:ext cx="1417" cy="818"/>
            </a:xfrm>
            <a:prstGeom prst="rect">
              <a:avLst/>
            </a:prstGeom>
            <a:solidFill>
              <a:schemeClr val="accent1"/>
            </a:solidFill>
            <a:ln>
              <a:noFill/>
            </a:ln>
          </p:spPr>
          <p:txBody>
            <a:bodyPr lIns="91425" tIns="45700" rIns="91425" bIns="45700" anchor="ctr" anchorCtr="0">
              <a:noAutofit/>
              <a:scene3d>
                <a:camera prst="orthographicFront"/>
                <a:lightRig rig="threePt" dir="t"/>
              </a:scene3d>
              <a:sp3d contourW="12700"/>
            </a:bodyPr>
            <a:lstStyle/>
            <a:p>
              <a:pPr marL="0" marR="0" lvl="0" indent="0" algn="ctr" rtl="0">
                <a:buNone/>
              </a:pPr>
              <a:r>
                <a:rPr lang="zh-CN" altLang="en-US" sz="2400" b="1" i="0" u="none" strike="noStrike" cap="none" baseline="0">
                  <a:solidFill>
                    <a:schemeClr val="lt1"/>
                  </a:solidFill>
                  <a:latin typeface="微软雅黑" panose="020B0503020204020204" pitchFamily="34" charset="-122"/>
                  <a:ea typeface="微软雅黑" panose="020B0503020204020204" pitchFamily="34" charset="-122"/>
                  <a:cs typeface="+mn-ea"/>
                  <a:sym typeface="+mn-lt"/>
                </a:rPr>
                <a:t>高分</a:t>
              </a:r>
            </a:p>
          </p:txBody>
        </p:sp>
        <p:sp>
          <p:nvSpPr>
            <p:cNvPr id="11" name="弧形 10"/>
            <p:cNvSpPr/>
            <p:nvPr/>
          </p:nvSpPr>
          <p:spPr>
            <a:xfrm>
              <a:off x="4946" y="3860"/>
              <a:ext cx="2340" cy="981"/>
            </a:xfrm>
            <a:prstGeom prst="arc">
              <a:avLst>
                <a:gd name="adj1" fmla="val 9773181"/>
                <a:gd name="adj2" fmla="val 20533184"/>
              </a:avLst>
            </a:prstGeom>
            <a:noFill/>
            <a:ln w="50800" cap="flat" cmpd="sng">
              <a:solidFill>
                <a:schemeClr val="accent4"/>
              </a:solidFill>
              <a:prstDash val="dash"/>
              <a:round/>
              <a:headEnd type="none" w="med" len="med"/>
              <a:tailEnd type="triangle" w="lg" len="lg"/>
            </a:ln>
          </p:spPr>
          <p:txBody>
            <a:bodyPr anchor="ctr"/>
            <a:lstStyle/>
            <a:p>
              <a:pPr algn="ctr"/>
              <a:endParaRPr>
                <a:cs typeface="+mn-ea"/>
                <a:sym typeface="+mn-lt"/>
              </a:endParaRPr>
            </a:p>
          </p:txBody>
        </p:sp>
        <p:sp>
          <p:nvSpPr>
            <p:cNvPr id="19" name="矩形 18"/>
            <p:cNvSpPr/>
            <p:nvPr/>
          </p:nvSpPr>
          <p:spPr>
            <a:xfrm>
              <a:off x="3955" y="4763"/>
              <a:ext cx="1560" cy="725"/>
            </a:xfrm>
            <a:prstGeom prst="rect">
              <a:avLst/>
            </a:prstGeom>
          </p:spPr>
          <p:txBody>
            <a:bodyPr wrap="square">
              <a:spAutoFit/>
              <a:scene3d>
                <a:camera prst="orthographicFront"/>
                <a:lightRig rig="threePt" dir="t"/>
              </a:scene3d>
              <a:sp3d contourW="12700"/>
            </a:bodyPr>
            <a:lstStyle/>
            <a:p>
              <a:pPr algn="ctr">
                <a:lnSpc>
                  <a:spcPct val="120000"/>
                </a:lnSpc>
                <a:buClrTx/>
                <a:buSzTx/>
                <a:buNone/>
              </a:pPr>
              <a:r>
                <a:rPr lang="zh-CN" altLang="en-US" sz="2000" b="1" spc="100" dirty="0">
                  <a:solidFill>
                    <a:schemeClr val="bg1"/>
                  </a:solidFill>
                  <a:uFillTx/>
                  <a:latin typeface="微软雅黑" panose="020B0503020204020204" pitchFamily="34" charset="-122"/>
                  <a:ea typeface="微软雅黑" panose="020B0503020204020204" pitchFamily="34" charset="-122"/>
                  <a:cs typeface="+mn-ea"/>
                  <a:sym typeface="+mn-lt"/>
                </a:rPr>
                <a:t>高风险</a:t>
              </a:r>
            </a:p>
          </p:txBody>
        </p:sp>
        <p:sp>
          <p:nvSpPr>
            <p:cNvPr id="22" name="矩形 21"/>
            <p:cNvSpPr/>
            <p:nvPr/>
          </p:nvSpPr>
          <p:spPr>
            <a:xfrm>
              <a:off x="9062" y="3988"/>
              <a:ext cx="1553" cy="725"/>
            </a:xfrm>
            <a:prstGeom prst="rect">
              <a:avLst/>
            </a:prstGeom>
          </p:spPr>
          <p:txBody>
            <a:bodyPr wrap="square">
              <a:spAutoFit/>
              <a:scene3d>
                <a:camera prst="orthographicFront"/>
                <a:lightRig rig="threePt" dir="t"/>
              </a:scene3d>
              <a:sp3d contourW="12700"/>
            </a:bodyPr>
            <a:lstStyle/>
            <a:p>
              <a:pPr algn="ctr">
                <a:lnSpc>
                  <a:spcPct val="120000"/>
                </a:lnSpc>
                <a:buClrTx/>
                <a:buSzTx/>
                <a:buNone/>
              </a:pPr>
              <a:r>
                <a:rPr lang="zh-CN" altLang="en-US" sz="2000" b="1" dirty="0">
                  <a:solidFill>
                    <a:schemeClr val="bg1"/>
                  </a:solidFill>
                  <a:latin typeface="微软雅黑" panose="020B0503020204020204" pitchFamily="34" charset="-122"/>
                  <a:ea typeface="微软雅黑" panose="020B0503020204020204" pitchFamily="34" charset="-122"/>
                  <a:cs typeface="+mn-ea"/>
                  <a:sym typeface="+mn-lt"/>
                </a:rPr>
                <a:t>中风险</a:t>
              </a:r>
            </a:p>
          </p:txBody>
        </p:sp>
        <p:sp>
          <p:nvSpPr>
            <p:cNvPr id="25" name="矩形 24"/>
            <p:cNvSpPr/>
            <p:nvPr/>
          </p:nvSpPr>
          <p:spPr>
            <a:xfrm>
              <a:off x="14270" y="3302"/>
              <a:ext cx="1615" cy="72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cs typeface="+mn-ea"/>
                  <a:sym typeface="+mn-lt"/>
                </a:rPr>
                <a:t>低风险</a:t>
              </a:r>
            </a:p>
          </p:txBody>
        </p:sp>
        <p:sp>
          <p:nvSpPr>
            <p:cNvPr id="38" name="弧形 37"/>
            <p:cNvSpPr/>
            <p:nvPr/>
          </p:nvSpPr>
          <p:spPr>
            <a:xfrm>
              <a:off x="10195" y="3020"/>
              <a:ext cx="2340" cy="981"/>
            </a:xfrm>
            <a:prstGeom prst="arc">
              <a:avLst>
                <a:gd name="adj1" fmla="val 9773181"/>
                <a:gd name="adj2" fmla="val 20533184"/>
              </a:avLst>
            </a:prstGeom>
            <a:noFill/>
            <a:ln w="50800" cap="flat" cmpd="sng">
              <a:solidFill>
                <a:schemeClr val="accent4"/>
              </a:solidFill>
              <a:prstDash val="dash"/>
              <a:round/>
              <a:headEnd type="none" w="med" len="med"/>
              <a:tailEnd type="triangle" w="lg" len="lg"/>
            </a:ln>
          </p:spPr>
          <p:txBody>
            <a:bodyPr anchor="ctr"/>
            <a:lstStyle/>
            <a:p>
              <a:pPr algn="ctr"/>
              <a:endParaRPr>
                <a:cs typeface="+mn-ea"/>
                <a:sym typeface="+mn-lt"/>
              </a:endParaRPr>
            </a:p>
          </p:txBody>
        </p:sp>
      </p:grpSp>
      <p:sp>
        <p:nvSpPr>
          <p:cNvPr id="41" name="文本框 40"/>
          <p:cNvSpPr txBox="1"/>
          <p:nvPr/>
        </p:nvSpPr>
        <p:spPr>
          <a:xfrm>
            <a:off x="7900670" y="560070"/>
            <a:ext cx="4185285" cy="460375"/>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lang="zh-CN" altLang="en-US" sz="1600" noProof="0" dirty="0">
                <a:ln>
                  <a:noFill/>
                </a:ln>
                <a:solidFill>
                  <a:schemeClr val="tx1">
                    <a:lumMod val="75000"/>
                    <a:lumOff val="25000"/>
                  </a:schemeClr>
                </a:solidFill>
                <a:effectLst/>
                <a:uLnTx/>
                <a:uFillTx/>
                <a:latin typeface="微软雅黑 Light" panose="020B0502040204020203" charset="-122"/>
                <a:ea typeface="微软雅黑 Light" panose="020B0502040204020203" charset="-122"/>
                <a:sym typeface="Arial" panose="020B0604020202020204" pitchFamily="34" charset="0"/>
              </a:rPr>
              <a:t>非传统、多维度因子划分客户风险等级分数</a:t>
            </a:r>
            <a:endParaRPr kumimoji="0" lang="en-US" altLang="zh-CN" sz="1600" i="0" u="none" strike="noStrike" kern="1200" cap="none" spc="0" normalizeH="0" baseline="0" noProof="0">
              <a:ln>
                <a:noFill/>
              </a:ln>
              <a:solidFill>
                <a:schemeClr val="tx1">
                  <a:lumMod val="75000"/>
                  <a:lumOff val="25000"/>
                </a:schemeClr>
              </a:solidFill>
              <a:effectLst/>
              <a:uLnTx/>
              <a:uFillTx/>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endParaRPr>
          </a:p>
        </p:txBody>
      </p:sp>
      <p:sp>
        <p:nvSpPr>
          <p:cNvPr id="42" name="文本框 41"/>
          <p:cNvSpPr txBox="1"/>
          <p:nvPr/>
        </p:nvSpPr>
        <p:spPr>
          <a:xfrm>
            <a:off x="7900670" y="3846195"/>
            <a:ext cx="2778125" cy="1198880"/>
          </a:xfrm>
          <a:prstGeom prst="rect">
            <a:avLst/>
          </a:prstGeom>
          <a:noFill/>
        </p:spPr>
        <p:txBody>
          <a:bodyPr wrap="square">
            <a:spAutoFit/>
          </a:bodyPr>
          <a:lstStyle/>
          <a:p>
            <a:pPr marL="457200" indent="-457200" algn="l">
              <a:lnSpc>
                <a:spcPct val="120000"/>
              </a:lnSpc>
              <a:spcBef>
                <a:spcPts val="0"/>
              </a:spcBef>
              <a:spcAft>
                <a:spcPts val="0"/>
              </a:spcAft>
              <a:buFont typeface="Arial" panose="020B0604020202020204" pitchFamily="34" charset="0"/>
              <a:buChar char="•"/>
            </a:pPr>
            <a:r>
              <a:rPr lang="en-US" altLang="zh-CN" sz="2000" b="1" dirty="0">
                <a:solidFill>
                  <a:schemeClr val="tx1"/>
                </a:solidFill>
                <a:latin typeface="微软雅黑" panose="020B0503020204020204" pitchFamily="34" charset="-122"/>
                <a:ea typeface="微软雅黑" panose="020B0503020204020204" pitchFamily="34" charset="-122"/>
                <a:sym typeface="+mn-ea"/>
              </a:rPr>
              <a:t>8</a:t>
            </a:r>
            <a:r>
              <a:rPr lang="zh-CN" altLang="en-US" sz="2000" b="1" dirty="0">
                <a:solidFill>
                  <a:schemeClr val="tx1"/>
                </a:solidFill>
                <a:latin typeface="微软雅黑" panose="020B0503020204020204" pitchFamily="34" charset="-122"/>
                <a:ea typeface="微软雅黑" panose="020B0503020204020204" pitchFamily="34" charset="-122"/>
                <a:sym typeface="+mn-ea"/>
              </a:rPr>
              <a:t>家保险公司</a:t>
            </a:r>
          </a:p>
          <a:p>
            <a:pPr marL="457200" indent="-457200" algn="l">
              <a:lnSpc>
                <a:spcPct val="120000"/>
              </a:lnSpc>
              <a:spcBef>
                <a:spcPts val="0"/>
              </a:spcBef>
              <a:spcAft>
                <a:spcPts val="0"/>
              </a:spcAft>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全国</a:t>
            </a:r>
            <a:r>
              <a:rPr lang="en-US" altLang="zh-CN" sz="2000" b="1" dirty="0">
                <a:solidFill>
                  <a:schemeClr val="tx1"/>
                </a:solidFill>
                <a:latin typeface="微软雅黑" panose="020B0503020204020204" pitchFamily="34" charset="-122"/>
                <a:ea typeface="微软雅黑" panose="020B0503020204020204" pitchFamily="34" charset="-122"/>
                <a:sym typeface="+mn-ea"/>
              </a:rPr>
              <a:t>top10</a:t>
            </a:r>
            <a:r>
              <a:rPr lang="zh-CN" altLang="en-US" sz="2000" b="1" dirty="0">
                <a:solidFill>
                  <a:schemeClr val="tx1"/>
                </a:solidFill>
                <a:latin typeface="微软雅黑" panose="020B0503020204020204" pitchFamily="34" charset="-122"/>
                <a:ea typeface="微软雅黑" panose="020B0503020204020204" pitchFamily="34" charset="-122"/>
                <a:sym typeface="+mn-ea"/>
              </a:rPr>
              <a:t>公司</a:t>
            </a:r>
          </a:p>
          <a:p>
            <a:pPr marL="457200" indent="-457200" algn="l">
              <a:lnSpc>
                <a:spcPct val="120000"/>
              </a:lnSpc>
              <a:spcBef>
                <a:spcPts val="0"/>
              </a:spcBef>
              <a:spcAft>
                <a:spcPts val="0"/>
              </a:spcAft>
              <a:buFont typeface="Arial" panose="020B0604020202020204" pitchFamily="34" charset="0"/>
              <a:buChar char="•"/>
            </a:pPr>
            <a:r>
              <a:rPr lang="zh-CN" altLang="en-US" sz="2000" b="1" dirty="0">
                <a:solidFill>
                  <a:schemeClr val="tx1"/>
                </a:solidFill>
                <a:latin typeface="微软雅黑" panose="020B0503020204020204" pitchFamily="34" charset="-122"/>
                <a:ea typeface="微软雅黑" panose="020B0503020204020204" pitchFamily="34" charset="-122"/>
                <a:sym typeface="+mn-ea"/>
              </a:rPr>
              <a:t>实际历史理赔数据</a:t>
            </a:r>
          </a:p>
        </p:txBody>
      </p:sp>
      <p:sp>
        <p:nvSpPr>
          <p:cNvPr id="43" name="右箭头 42"/>
          <p:cNvSpPr/>
          <p:nvPr/>
        </p:nvSpPr>
        <p:spPr>
          <a:xfrm rot="5400000">
            <a:off x="8793480" y="5412740"/>
            <a:ext cx="487045" cy="379095"/>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8398320" y="5970710"/>
            <a:ext cx="1169480" cy="635143"/>
            <a:chOff x="1432" y="2197"/>
            <a:chExt cx="2631" cy="1429"/>
          </a:xfrm>
        </p:grpSpPr>
        <p:sp>
          <p:nvSpPr>
            <p:cNvPr id="46" name="矩形: 圆角 8"/>
            <p:cNvSpPr/>
            <p:nvPr/>
          </p:nvSpPr>
          <p:spPr>
            <a:xfrm>
              <a:off x="1432" y="2197"/>
              <a:ext cx="2631" cy="1429"/>
            </a:xfrm>
            <a:prstGeom prst="roundRect">
              <a:avLst>
                <a:gd name="adj" fmla="val 30693"/>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1553" y="2197"/>
              <a:ext cx="2389" cy="1284"/>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kumimoji="0" lang="zh-CN" altLang="en-US" sz="2400" b="1" i="0" spc="300" baseline="0" noProof="0" dirty="0">
                  <a:ln>
                    <a:noFill/>
                  </a:ln>
                  <a:solidFill>
                    <a:schemeClr val="bg1"/>
                  </a:solidFill>
                  <a:effectLst/>
                  <a:uLnTx/>
                  <a:uFillTx/>
                  <a:latin typeface="Arial" panose="020B0604020202020204" pitchFamily="34" charset="0"/>
                  <a:ea typeface="微软雅黑" panose="020B0503020204020204" pitchFamily="34" charset="-122"/>
                  <a:sym typeface="Arial" panose="020B0604020202020204" pitchFamily="34" charset="0"/>
                </a:rPr>
                <a:t>理赔</a:t>
              </a: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319530" y="1383665"/>
            <a:ext cx="4480560" cy="60769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sz="2800" b="1" dirty="0">
                <a:solidFill>
                  <a:srgbClr val="900000"/>
                </a:solidFill>
                <a:latin typeface="微软雅黑" panose="020B0503020204020204" pitchFamily="34" charset="-122"/>
                <a:ea typeface="微软雅黑" panose="020B0503020204020204" pitchFamily="34" charset="-122"/>
                <a:sym typeface="+mn-ea"/>
              </a:rPr>
              <a:t>“</a:t>
            </a:r>
            <a:r>
              <a:rPr lang="zh-CN" sz="2800" b="1" dirty="0">
                <a:solidFill>
                  <a:srgbClr val="900000"/>
                </a:solidFill>
                <a:latin typeface="微软雅黑" panose="020B0503020204020204" pitchFamily="34" charset="-122"/>
                <a:ea typeface="微软雅黑" panose="020B0503020204020204" pitchFamily="34" charset="-122"/>
                <a:sym typeface="+mn-ea"/>
              </a:rPr>
              <a:t>友前</a:t>
            </a:r>
            <a:r>
              <a:rPr sz="2800" b="1" dirty="0">
                <a:solidFill>
                  <a:srgbClr val="900000"/>
                </a:solidFill>
                <a:latin typeface="微软雅黑" panose="020B0503020204020204" pitchFamily="34" charset="-122"/>
                <a:ea typeface="微软雅黑" panose="020B0503020204020204" pitchFamily="34" charset="-122"/>
                <a:sym typeface="+mn-ea"/>
              </a:rPr>
              <a:t>·</a:t>
            </a:r>
            <a:r>
              <a:rPr lang="zh-CN" sz="2800" b="1" dirty="0">
                <a:solidFill>
                  <a:srgbClr val="900000"/>
                </a:solidFill>
                <a:latin typeface="微软雅黑" panose="020B0503020204020204" pitchFamily="34" charset="-122"/>
                <a:ea typeface="微软雅黑" panose="020B0503020204020204" pitchFamily="34" charset="-122"/>
                <a:sym typeface="+mn-ea"/>
              </a:rPr>
              <a:t>体面打工人</a:t>
            </a:r>
            <a:r>
              <a:rPr sz="2800" b="1" dirty="0">
                <a:solidFill>
                  <a:srgbClr val="900000"/>
                </a:solidFill>
                <a:latin typeface="微软雅黑" panose="020B0503020204020204" pitchFamily="34" charset="-122"/>
                <a:ea typeface="微软雅黑" panose="020B0503020204020204" pitchFamily="34" charset="-122"/>
                <a:sym typeface="+mn-ea"/>
              </a:rPr>
              <a:t>意外险”</a:t>
            </a:r>
          </a:p>
        </p:txBody>
      </p:sp>
      <p:sp>
        <p:nvSpPr>
          <p:cNvPr id="4" name="文本框 3"/>
          <p:cNvSpPr txBox="1"/>
          <p:nvPr/>
        </p:nvSpPr>
        <p:spPr>
          <a:xfrm>
            <a:off x="458470" y="2143760"/>
            <a:ext cx="10582910" cy="4154170"/>
          </a:xfrm>
          <a:prstGeom prst="rect">
            <a:avLst/>
          </a:prstGeom>
          <a:noFill/>
        </p:spPr>
        <p:txBody>
          <a:bodyPr wrap="square">
            <a:spAutoFit/>
          </a:bodyPr>
          <a:lstStyle/>
          <a:p>
            <a:pPr marL="285750" indent="-285750">
              <a:lnSpc>
                <a:spcPct val="150000"/>
              </a:lnSpc>
              <a:spcBef>
                <a:spcPts val="0"/>
              </a:spcBef>
              <a:spcAft>
                <a:spcPts val="0"/>
              </a:spcAft>
              <a:buFont typeface="Arial" panose="020B0604020202020204" pitchFamily="34" charset="0"/>
              <a:buChar char="•"/>
            </a:pPr>
            <a:r>
              <a:rPr sz="2400" b="1" dirty="0">
                <a:latin typeface="微软雅黑" panose="020B0503020204020204" pitchFamily="34" charset="-122"/>
                <a:ea typeface="微软雅黑" panose="020B0503020204020204" pitchFamily="34" charset="-122"/>
                <a:sym typeface="+mn-ea"/>
              </a:rPr>
              <a:t>针对</a:t>
            </a:r>
            <a:r>
              <a:rPr lang="zh-CN" sz="2400" b="1" dirty="0">
                <a:latin typeface="微软雅黑" panose="020B0503020204020204" pitchFamily="34" charset="-122"/>
                <a:ea typeface="微软雅黑" panose="020B0503020204020204" pitchFamily="34" charset="-122"/>
                <a:sym typeface="+mn-ea"/>
              </a:rPr>
              <a:t>人群：</a:t>
            </a:r>
            <a:r>
              <a:rPr sz="2400" b="1" dirty="0">
                <a:latin typeface="微软雅黑 Light" panose="020B0502040204020203" charset="-122"/>
                <a:ea typeface="微软雅黑 Light" panose="020B0502040204020203" charset="-122"/>
                <a:sym typeface="+mn-ea"/>
              </a:rPr>
              <a:t>流动性强、就业灵活的新市民群体</a:t>
            </a:r>
          </a:p>
          <a:p>
            <a:pPr indent="0">
              <a:lnSpc>
                <a:spcPct val="150000"/>
              </a:lnSpc>
              <a:spcBef>
                <a:spcPts val="0"/>
              </a:spcBef>
              <a:spcAft>
                <a:spcPts val="0"/>
              </a:spcAft>
              <a:buFont typeface="Arial" panose="020B0604020202020204" pitchFamily="34" charset="0"/>
              <a:buNone/>
            </a:pPr>
            <a:r>
              <a:rPr lang="en-US" altLang="zh-CN" sz="2400" b="1" dirty="0">
                <a:latin typeface="微软雅黑 Light" panose="020B0502040204020203" charset="-122"/>
                <a:ea typeface="微软雅黑 Light" panose="020B0502040204020203" charset="-122"/>
                <a:sym typeface="+mn-ea"/>
              </a:rPr>
              <a:t>          </a:t>
            </a:r>
            <a:r>
              <a:rPr lang="zh-CN" sz="2400" b="1" dirty="0">
                <a:latin typeface="微软雅黑 Light" panose="020B0502040204020203" charset="-122"/>
                <a:ea typeface="微软雅黑 Light" panose="020B0502040204020203" charset="-122"/>
                <a:sym typeface="+mn-ea"/>
              </a:rPr>
              <a:t>例如：</a:t>
            </a:r>
            <a:r>
              <a:rPr sz="2400" b="1" dirty="0">
                <a:latin typeface="微软雅黑 Light" panose="020B0502040204020203" charset="-122"/>
                <a:ea typeface="微软雅黑 Light" panose="020B0502040204020203" charset="-122"/>
                <a:sym typeface="+mn-ea"/>
              </a:rPr>
              <a:t>外卖骑手、网约车司机、家政保姆</a:t>
            </a:r>
            <a:r>
              <a:rPr lang="zh-CN" sz="2400" b="1" dirty="0">
                <a:latin typeface="微软雅黑 Light" panose="020B0502040204020203" charset="-122"/>
                <a:ea typeface="微软雅黑 Light" panose="020B0502040204020203" charset="-122"/>
                <a:sym typeface="+mn-ea"/>
              </a:rPr>
              <a:t>人员等</a:t>
            </a:r>
          </a:p>
          <a:p>
            <a:pPr indent="0">
              <a:lnSpc>
                <a:spcPct val="100000"/>
              </a:lnSpc>
              <a:spcBef>
                <a:spcPts val="0"/>
              </a:spcBef>
              <a:spcAft>
                <a:spcPts val="0"/>
              </a:spcAft>
              <a:buFont typeface="Arial" panose="020B0604020202020204" pitchFamily="34" charset="0"/>
              <a:buNone/>
            </a:pPr>
            <a:endParaRPr sz="2400" b="1" dirty="0">
              <a:latin typeface="微软雅黑 Light" panose="020B0502040204020203" charset="-122"/>
              <a:ea typeface="微软雅黑 Light" panose="020B0502040204020203" charset="-122"/>
              <a:sym typeface="+mn-ea"/>
            </a:endParaRPr>
          </a:p>
          <a:p>
            <a:pPr marL="285750" indent="-285750">
              <a:lnSpc>
                <a:spcPct val="150000"/>
              </a:lnSpc>
              <a:spcBef>
                <a:spcPts val="0"/>
              </a:spcBef>
              <a:spcAft>
                <a:spcPts val="0"/>
              </a:spcAft>
              <a:buFont typeface="Arial" panose="020B0604020202020204" pitchFamily="34" charset="0"/>
              <a:buChar char="•"/>
            </a:pPr>
            <a:r>
              <a:rPr sz="2400" b="1" dirty="0">
                <a:latin typeface="微软雅黑" panose="020B0503020204020204" pitchFamily="34" charset="-122"/>
                <a:ea typeface="微软雅黑" panose="020B0503020204020204" pitchFamily="34" charset="-122"/>
                <a:sym typeface="+mn-ea"/>
              </a:rPr>
              <a:t>保障范围</a:t>
            </a:r>
            <a:r>
              <a:rPr lang="zh-CN" sz="2400" b="1" dirty="0">
                <a:latin typeface="微软雅黑" panose="020B0503020204020204" pitchFamily="34" charset="-122"/>
                <a:ea typeface="微软雅黑" panose="020B0503020204020204" pitchFamily="34" charset="-122"/>
                <a:sym typeface="+mn-ea"/>
              </a:rPr>
              <a:t>：</a:t>
            </a:r>
            <a:r>
              <a:rPr sz="2400" b="1" dirty="0">
                <a:latin typeface="微软雅黑 Light" panose="020B0502040204020203" charset="-122"/>
                <a:ea typeface="微软雅黑 Light" panose="020B0502040204020203" charset="-122"/>
                <a:sym typeface="+mn-ea"/>
              </a:rPr>
              <a:t>覆盖务工期间一般意外、公共交通意外、意外医疗等</a:t>
            </a:r>
          </a:p>
          <a:p>
            <a:pPr marL="285750" indent="-285750">
              <a:lnSpc>
                <a:spcPct val="100000"/>
              </a:lnSpc>
              <a:spcBef>
                <a:spcPts val="0"/>
              </a:spcBef>
              <a:spcAft>
                <a:spcPts val="0"/>
              </a:spcAft>
              <a:buFont typeface="Arial" panose="020B0604020202020204" pitchFamily="34" charset="0"/>
              <a:buChar char="•"/>
            </a:pPr>
            <a:endParaRPr sz="2400" b="1" dirty="0">
              <a:latin typeface="微软雅黑 Light" panose="020B0502040204020203" charset="-122"/>
              <a:ea typeface="微软雅黑 Light" panose="020B0502040204020203" charset="-122"/>
              <a:sym typeface="+mn-ea"/>
            </a:endParaRPr>
          </a:p>
          <a:p>
            <a:pPr marL="285750" indent="-285750">
              <a:lnSpc>
                <a:spcPct val="150000"/>
              </a:lnSpc>
              <a:spcBef>
                <a:spcPts val="0"/>
              </a:spcBef>
              <a:spcAft>
                <a:spcPts val="0"/>
              </a:spcAft>
              <a:buFont typeface="Arial" panose="020B0604020202020204" pitchFamily="34" charset="0"/>
              <a:buChar char="•"/>
            </a:pPr>
            <a:r>
              <a:rPr lang="zh-CN" sz="2400" b="1" dirty="0">
                <a:latin typeface="微软雅黑" panose="020B0503020204020204" pitchFamily="34" charset="-122"/>
                <a:ea typeface="微软雅黑" panose="020B0503020204020204" pitchFamily="34" charset="-122"/>
                <a:sym typeface="+mn-ea"/>
              </a:rPr>
              <a:t>产品特色：</a:t>
            </a:r>
            <a:r>
              <a:rPr sz="2400" b="1" dirty="0">
                <a:latin typeface="微软雅黑 Light" panose="020B0502040204020203" charset="-122"/>
                <a:ea typeface="微软雅黑 Light" panose="020B0502040204020203" charset="-122"/>
                <a:sym typeface="+mn-ea"/>
              </a:rPr>
              <a:t>新市民可根据自身职业情况，自行调整保额投保</a:t>
            </a:r>
          </a:p>
          <a:p>
            <a:pPr marL="1826260" indent="-1826260">
              <a:lnSpc>
                <a:spcPct val="150000"/>
              </a:lnSpc>
              <a:spcBef>
                <a:spcPts val="0"/>
              </a:spcBef>
              <a:spcAft>
                <a:spcPts val="0"/>
              </a:spcAft>
              <a:buFont typeface="Arial" panose="020B0604020202020204" pitchFamily="34" charset="0"/>
              <a:buNone/>
            </a:pPr>
            <a:r>
              <a:rPr lang="en-US" sz="2400" b="1" dirty="0">
                <a:latin typeface="微软雅黑 Light" panose="020B0502040204020203" charset="-122"/>
                <a:ea typeface="微软雅黑 Light" panose="020B0502040204020203" charset="-122"/>
                <a:sym typeface="+mn-ea"/>
              </a:rPr>
              <a:t>                 </a:t>
            </a:r>
            <a:r>
              <a:rPr sz="2400" b="1" dirty="0">
                <a:latin typeface="微软雅黑 Light" panose="020B0502040204020203" charset="-122"/>
                <a:ea typeface="微软雅黑 Light" panose="020B0502040204020203" charset="-122"/>
                <a:sym typeface="+mn-ea"/>
              </a:rPr>
              <a:t> </a:t>
            </a:r>
            <a:r>
              <a:rPr lang="en-US" sz="2400" b="1" dirty="0">
                <a:latin typeface="微软雅黑 Light" panose="020B0502040204020203" charset="-122"/>
                <a:ea typeface="微软雅黑 Light" panose="020B0502040204020203" charset="-122"/>
                <a:sym typeface="+mn-ea"/>
              </a:rPr>
              <a:t>  </a:t>
            </a:r>
            <a:r>
              <a:rPr lang="zh-CN" sz="2400" b="1" dirty="0">
                <a:latin typeface="微软雅黑 Light" panose="020B0502040204020203" charset="-122"/>
                <a:ea typeface="微软雅黑 Light" panose="020B0502040204020203" charset="-122"/>
                <a:sym typeface="+mn-ea"/>
              </a:rPr>
              <a:t>由于</a:t>
            </a:r>
            <a:r>
              <a:rPr sz="2400" b="1" dirty="0">
                <a:latin typeface="微软雅黑 Light" panose="020B0502040204020203" charset="-122"/>
                <a:ea typeface="微软雅黑 Light" panose="020B0502040204020203" charset="-122"/>
                <a:sym typeface="+mn-ea"/>
              </a:rPr>
              <a:t>结合不同职业的工作特性，</a:t>
            </a:r>
            <a:r>
              <a:rPr lang="zh-CN" sz="2400" b="1" dirty="0">
                <a:latin typeface="微软雅黑 Light" panose="020B0502040204020203" charset="-122"/>
                <a:ea typeface="微软雅黑 Light" panose="020B0502040204020203" charset="-122"/>
                <a:sym typeface="+mn-ea"/>
              </a:rPr>
              <a:t>该产品</a:t>
            </a:r>
            <a:r>
              <a:rPr sz="2400" b="1" dirty="0">
                <a:latin typeface="微软雅黑 Light" panose="020B0502040204020203" charset="-122"/>
                <a:ea typeface="微软雅黑 Light" panose="020B0502040204020203" charset="-122"/>
                <a:sym typeface="+mn-ea"/>
              </a:rPr>
              <a:t>满足务工风险防范需求，</a:t>
            </a:r>
            <a:r>
              <a:rPr lang="en-US" sz="2400" b="1" dirty="0">
                <a:latin typeface="微软雅黑 Light" panose="020B0502040204020203" charset="-122"/>
                <a:ea typeface="微软雅黑 Light" panose="020B0502040204020203" charset="-122"/>
                <a:sym typeface="+mn-ea"/>
              </a:rPr>
              <a:t>                           </a:t>
            </a:r>
            <a:r>
              <a:rPr sz="2400" b="1" dirty="0">
                <a:latin typeface="微软雅黑 Light" panose="020B0502040204020203" charset="-122"/>
                <a:ea typeface="微软雅黑 Light" panose="020B0502040204020203" charset="-122"/>
                <a:sym typeface="+mn-ea"/>
              </a:rPr>
              <a:t>让新市民在城市中安心打拼</a:t>
            </a:r>
            <a:endParaRPr lang="zh-CN" sz="2400" b="1" dirty="0">
              <a:latin typeface="微软雅黑 Light" panose="020B0502040204020203" charset="-122"/>
              <a:ea typeface="微软雅黑 Light" panose="020B0502040204020203" charset="-122"/>
              <a:sym typeface="+mn-ea"/>
            </a:endParaRPr>
          </a:p>
        </p:txBody>
      </p:sp>
      <p:pic>
        <p:nvPicPr>
          <p:cNvPr id="44" name="图片 43"/>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804545" y="1449705"/>
            <a:ext cx="654685" cy="541655"/>
          </a:xfrm>
          <a:prstGeom prst="rect">
            <a:avLst/>
          </a:prstGeom>
          <a:solidFill>
            <a:schemeClr val="bg1"/>
          </a:solidFill>
        </p:spPr>
      </p:pic>
      <p:grpSp>
        <p:nvGrpSpPr>
          <p:cNvPr id="27" name="组合 26"/>
          <p:cNvGrpSpPr/>
          <p:nvPr/>
        </p:nvGrpSpPr>
        <p:grpSpPr>
          <a:xfrm>
            <a:off x="9702800" y="1991360"/>
            <a:ext cx="2218055" cy="1562100"/>
            <a:chOff x="11190288" y="5407025"/>
            <a:chExt cx="552450" cy="388938"/>
          </a:xfrm>
          <a:solidFill>
            <a:srgbClr val="900000"/>
          </a:solidFill>
        </p:grpSpPr>
        <p:sp>
          <p:nvSpPr>
            <p:cNvPr id="28" name="Oval 162"/>
            <p:cNvSpPr>
              <a:spLocks noChangeArrowheads="1"/>
            </p:cNvSpPr>
            <p:nvPr/>
          </p:nvSpPr>
          <p:spPr bwMode="auto">
            <a:xfrm>
              <a:off x="11533188" y="5407025"/>
              <a:ext cx="114300" cy="112713"/>
            </a:xfrm>
            <a:prstGeom prst="ellipse">
              <a:avLst/>
            </a:prstGeom>
            <a:solidFill>
              <a:srgbClr val="9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163"/>
            <p:cNvSpPr/>
            <p:nvPr/>
          </p:nvSpPr>
          <p:spPr bwMode="auto">
            <a:xfrm>
              <a:off x="11434763" y="5530850"/>
              <a:ext cx="307975" cy="244475"/>
            </a:xfrm>
            <a:custGeom>
              <a:avLst/>
              <a:gdLst>
                <a:gd name="T0" fmla="*/ 107 w 107"/>
                <a:gd name="T1" fmla="*/ 64 h 85"/>
                <a:gd name="T2" fmla="*/ 88 w 107"/>
                <a:gd name="T3" fmla="*/ 4 h 85"/>
                <a:gd name="T4" fmla="*/ 87 w 107"/>
                <a:gd name="T5" fmla="*/ 4 h 85"/>
                <a:gd name="T6" fmla="*/ 72 w 107"/>
                <a:gd name="T7" fmla="*/ 0 h 85"/>
                <a:gd name="T8" fmla="*/ 71 w 107"/>
                <a:gd name="T9" fmla="*/ 1 h 85"/>
                <a:gd name="T10" fmla="*/ 54 w 107"/>
                <a:gd name="T11" fmla="*/ 32 h 85"/>
                <a:gd name="T12" fmla="*/ 37 w 107"/>
                <a:gd name="T13" fmla="*/ 1 h 85"/>
                <a:gd name="T14" fmla="*/ 36 w 107"/>
                <a:gd name="T15" fmla="*/ 0 h 85"/>
                <a:gd name="T16" fmla="*/ 21 w 107"/>
                <a:gd name="T17" fmla="*/ 4 h 85"/>
                <a:gd name="T18" fmla="*/ 20 w 107"/>
                <a:gd name="T19" fmla="*/ 4 h 85"/>
                <a:gd name="T20" fmla="*/ 1 w 107"/>
                <a:gd name="T21" fmla="*/ 64 h 85"/>
                <a:gd name="T22" fmla="*/ 2 w 107"/>
                <a:gd name="T23" fmla="*/ 71 h 85"/>
                <a:gd name="T24" fmla="*/ 7 w 107"/>
                <a:gd name="T25" fmla="*/ 75 h 85"/>
                <a:gd name="T26" fmla="*/ 10 w 107"/>
                <a:gd name="T27" fmla="*/ 75 h 85"/>
                <a:gd name="T28" fmla="*/ 19 w 107"/>
                <a:gd name="T29" fmla="*/ 69 h 85"/>
                <a:gd name="T30" fmla="*/ 30 w 107"/>
                <a:gd name="T31" fmla="*/ 35 h 85"/>
                <a:gd name="T32" fmla="*/ 30 w 107"/>
                <a:gd name="T33" fmla="*/ 84 h 85"/>
                <a:gd name="T34" fmla="*/ 31 w 107"/>
                <a:gd name="T35" fmla="*/ 85 h 85"/>
                <a:gd name="T36" fmla="*/ 77 w 107"/>
                <a:gd name="T37" fmla="*/ 85 h 85"/>
                <a:gd name="T38" fmla="*/ 78 w 107"/>
                <a:gd name="T39" fmla="*/ 84 h 85"/>
                <a:gd name="T40" fmla="*/ 78 w 107"/>
                <a:gd name="T41" fmla="*/ 35 h 85"/>
                <a:gd name="T42" fmla="*/ 89 w 107"/>
                <a:gd name="T43" fmla="*/ 69 h 85"/>
                <a:gd name="T44" fmla="*/ 98 w 107"/>
                <a:gd name="T45" fmla="*/ 75 h 85"/>
                <a:gd name="T46" fmla="*/ 101 w 107"/>
                <a:gd name="T47" fmla="*/ 75 h 85"/>
                <a:gd name="T48" fmla="*/ 106 w 107"/>
                <a:gd name="T49" fmla="*/ 71 h 85"/>
                <a:gd name="T50" fmla="*/ 107 w 107"/>
                <a:gd name="T51"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85">
                  <a:moveTo>
                    <a:pt x="107" y="64"/>
                  </a:moveTo>
                  <a:cubicBezTo>
                    <a:pt x="88" y="4"/>
                    <a:pt x="88" y="4"/>
                    <a:pt x="88" y="4"/>
                  </a:cubicBezTo>
                  <a:cubicBezTo>
                    <a:pt x="88" y="4"/>
                    <a:pt x="87" y="4"/>
                    <a:pt x="87" y="4"/>
                  </a:cubicBezTo>
                  <a:cubicBezTo>
                    <a:pt x="72" y="0"/>
                    <a:pt x="72" y="0"/>
                    <a:pt x="72" y="0"/>
                  </a:cubicBezTo>
                  <a:cubicBezTo>
                    <a:pt x="72" y="0"/>
                    <a:pt x="71" y="0"/>
                    <a:pt x="71" y="1"/>
                  </a:cubicBezTo>
                  <a:cubicBezTo>
                    <a:pt x="54" y="32"/>
                    <a:pt x="54" y="32"/>
                    <a:pt x="54" y="32"/>
                  </a:cubicBezTo>
                  <a:cubicBezTo>
                    <a:pt x="37" y="1"/>
                    <a:pt x="37" y="1"/>
                    <a:pt x="37" y="1"/>
                  </a:cubicBezTo>
                  <a:cubicBezTo>
                    <a:pt x="37" y="0"/>
                    <a:pt x="36" y="0"/>
                    <a:pt x="36" y="0"/>
                  </a:cubicBezTo>
                  <a:cubicBezTo>
                    <a:pt x="21" y="4"/>
                    <a:pt x="21" y="4"/>
                    <a:pt x="21" y="4"/>
                  </a:cubicBezTo>
                  <a:cubicBezTo>
                    <a:pt x="21" y="4"/>
                    <a:pt x="20" y="4"/>
                    <a:pt x="20" y="4"/>
                  </a:cubicBezTo>
                  <a:cubicBezTo>
                    <a:pt x="1" y="64"/>
                    <a:pt x="1" y="64"/>
                    <a:pt x="1" y="64"/>
                  </a:cubicBezTo>
                  <a:cubicBezTo>
                    <a:pt x="0" y="66"/>
                    <a:pt x="1" y="68"/>
                    <a:pt x="2" y="71"/>
                  </a:cubicBezTo>
                  <a:cubicBezTo>
                    <a:pt x="3" y="73"/>
                    <a:pt x="5" y="74"/>
                    <a:pt x="7" y="75"/>
                  </a:cubicBezTo>
                  <a:cubicBezTo>
                    <a:pt x="8" y="75"/>
                    <a:pt x="9" y="75"/>
                    <a:pt x="10" y="75"/>
                  </a:cubicBezTo>
                  <a:cubicBezTo>
                    <a:pt x="14" y="75"/>
                    <a:pt x="17" y="73"/>
                    <a:pt x="19" y="69"/>
                  </a:cubicBezTo>
                  <a:cubicBezTo>
                    <a:pt x="30" y="35"/>
                    <a:pt x="30" y="35"/>
                    <a:pt x="30" y="35"/>
                  </a:cubicBezTo>
                  <a:cubicBezTo>
                    <a:pt x="30" y="84"/>
                    <a:pt x="30" y="84"/>
                    <a:pt x="30" y="84"/>
                  </a:cubicBezTo>
                  <a:cubicBezTo>
                    <a:pt x="30" y="84"/>
                    <a:pt x="30" y="85"/>
                    <a:pt x="31" y="85"/>
                  </a:cubicBezTo>
                  <a:cubicBezTo>
                    <a:pt x="77" y="85"/>
                    <a:pt x="77" y="85"/>
                    <a:pt x="77" y="85"/>
                  </a:cubicBezTo>
                  <a:cubicBezTo>
                    <a:pt x="78" y="85"/>
                    <a:pt x="78" y="84"/>
                    <a:pt x="78" y="84"/>
                  </a:cubicBezTo>
                  <a:cubicBezTo>
                    <a:pt x="78" y="35"/>
                    <a:pt x="78" y="35"/>
                    <a:pt x="78" y="35"/>
                  </a:cubicBezTo>
                  <a:cubicBezTo>
                    <a:pt x="89" y="69"/>
                    <a:pt x="89" y="69"/>
                    <a:pt x="89" y="69"/>
                  </a:cubicBezTo>
                  <a:cubicBezTo>
                    <a:pt x="90" y="73"/>
                    <a:pt x="94" y="75"/>
                    <a:pt x="98" y="75"/>
                  </a:cubicBezTo>
                  <a:cubicBezTo>
                    <a:pt x="99" y="75"/>
                    <a:pt x="100" y="75"/>
                    <a:pt x="101" y="75"/>
                  </a:cubicBezTo>
                  <a:cubicBezTo>
                    <a:pt x="103" y="74"/>
                    <a:pt x="105" y="73"/>
                    <a:pt x="106" y="71"/>
                  </a:cubicBezTo>
                  <a:cubicBezTo>
                    <a:pt x="107" y="68"/>
                    <a:pt x="107" y="66"/>
                    <a:pt x="107" y="64"/>
                  </a:cubicBezTo>
                  <a:close/>
                </a:path>
              </a:pathLst>
            </a:custGeom>
            <a:solidFill>
              <a:srgbClr val="9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164"/>
            <p:cNvSpPr>
              <a:spLocks noEditPoints="1"/>
            </p:cNvSpPr>
            <p:nvPr/>
          </p:nvSpPr>
          <p:spPr bwMode="auto">
            <a:xfrm>
              <a:off x="11190288" y="5449888"/>
              <a:ext cx="307975" cy="346075"/>
            </a:xfrm>
            <a:custGeom>
              <a:avLst/>
              <a:gdLst>
                <a:gd name="T0" fmla="*/ 80 w 107"/>
                <a:gd name="T1" fmla="*/ 102 h 120"/>
                <a:gd name="T2" fmla="*/ 79 w 107"/>
                <a:gd name="T3" fmla="*/ 89 h 120"/>
                <a:gd name="T4" fmla="*/ 98 w 107"/>
                <a:gd name="T5" fmla="*/ 30 h 120"/>
                <a:gd name="T6" fmla="*/ 104 w 107"/>
                <a:gd name="T7" fmla="*/ 24 h 120"/>
                <a:gd name="T8" fmla="*/ 107 w 107"/>
                <a:gd name="T9" fmla="*/ 24 h 120"/>
                <a:gd name="T10" fmla="*/ 60 w 107"/>
                <a:gd name="T11" fmla="*/ 0 h 120"/>
                <a:gd name="T12" fmla="*/ 0 w 107"/>
                <a:gd name="T13" fmla="*/ 60 h 120"/>
                <a:gd name="T14" fmla="*/ 60 w 107"/>
                <a:gd name="T15" fmla="*/ 120 h 120"/>
                <a:gd name="T16" fmla="*/ 91 w 107"/>
                <a:gd name="T17" fmla="*/ 111 h 120"/>
                <a:gd name="T18" fmla="*/ 90 w 107"/>
                <a:gd name="T19" fmla="*/ 111 h 120"/>
                <a:gd name="T20" fmla="*/ 80 w 107"/>
                <a:gd name="T21" fmla="*/ 102 h 120"/>
                <a:gd name="T22" fmla="*/ 63 w 107"/>
                <a:gd name="T23" fmla="*/ 92 h 120"/>
                <a:gd name="T24" fmla="*/ 63 w 107"/>
                <a:gd name="T25" fmla="*/ 102 h 120"/>
                <a:gd name="T26" fmla="*/ 56 w 107"/>
                <a:gd name="T27" fmla="*/ 102 h 120"/>
                <a:gd name="T28" fmla="*/ 56 w 107"/>
                <a:gd name="T29" fmla="*/ 92 h 120"/>
                <a:gd name="T30" fmla="*/ 40 w 107"/>
                <a:gd name="T31" fmla="*/ 87 h 120"/>
                <a:gd name="T32" fmla="*/ 43 w 107"/>
                <a:gd name="T33" fmla="*/ 81 h 120"/>
                <a:gd name="T34" fmla="*/ 58 w 107"/>
                <a:gd name="T35" fmla="*/ 85 h 120"/>
                <a:gd name="T36" fmla="*/ 70 w 107"/>
                <a:gd name="T37" fmla="*/ 75 h 120"/>
                <a:gd name="T38" fmla="*/ 58 w 107"/>
                <a:gd name="T39" fmla="*/ 63 h 120"/>
                <a:gd name="T40" fmla="*/ 41 w 107"/>
                <a:gd name="T41" fmla="*/ 45 h 120"/>
                <a:gd name="T42" fmla="*/ 57 w 107"/>
                <a:gd name="T43" fmla="*/ 28 h 120"/>
                <a:gd name="T44" fmla="*/ 57 w 107"/>
                <a:gd name="T45" fmla="*/ 18 h 120"/>
                <a:gd name="T46" fmla="*/ 63 w 107"/>
                <a:gd name="T47" fmla="*/ 18 h 120"/>
                <a:gd name="T48" fmla="*/ 63 w 107"/>
                <a:gd name="T49" fmla="*/ 28 h 120"/>
                <a:gd name="T50" fmla="*/ 77 w 107"/>
                <a:gd name="T51" fmla="*/ 31 h 120"/>
                <a:gd name="T52" fmla="*/ 74 w 107"/>
                <a:gd name="T53" fmla="*/ 38 h 120"/>
                <a:gd name="T54" fmla="*/ 61 w 107"/>
                <a:gd name="T55" fmla="*/ 34 h 120"/>
                <a:gd name="T56" fmla="*/ 50 w 107"/>
                <a:gd name="T57" fmla="*/ 43 h 120"/>
                <a:gd name="T58" fmla="*/ 63 w 107"/>
                <a:gd name="T59" fmla="*/ 55 h 120"/>
                <a:gd name="T60" fmla="*/ 79 w 107"/>
                <a:gd name="T61" fmla="*/ 74 h 120"/>
                <a:gd name="T62" fmla="*/ 63 w 107"/>
                <a:gd name="T63"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7" h="120">
                  <a:moveTo>
                    <a:pt x="80" y="102"/>
                  </a:moveTo>
                  <a:cubicBezTo>
                    <a:pt x="78" y="98"/>
                    <a:pt x="77" y="94"/>
                    <a:pt x="79" y="89"/>
                  </a:cubicBezTo>
                  <a:cubicBezTo>
                    <a:pt x="98" y="30"/>
                    <a:pt x="98" y="30"/>
                    <a:pt x="98" y="30"/>
                  </a:cubicBezTo>
                  <a:cubicBezTo>
                    <a:pt x="99" y="27"/>
                    <a:pt x="101" y="25"/>
                    <a:pt x="104" y="24"/>
                  </a:cubicBezTo>
                  <a:cubicBezTo>
                    <a:pt x="107" y="24"/>
                    <a:pt x="107" y="24"/>
                    <a:pt x="107" y="24"/>
                  </a:cubicBezTo>
                  <a:cubicBezTo>
                    <a:pt x="96" y="10"/>
                    <a:pt x="79" y="0"/>
                    <a:pt x="60" y="0"/>
                  </a:cubicBezTo>
                  <a:cubicBezTo>
                    <a:pt x="27" y="0"/>
                    <a:pt x="0" y="27"/>
                    <a:pt x="0" y="60"/>
                  </a:cubicBezTo>
                  <a:cubicBezTo>
                    <a:pt x="0" y="93"/>
                    <a:pt x="27" y="120"/>
                    <a:pt x="60" y="120"/>
                  </a:cubicBezTo>
                  <a:cubicBezTo>
                    <a:pt x="71" y="120"/>
                    <a:pt x="82" y="116"/>
                    <a:pt x="91" y="111"/>
                  </a:cubicBezTo>
                  <a:cubicBezTo>
                    <a:pt x="90" y="111"/>
                    <a:pt x="90" y="111"/>
                    <a:pt x="90" y="111"/>
                  </a:cubicBezTo>
                  <a:cubicBezTo>
                    <a:pt x="86" y="109"/>
                    <a:pt x="82" y="106"/>
                    <a:pt x="80" y="102"/>
                  </a:cubicBezTo>
                  <a:close/>
                  <a:moveTo>
                    <a:pt x="63" y="92"/>
                  </a:moveTo>
                  <a:cubicBezTo>
                    <a:pt x="63" y="102"/>
                    <a:pt x="63" y="102"/>
                    <a:pt x="63" y="102"/>
                  </a:cubicBezTo>
                  <a:cubicBezTo>
                    <a:pt x="56" y="102"/>
                    <a:pt x="56" y="102"/>
                    <a:pt x="56" y="102"/>
                  </a:cubicBezTo>
                  <a:cubicBezTo>
                    <a:pt x="56" y="92"/>
                    <a:pt x="56" y="92"/>
                    <a:pt x="56" y="92"/>
                  </a:cubicBezTo>
                  <a:cubicBezTo>
                    <a:pt x="50" y="92"/>
                    <a:pt x="44" y="90"/>
                    <a:pt x="40" y="87"/>
                  </a:cubicBezTo>
                  <a:cubicBezTo>
                    <a:pt x="43" y="81"/>
                    <a:pt x="43" y="81"/>
                    <a:pt x="43" y="81"/>
                  </a:cubicBezTo>
                  <a:cubicBezTo>
                    <a:pt x="46" y="83"/>
                    <a:pt x="52" y="85"/>
                    <a:pt x="58" y="85"/>
                  </a:cubicBezTo>
                  <a:cubicBezTo>
                    <a:pt x="65" y="85"/>
                    <a:pt x="70" y="81"/>
                    <a:pt x="70" y="75"/>
                  </a:cubicBezTo>
                  <a:cubicBezTo>
                    <a:pt x="70" y="69"/>
                    <a:pt x="66" y="66"/>
                    <a:pt x="58" y="63"/>
                  </a:cubicBezTo>
                  <a:cubicBezTo>
                    <a:pt x="48" y="58"/>
                    <a:pt x="41" y="54"/>
                    <a:pt x="41" y="45"/>
                  </a:cubicBezTo>
                  <a:cubicBezTo>
                    <a:pt x="41" y="36"/>
                    <a:pt x="47" y="30"/>
                    <a:pt x="57" y="28"/>
                  </a:cubicBezTo>
                  <a:cubicBezTo>
                    <a:pt x="57" y="18"/>
                    <a:pt x="57" y="18"/>
                    <a:pt x="57" y="18"/>
                  </a:cubicBezTo>
                  <a:cubicBezTo>
                    <a:pt x="63" y="18"/>
                    <a:pt x="63" y="18"/>
                    <a:pt x="63" y="18"/>
                  </a:cubicBezTo>
                  <a:cubicBezTo>
                    <a:pt x="63" y="28"/>
                    <a:pt x="63" y="28"/>
                    <a:pt x="63" y="28"/>
                  </a:cubicBezTo>
                  <a:cubicBezTo>
                    <a:pt x="69" y="28"/>
                    <a:pt x="74" y="29"/>
                    <a:pt x="77" y="31"/>
                  </a:cubicBezTo>
                  <a:cubicBezTo>
                    <a:pt x="74" y="38"/>
                    <a:pt x="74" y="38"/>
                    <a:pt x="74" y="38"/>
                  </a:cubicBezTo>
                  <a:cubicBezTo>
                    <a:pt x="72" y="37"/>
                    <a:pt x="68" y="34"/>
                    <a:pt x="61" y="34"/>
                  </a:cubicBezTo>
                  <a:cubicBezTo>
                    <a:pt x="53" y="34"/>
                    <a:pt x="50" y="39"/>
                    <a:pt x="50" y="43"/>
                  </a:cubicBezTo>
                  <a:cubicBezTo>
                    <a:pt x="50" y="49"/>
                    <a:pt x="54" y="51"/>
                    <a:pt x="63" y="55"/>
                  </a:cubicBezTo>
                  <a:cubicBezTo>
                    <a:pt x="74" y="60"/>
                    <a:pt x="79" y="65"/>
                    <a:pt x="79" y="74"/>
                  </a:cubicBezTo>
                  <a:cubicBezTo>
                    <a:pt x="79" y="82"/>
                    <a:pt x="73" y="90"/>
                    <a:pt x="63"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8" name="文本框 7"/>
          <p:cNvSpPr txBox="1"/>
          <p:nvPr/>
        </p:nvSpPr>
        <p:spPr>
          <a:xfrm>
            <a:off x="800735" y="366395"/>
            <a:ext cx="730758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个性化保险服务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意外险</a:t>
            </a:r>
          </a:p>
        </p:txBody>
      </p:sp>
      <p:sp>
        <p:nvSpPr>
          <p:cNvPr id="21" name="右箭头 20"/>
          <p:cNvSpPr/>
          <p:nvPr/>
        </p:nvSpPr>
        <p:spPr>
          <a:xfrm>
            <a:off x="804545" y="2873745"/>
            <a:ext cx="478155" cy="37211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右箭头 5"/>
          <p:cNvSpPr/>
          <p:nvPr/>
        </p:nvSpPr>
        <p:spPr>
          <a:xfrm>
            <a:off x="8904605" y="4702545"/>
            <a:ext cx="478155" cy="372110"/>
          </a:xfrm>
          <a:prstGeom prst="rightArrow">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9467850" y="4658995"/>
            <a:ext cx="2273935" cy="46037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更灵活、性价比高</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 calcmode="lin" valueType="num">
                                      <p:cBhvr>
                                        <p:cTn id="9" dur="1000" fill="hold"/>
                                        <p:tgtEl>
                                          <p:spTgt spid="27"/>
                                        </p:tgtEl>
                                        <p:attrNameLst>
                                          <p:attrName>style.rotation</p:attrName>
                                        </p:attrNameLst>
                                      </p:cBhvr>
                                      <p:tavLst>
                                        <p:tav tm="0">
                                          <p:val>
                                            <p:fltVal val="90"/>
                                          </p:val>
                                        </p:tav>
                                        <p:tav tm="100000">
                                          <p:val>
                                            <p:fltVal val="0"/>
                                          </p:val>
                                        </p:tav>
                                      </p:tavLst>
                                    </p:anim>
                                    <p:animEffect transition="in" filter="fade">
                                      <p:cBhvr>
                                        <p:cTn id="10"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730758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个性化保险服务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反欺诈</a:t>
            </a:r>
          </a:p>
        </p:txBody>
      </p:sp>
      <p:grpSp>
        <p:nvGrpSpPr>
          <p:cNvPr id="5" name="iṧḷiďê"/>
          <p:cNvGrpSpPr/>
          <p:nvPr/>
        </p:nvGrpSpPr>
        <p:grpSpPr>
          <a:xfrm>
            <a:off x="4337929" y="1971482"/>
            <a:ext cx="3253252" cy="3257302"/>
            <a:chOff x="4566553" y="2187922"/>
            <a:chExt cx="3253252" cy="3257302"/>
          </a:xfrm>
        </p:grpSpPr>
        <p:sp>
          <p:nvSpPr>
            <p:cNvPr id="20" name="ïŝḷïdè"/>
            <p:cNvSpPr/>
            <p:nvPr/>
          </p:nvSpPr>
          <p:spPr bwMode="auto">
            <a:xfrm rot="18900000">
              <a:off x="4574966" y="3268496"/>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7" name="íṧḻîdè"/>
            <p:cNvSpPr/>
            <p:nvPr/>
          </p:nvSpPr>
          <p:spPr bwMode="auto">
            <a:xfrm rot="13500000">
              <a:off x="4575278" y="3268808"/>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2" name="ï$ľíḍé"/>
            <p:cNvSpPr/>
            <p:nvPr/>
          </p:nvSpPr>
          <p:spPr bwMode="auto">
            <a:xfrm>
              <a:off x="4650992"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23" name="ïṥlîḓe"/>
            <p:cNvSpPr/>
            <p:nvPr/>
          </p:nvSpPr>
          <p:spPr bwMode="auto">
            <a:xfrm>
              <a:off x="7091944" y="462638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4" name="iṡ1iḑé"/>
            <p:cNvSpPr/>
            <p:nvPr/>
          </p:nvSpPr>
          <p:spPr bwMode="auto">
            <a:xfrm>
              <a:off x="5785393" y="3425146"/>
              <a:ext cx="795942" cy="795942"/>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wrap="none" lIns="50800" tIns="50800" rIns="50800" bIns="50800" anchor="ctr">
              <a:normAutofit/>
              <a:scene3d>
                <a:camera prst="orthographicFront"/>
                <a:lightRig rig="threePt" dir="t"/>
              </a:scene3d>
              <a:sp3d contourW="12700"/>
            </a:bodyPr>
            <a:lstStyle/>
            <a:p>
              <a:pPr algn="ctr"/>
              <a:r>
                <a:rPr lang="zh-CN" altLang="en-US" sz="2000" b="1">
                  <a:solidFill>
                    <a:schemeClr val="bg1"/>
                  </a:solidFill>
                  <a:latin typeface="微软雅黑" panose="020B0503020204020204" pitchFamily="34" charset="-122"/>
                  <a:ea typeface="微软雅黑" panose="020B0503020204020204" pitchFamily="34" charset="-122"/>
                  <a:cs typeface="+mn-ea"/>
                  <a:sym typeface="+mn-lt"/>
                </a:rPr>
                <a:t>科技</a:t>
              </a:r>
            </a:p>
            <a:p>
              <a:pPr algn="ctr"/>
              <a:r>
                <a:rPr lang="zh-CN" altLang="en-US" sz="2000" b="1">
                  <a:solidFill>
                    <a:schemeClr val="bg1"/>
                  </a:solidFill>
                  <a:latin typeface="微软雅黑" panose="020B0503020204020204" pitchFamily="34" charset="-122"/>
                  <a:ea typeface="微软雅黑" panose="020B0503020204020204" pitchFamily="34" charset="-122"/>
                  <a:cs typeface="+mn-ea"/>
                  <a:sym typeface="+mn-lt"/>
                </a:rPr>
                <a:t>助力</a:t>
              </a:r>
            </a:p>
          </p:txBody>
        </p:sp>
        <p:sp>
          <p:nvSpPr>
            <p:cNvPr id="25" name="î$ḷidè"/>
            <p:cNvSpPr/>
            <p:nvPr/>
          </p:nvSpPr>
          <p:spPr bwMode="auto">
            <a:xfrm>
              <a:off x="4650992" y="4641337"/>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6" name="îşļiḋê"/>
            <p:cNvSpPr/>
            <p:nvPr/>
          </p:nvSpPr>
          <p:spPr bwMode="auto">
            <a:xfrm>
              <a:off x="7091944"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10" name="i$ľïḓe"/>
            <p:cNvSpPr/>
            <p:nvPr/>
          </p:nvSpPr>
          <p:spPr bwMode="auto">
            <a:xfrm>
              <a:off x="5304073" y="3628064"/>
              <a:ext cx="126503" cy="126503"/>
            </a:xfrm>
            <a:custGeom>
              <a:avLst/>
              <a:gdLst>
                <a:gd name="T0" fmla="*/ 161123 w 19679"/>
                <a:gd name="T1" fmla="*/ 176861 h 19679"/>
                <a:gd name="T2" fmla="*/ 161123 w 19679"/>
                <a:gd name="T3" fmla="*/ 176861 h 19679"/>
                <a:gd name="T4" fmla="*/ 161123 w 19679"/>
                <a:gd name="T5" fmla="*/ 176861 h 19679"/>
                <a:gd name="T6" fmla="*/ 161123 w 19679"/>
                <a:gd name="T7" fmla="*/ 17686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11" name="ïṩḷïḍè"/>
            <p:cNvSpPr/>
            <p:nvPr/>
          </p:nvSpPr>
          <p:spPr bwMode="auto">
            <a:xfrm>
              <a:off x="6964194" y="3889172"/>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12" name="ïśḻîďé"/>
            <p:cNvSpPr/>
            <p:nvPr/>
          </p:nvSpPr>
          <p:spPr bwMode="auto">
            <a:xfrm>
              <a:off x="5982080" y="4593353"/>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13" name="iṡlídê"/>
            <p:cNvSpPr/>
            <p:nvPr/>
          </p:nvSpPr>
          <p:spPr bwMode="auto">
            <a:xfrm>
              <a:off x="6285564" y="2933232"/>
              <a:ext cx="126503" cy="125880"/>
            </a:xfrm>
            <a:custGeom>
              <a:avLst/>
              <a:gdLst>
                <a:gd name="T0" fmla="*/ 161123 w 19679"/>
                <a:gd name="T1" fmla="*/ 175989 h 19679"/>
                <a:gd name="T2" fmla="*/ 161123 w 19679"/>
                <a:gd name="T3" fmla="*/ 175989 h 19679"/>
                <a:gd name="T4" fmla="*/ 161123 w 19679"/>
                <a:gd name="T5" fmla="*/ 175989 h 19679"/>
                <a:gd name="T6" fmla="*/ 161123 w 19679"/>
                <a:gd name="T7" fmla="*/ 175989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1" name="îṧ1iďé"/>
            <p:cNvSpPr/>
            <p:nvPr/>
          </p:nvSpPr>
          <p:spPr bwMode="auto">
            <a:xfrm>
              <a:off x="4818625" y="2564939"/>
              <a:ext cx="254876" cy="231196"/>
            </a:xfrm>
            <a:custGeom>
              <a:avLst/>
              <a:gdLst>
                <a:gd name="T0" fmla="*/ 324644 w 20518"/>
                <a:gd name="T1" fmla="*/ 294482 h 21600"/>
                <a:gd name="T2" fmla="*/ 324644 w 20518"/>
                <a:gd name="T3" fmla="*/ 294482 h 21600"/>
                <a:gd name="T4" fmla="*/ 324644 w 20518"/>
                <a:gd name="T5" fmla="*/ 294482 h 21600"/>
                <a:gd name="T6" fmla="*/ 324644 w 20518"/>
                <a:gd name="T7" fmla="*/ 2944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8" h="21600">
                  <a:moveTo>
                    <a:pt x="8387" y="7104"/>
                  </a:moveTo>
                  <a:lnTo>
                    <a:pt x="6117" y="8734"/>
                  </a:lnTo>
                  <a:cubicBezTo>
                    <a:pt x="5879" y="8892"/>
                    <a:pt x="5575" y="8894"/>
                    <a:pt x="5439" y="8618"/>
                  </a:cubicBezTo>
                  <a:cubicBezTo>
                    <a:pt x="5303" y="8344"/>
                    <a:pt x="5384" y="8089"/>
                    <a:pt x="5620" y="7929"/>
                  </a:cubicBezTo>
                  <a:lnTo>
                    <a:pt x="7891" y="6205"/>
                  </a:lnTo>
                  <a:cubicBezTo>
                    <a:pt x="8127" y="6046"/>
                    <a:pt x="8431" y="6140"/>
                    <a:pt x="8569" y="6415"/>
                  </a:cubicBezTo>
                  <a:cubicBezTo>
                    <a:pt x="8705" y="6690"/>
                    <a:pt x="8624" y="6946"/>
                    <a:pt x="8387" y="7104"/>
                  </a:cubicBezTo>
                  <a:cubicBezTo>
                    <a:pt x="8387" y="7104"/>
                    <a:pt x="8387" y="7104"/>
                    <a:pt x="8387" y="7104"/>
                  </a:cubicBezTo>
                  <a:close/>
                  <a:moveTo>
                    <a:pt x="8869" y="2876"/>
                  </a:moveTo>
                  <a:lnTo>
                    <a:pt x="4627" y="7716"/>
                  </a:lnTo>
                  <a:cubicBezTo>
                    <a:pt x="4627" y="7721"/>
                    <a:pt x="4628" y="7726"/>
                    <a:pt x="4628" y="7734"/>
                  </a:cubicBezTo>
                  <a:lnTo>
                    <a:pt x="4628" y="13865"/>
                  </a:lnTo>
                  <a:cubicBezTo>
                    <a:pt x="4628" y="13886"/>
                    <a:pt x="4622" y="13906"/>
                    <a:pt x="4622" y="13927"/>
                  </a:cubicBezTo>
                  <a:lnTo>
                    <a:pt x="8759" y="18723"/>
                  </a:lnTo>
                  <a:cubicBezTo>
                    <a:pt x="9999" y="16491"/>
                    <a:pt x="9913" y="13651"/>
                    <a:pt x="9913" y="10799"/>
                  </a:cubicBezTo>
                  <a:cubicBezTo>
                    <a:pt x="9913" y="7948"/>
                    <a:pt x="10109" y="5106"/>
                    <a:pt x="8869" y="2876"/>
                  </a:cubicBezTo>
                  <a:cubicBezTo>
                    <a:pt x="8869" y="2876"/>
                    <a:pt x="8869" y="2876"/>
                    <a:pt x="8869" y="2876"/>
                  </a:cubicBezTo>
                  <a:close/>
                  <a:moveTo>
                    <a:pt x="3966" y="8499"/>
                  </a:moveTo>
                  <a:cubicBezTo>
                    <a:pt x="3966" y="8076"/>
                    <a:pt x="3671" y="7734"/>
                    <a:pt x="3305" y="7734"/>
                  </a:cubicBezTo>
                  <a:lnTo>
                    <a:pt x="2726" y="7734"/>
                  </a:lnTo>
                  <a:lnTo>
                    <a:pt x="1983" y="7734"/>
                  </a:lnTo>
                  <a:cubicBezTo>
                    <a:pt x="1618" y="7734"/>
                    <a:pt x="1322" y="8076"/>
                    <a:pt x="1322" y="8499"/>
                  </a:cubicBezTo>
                  <a:lnTo>
                    <a:pt x="1322" y="13097"/>
                  </a:lnTo>
                  <a:cubicBezTo>
                    <a:pt x="1322" y="13523"/>
                    <a:pt x="1618" y="13865"/>
                    <a:pt x="1983" y="13865"/>
                  </a:cubicBezTo>
                  <a:lnTo>
                    <a:pt x="2726" y="13865"/>
                  </a:lnTo>
                  <a:lnTo>
                    <a:pt x="3305" y="13865"/>
                  </a:lnTo>
                  <a:cubicBezTo>
                    <a:pt x="3671" y="13865"/>
                    <a:pt x="3966" y="13523"/>
                    <a:pt x="3966" y="13097"/>
                  </a:cubicBezTo>
                  <a:lnTo>
                    <a:pt x="3966" y="8499"/>
                  </a:lnTo>
                  <a:cubicBezTo>
                    <a:pt x="3966" y="8499"/>
                    <a:pt x="3966" y="8499"/>
                    <a:pt x="3966" y="8499"/>
                  </a:cubicBezTo>
                  <a:close/>
                  <a:moveTo>
                    <a:pt x="4084" y="15397"/>
                  </a:moveTo>
                  <a:lnTo>
                    <a:pt x="3305" y="15397"/>
                  </a:lnTo>
                  <a:lnTo>
                    <a:pt x="2726" y="15397"/>
                  </a:lnTo>
                  <a:lnTo>
                    <a:pt x="1322" y="15397"/>
                  </a:lnTo>
                  <a:cubicBezTo>
                    <a:pt x="591" y="15397"/>
                    <a:pt x="0" y="14711"/>
                    <a:pt x="0" y="13865"/>
                  </a:cubicBezTo>
                  <a:lnTo>
                    <a:pt x="0" y="7734"/>
                  </a:lnTo>
                  <a:cubicBezTo>
                    <a:pt x="0" y="6886"/>
                    <a:pt x="591" y="6200"/>
                    <a:pt x="1322" y="6200"/>
                  </a:cubicBezTo>
                  <a:lnTo>
                    <a:pt x="2726" y="6200"/>
                  </a:lnTo>
                  <a:lnTo>
                    <a:pt x="3305" y="6200"/>
                  </a:lnTo>
                  <a:lnTo>
                    <a:pt x="4084" y="6200"/>
                  </a:lnTo>
                  <a:lnTo>
                    <a:pt x="9335" y="0"/>
                  </a:lnTo>
                  <a:cubicBezTo>
                    <a:pt x="10572" y="3311"/>
                    <a:pt x="11239" y="6960"/>
                    <a:pt x="11239" y="10799"/>
                  </a:cubicBezTo>
                  <a:cubicBezTo>
                    <a:pt x="11239" y="14636"/>
                    <a:pt x="10572" y="18287"/>
                    <a:pt x="9335" y="21600"/>
                  </a:cubicBezTo>
                  <a:lnTo>
                    <a:pt x="4084" y="15397"/>
                  </a:lnTo>
                  <a:cubicBezTo>
                    <a:pt x="4084" y="15397"/>
                    <a:pt x="4084" y="15397"/>
                    <a:pt x="4084" y="15397"/>
                  </a:cubicBezTo>
                  <a:close/>
                  <a:moveTo>
                    <a:pt x="13502" y="16488"/>
                  </a:moveTo>
                  <a:lnTo>
                    <a:pt x="12972" y="15875"/>
                  </a:lnTo>
                  <a:cubicBezTo>
                    <a:pt x="14956" y="12888"/>
                    <a:pt x="14954" y="8710"/>
                    <a:pt x="12971" y="5725"/>
                  </a:cubicBezTo>
                  <a:lnTo>
                    <a:pt x="13501" y="5111"/>
                  </a:lnTo>
                  <a:cubicBezTo>
                    <a:pt x="15768" y="8439"/>
                    <a:pt x="15769" y="13159"/>
                    <a:pt x="13502" y="16488"/>
                  </a:cubicBezTo>
                  <a:cubicBezTo>
                    <a:pt x="13502" y="16488"/>
                    <a:pt x="13502" y="16488"/>
                    <a:pt x="13502" y="16488"/>
                  </a:cubicBezTo>
                  <a:close/>
                  <a:moveTo>
                    <a:pt x="15404" y="18692"/>
                  </a:moveTo>
                  <a:lnTo>
                    <a:pt x="14825" y="18023"/>
                  </a:lnTo>
                  <a:cubicBezTo>
                    <a:pt x="17837" y="13847"/>
                    <a:pt x="17840" y="7746"/>
                    <a:pt x="14832" y="3568"/>
                  </a:cubicBezTo>
                  <a:lnTo>
                    <a:pt x="15411" y="2897"/>
                  </a:lnTo>
                  <a:cubicBezTo>
                    <a:pt x="18682" y="7419"/>
                    <a:pt x="18679" y="14171"/>
                    <a:pt x="15404" y="18692"/>
                  </a:cubicBezTo>
                  <a:cubicBezTo>
                    <a:pt x="15404" y="18692"/>
                    <a:pt x="15404" y="18692"/>
                    <a:pt x="15404" y="18692"/>
                  </a:cubicBezTo>
                  <a:close/>
                  <a:moveTo>
                    <a:pt x="17273" y="20861"/>
                  </a:moveTo>
                  <a:lnTo>
                    <a:pt x="16726" y="20225"/>
                  </a:lnTo>
                  <a:cubicBezTo>
                    <a:pt x="20777" y="14823"/>
                    <a:pt x="20778" y="6770"/>
                    <a:pt x="16731" y="1367"/>
                  </a:cubicBezTo>
                  <a:lnTo>
                    <a:pt x="17281" y="729"/>
                  </a:lnTo>
                  <a:cubicBezTo>
                    <a:pt x="21599" y="6497"/>
                    <a:pt x="21597" y="15093"/>
                    <a:pt x="17273" y="20861"/>
                  </a:cubicBezTo>
                  <a:cubicBezTo>
                    <a:pt x="17273" y="20861"/>
                    <a:pt x="17273" y="20861"/>
                    <a:pt x="17273" y="20861"/>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2" name="iṣlíḑé"/>
            <p:cNvSpPr/>
            <p:nvPr/>
          </p:nvSpPr>
          <p:spPr bwMode="auto">
            <a:xfrm>
              <a:off x="7317531" y="2537519"/>
              <a:ext cx="196921" cy="286658"/>
            </a:xfrm>
            <a:custGeom>
              <a:avLst/>
              <a:gdLst>
                <a:gd name="T0" fmla="*/ 250825 w 21600"/>
                <a:gd name="T1" fmla="*/ 365125 h 21600"/>
                <a:gd name="T2" fmla="*/ 250825 w 21600"/>
                <a:gd name="T3" fmla="*/ 365125 h 21600"/>
                <a:gd name="T4" fmla="*/ 250825 w 21600"/>
                <a:gd name="T5" fmla="*/ 365125 h 21600"/>
                <a:gd name="T6" fmla="*/ 250825 w 21600"/>
                <a:gd name="T7" fmla="*/ 36512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712" y="7438"/>
                  </a:moveTo>
                  <a:cubicBezTo>
                    <a:pt x="15705" y="5571"/>
                    <a:pt x="13513" y="4060"/>
                    <a:pt x="10803" y="4052"/>
                  </a:cubicBezTo>
                  <a:lnTo>
                    <a:pt x="10803" y="3317"/>
                  </a:lnTo>
                  <a:cubicBezTo>
                    <a:pt x="14101" y="3325"/>
                    <a:pt x="16772" y="5166"/>
                    <a:pt x="16777" y="7438"/>
                  </a:cubicBezTo>
                  <a:lnTo>
                    <a:pt x="15712" y="7438"/>
                  </a:lnTo>
                  <a:cubicBezTo>
                    <a:pt x="15712" y="7438"/>
                    <a:pt x="15712" y="7438"/>
                    <a:pt x="15712" y="7438"/>
                  </a:cubicBezTo>
                  <a:close/>
                  <a:moveTo>
                    <a:pt x="10799" y="1441"/>
                  </a:moveTo>
                  <a:cubicBezTo>
                    <a:pt x="5973" y="1441"/>
                    <a:pt x="2060" y="4136"/>
                    <a:pt x="2060" y="7460"/>
                  </a:cubicBezTo>
                  <a:cubicBezTo>
                    <a:pt x="2060" y="9178"/>
                    <a:pt x="3116" y="10719"/>
                    <a:pt x="4791" y="11813"/>
                  </a:cubicBezTo>
                  <a:cubicBezTo>
                    <a:pt x="4630" y="11707"/>
                    <a:pt x="4466" y="11599"/>
                    <a:pt x="4316" y="11485"/>
                  </a:cubicBezTo>
                  <a:lnTo>
                    <a:pt x="4224" y="11485"/>
                  </a:lnTo>
                  <a:cubicBezTo>
                    <a:pt x="5161" y="12281"/>
                    <a:pt x="5887" y="13197"/>
                    <a:pt x="6332" y="14205"/>
                  </a:cubicBezTo>
                  <a:cubicBezTo>
                    <a:pt x="6529" y="14268"/>
                    <a:pt x="6734" y="14319"/>
                    <a:pt x="6938" y="14372"/>
                  </a:cubicBezTo>
                  <a:cubicBezTo>
                    <a:pt x="6978" y="14459"/>
                    <a:pt x="7038" y="14540"/>
                    <a:pt x="7122" y="14609"/>
                  </a:cubicBezTo>
                  <a:cubicBezTo>
                    <a:pt x="6958" y="14685"/>
                    <a:pt x="6858" y="14770"/>
                    <a:pt x="6858" y="14857"/>
                  </a:cubicBezTo>
                  <a:cubicBezTo>
                    <a:pt x="6858" y="15248"/>
                    <a:pt x="8624" y="15565"/>
                    <a:pt x="10799" y="15565"/>
                  </a:cubicBezTo>
                  <a:cubicBezTo>
                    <a:pt x="12975" y="15565"/>
                    <a:pt x="14741" y="15248"/>
                    <a:pt x="14741" y="14857"/>
                  </a:cubicBezTo>
                  <a:cubicBezTo>
                    <a:pt x="14741" y="14770"/>
                    <a:pt x="14639" y="14685"/>
                    <a:pt x="14478" y="14609"/>
                  </a:cubicBezTo>
                  <a:cubicBezTo>
                    <a:pt x="14561" y="14540"/>
                    <a:pt x="14621" y="14459"/>
                    <a:pt x="14661" y="14372"/>
                  </a:cubicBezTo>
                  <a:cubicBezTo>
                    <a:pt x="14866" y="14319"/>
                    <a:pt x="15070" y="14268"/>
                    <a:pt x="15267" y="14205"/>
                  </a:cubicBezTo>
                  <a:cubicBezTo>
                    <a:pt x="15712" y="13197"/>
                    <a:pt x="16439" y="12281"/>
                    <a:pt x="17375" y="11485"/>
                  </a:cubicBezTo>
                  <a:lnTo>
                    <a:pt x="17283" y="11485"/>
                  </a:lnTo>
                  <a:cubicBezTo>
                    <a:pt x="17133" y="11599"/>
                    <a:pt x="16969" y="11707"/>
                    <a:pt x="16806" y="11813"/>
                  </a:cubicBezTo>
                  <a:cubicBezTo>
                    <a:pt x="18483" y="10719"/>
                    <a:pt x="19539" y="9178"/>
                    <a:pt x="19539" y="7460"/>
                  </a:cubicBezTo>
                  <a:cubicBezTo>
                    <a:pt x="19539" y="4136"/>
                    <a:pt x="15626" y="1441"/>
                    <a:pt x="10799" y="1441"/>
                  </a:cubicBezTo>
                  <a:cubicBezTo>
                    <a:pt x="10799" y="1441"/>
                    <a:pt x="10799" y="1441"/>
                    <a:pt x="10799" y="1441"/>
                  </a:cubicBezTo>
                  <a:close/>
                  <a:moveTo>
                    <a:pt x="7861" y="17073"/>
                  </a:moveTo>
                  <a:lnTo>
                    <a:pt x="12562" y="16205"/>
                  </a:lnTo>
                  <a:lnTo>
                    <a:pt x="8842" y="16205"/>
                  </a:lnTo>
                  <a:cubicBezTo>
                    <a:pt x="8299" y="16205"/>
                    <a:pt x="7861" y="16506"/>
                    <a:pt x="7861" y="16880"/>
                  </a:cubicBezTo>
                  <a:lnTo>
                    <a:pt x="7861" y="17073"/>
                  </a:lnTo>
                  <a:cubicBezTo>
                    <a:pt x="7861" y="17073"/>
                    <a:pt x="7861" y="17073"/>
                    <a:pt x="7861" y="17073"/>
                  </a:cubicBezTo>
                  <a:close/>
                  <a:moveTo>
                    <a:pt x="7861" y="18759"/>
                  </a:moveTo>
                  <a:lnTo>
                    <a:pt x="13738" y="17675"/>
                  </a:lnTo>
                  <a:lnTo>
                    <a:pt x="13738" y="16985"/>
                  </a:lnTo>
                  <a:lnTo>
                    <a:pt x="7861" y="18068"/>
                  </a:lnTo>
                  <a:lnTo>
                    <a:pt x="7861" y="18759"/>
                  </a:lnTo>
                  <a:cubicBezTo>
                    <a:pt x="7861" y="18759"/>
                    <a:pt x="7861" y="18759"/>
                    <a:pt x="7861" y="18759"/>
                  </a:cubicBezTo>
                  <a:close/>
                  <a:moveTo>
                    <a:pt x="8842" y="19577"/>
                  </a:moveTo>
                  <a:lnTo>
                    <a:pt x="12757" y="19577"/>
                  </a:lnTo>
                  <a:cubicBezTo>
                    <a:pt x="13297" y="19577"/>
                    <a:pt x="13738" y="19275"/>
                    <a:pt x="13738" y="18903"/>
                  </a:cubicBezTo>
                  <a:lnTo>
                    <a:pt x="13738" y="18670"/>
                  </a:lnTo>
                  <a:lnTo>
                    <a:pt x="8833" y="19575"/>
                  </a:lnTo>
                  <a:cubicBezTo>
                    <a:pt x="8835" y="19575"/>
                    <a:pt x="8838" y="19577"/>
                    <a:pt x="8842" y="19577"/>
                  </a:cubicBezTo>
                  <a:cubicBezTo>
                    <a:pt x="8842" y="19577"/>
                    <a:pt x="8842" y="19577"/>
                    <a:pt x="8842" y="19577"/>
                  </a:cubicBezTo>
                  <a:close/>
                  <a:moveTo>
                    <a:pt x="19625" y="11693"/>
                  </a:moveTo>
                  <a:cubicBezTo>
                    <a:pt x="18120" y="12700"/>
                    <a:pt x="17092" y="14035"/>
                    <a:pt x="16765" y="15531"/>
                  </a:cubicBezTo>
                  <a:lnTo>
                    <a:pt x="16674" y="15531"/>
                  </a:lnTo>
                  <a:cubicBezTo>
                    <a:pt x="16674" y="15806"/>
                    <a:pt x="16311" y="16061"/>
                    <a:pt x="15694" y="16275"/>
                  </a:cubicBezTo>
                  <a:lnTo>
                    <a:pt x="15694" y="19577"/>
                  </a:lnTo>
                  <a:cubicBezTo>
                    <a:pt x="15694" y="20323"/>
                    <a:pt x="14818" y="20926"/>
                    <a:pt x="13738" y="20926"/>
                  </a:cubicBezTo>
                  <a:lnTo>
                    <a:pt x="12757" y="20926"/>
                  </a:lnTo>
                  <a:cubicBezTo>
                    <a:pt x="12757" y="21298"/>
                    <a:pt x="12319" y="21599"/>
                    <a:pt x="11779" y="21599"/>
                  </a:cubicBezTo>
                  <a:lnTo>
                    <a:pt x="9820" y="21599"/>
                  </a:lnTo>
                  <a:cubicBezTo>
                    <a:pt x="9280" y="21599"/>
                    <a:pt x="8842" y="21298"/>
                    <a:pt x="8842" y="20926"/>
                  </a:cubicBezTo>
                  <a:lnTo>
                    <a:pt x="7861" y="20926"/>
                  </a:lnTo>
                  <a:cubicBezTo>
                    <a:pt x="6781" y="20926"/>
                    <a:pt x="5905" y="20323"/>
                    <a:pt x="5905" y="19577"/>
                  </a:cubicBezTo>
                  <a:lnTo>
                    <a:pt x="5905" y="16275"/>
                  </a:lnTo>
                  <a:cubicBezTo>
                    <a:pt x="5288" y="16061"/>
                    <a:pt x="4925" y="15806"/>
                    <a:pt x="4925" y="15531"/>
                  </a:cubicBezTo>
                  <a:lnTo>
                    <a:pt x="4834" y="15531"/>
                  </a:lnTo>
                  <a:cubicBezTo>
                    <a:pt x="4507" y="14035"/>
                    <a:pt x="3479" y="12700"/>
                    <a:pt x="1974" y="11693"/>
                  </a:cubicBezTo>
                  <a:cubicBezTo>
                    <a:pt x="740" y="10488"/>
                    <a:pt x="0" y="9026"/>
                    <a:pt x="0" y="7438"/>
                  </a:cubicBezTo>
                  <a:cubicBezTo>
                    <a:pt x="0" y="3329"/>
                    <a:pt x="4834" y="0"/>
                    <a:pt x="10799" y="0"/>
                  </a:cubicBezTo>
                  <a:cubicBezTo>
                    <a:pt x="16765" y="0"/>
                    <a:pt x="21600" y="3329"/>
                    <a:pt x="21600" y="7438"/>
                  </a:cubicBezTo>
                  <a:cubicBezTo>
                    <a:pt x="21600" y="9026"/>
                    <a:pt x="20859" y="10488"/>
                    <a:pt x="19625" y="11693"/>
                  </a:cubicBezTo>
                  <a:cubicBezTo>
                    <a:pt x="19625" y="11693"/>
                    <a:pt x="19625" y="11693"/>
                    <a:pt x="19625" y="11693"/>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3" name="îsḷïde"/>
            <p:cNvSpPr/>
            <p:nvPr/>
          </p:nvSpPr>
          <p:spPr bwMode="auto">
            <a:xfrm>
              <a:off x="7290735" y="4823925"/>
              <a:ext cx="251760" cy="252383"/>
            </a:xfrm>
            <a:custGeom>
              <a:avLst/>
              <a:gdLst>
                <a:gd name="T0" fmla="*/ 320675 w 21430"/>
                <a:gd name="T1" fmla="*/ 321469 h 21430"/>
                <a:gd name="T2" fmla="*/ 320675 w 21430"/>
                <a:gd name="T3" fmla="*/ 321469 h 21430"/>
                <a:gd name="T4" fmla="*/ 320675 w 21430"/>
                <a:gd name="T5" fmla="*/ 321469 h 21430"/>
                <a:gd name="T6" fmla="*/ 320675 w 21430"/>
                <a:gd name="T7" fmla="*/ 321469 h 2143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30" h="21430">
                  <a:moveTo>
                    <a:pt x="16377" y="4093"/>
                  </a:moveTo>
                  <a:cubicBezTo>
                    <a:pt x="15846" y="4093"/>
                    <a:pt x="15415" y="4522"/>
                    <a:pt x="15415" y="5054"/>
                  </a:cubicBezTo>
                  <a:cubicBezTo>
                    <a:pt x="15415" y="5583"/>
                    <a:pt x="15846" y="6014"/>
                    <a:pt x="16377" y="6014"/>
                  </a:cubicBezTo>
                  <a:cubicBezTo>
                    <a:pt x="16907" y="6014"/>
                    <a:pt x="17337" y="5583"/>
                    <a:pt x="17337" y="5054"/>
                  </a:cubicBezTo>
                  <a:cubicBezTo>
                    <a:pt x="17337" y="4522"/>
                    <a:pt x="16907" y="4093"/>
                    <a:pt x="16377" y="4093"/>
                  </a:cubicBezTo>
                  <a:cubicBezTo>
                    <a:pt x="16377" y="4093"/>
                    <a:pt x="16377" y="4093"/>
                    <a:pt x="16377" y="4093"/>
                  </a:cubicBezTo>
                  <a:close/>
                  <a:moveTo>
                    <a:pt x="16377" y="6745"/>
                  </a:moveTo>
                  <a:cubicBezTo>
                    <a:pt x="15441" y="6745"/>
                    <a:pt x="14685" y="5988"/>
                    <a:pt x="14685" y="5054"/>
                  </a:cubicBezTo>
                  <a:cubicBezTo>
                    <a:pt x="14685" y="4120"/>
                    <a:pt x="15441" y="3362"/>
                    <a:pt x="16377" y="3362"/>
                  </a:cubicBezTo>
                  <a:cubicBezTo>
                    <a:pt x="17311" y="3362"/>
                    <a:pt x="18067" y="4120"/>
                    <a:pt x="18067" y="5054"/>
                  </a:cubicBezTo>
                  <a:cubicBezTo>
                    <a:pt x="18067" y="5988"/>
                    <a:pt x="17311" y="6745"/>
                    <a:pt x="16377" y="6745"/>
                  </a:cubicBezTo>
                  <a:cubicBezTo>
                    <a:pt x="16377" y="6745"/>
                    <a:pt x="16377" y="6745"/>
                    <a:pt x="16377" y="6745"/>
                  </a:cubicBezTo>
                  <a:close/>
                  <a:moveTo>
                    <a:pt x="15333" y="1442"/>
                  </a:moveTo>
                  <a:cubicBezTo>
                    <a:pt x="12760" y="1442"/>
                    <a:pt x="10675" y="3525"/>
                    <a:pt x="10675" y="6098"/>
                  </a:cubicBezTo>
                  <a:cubicBezTo>
                    <a:pt x="10675" y="6795"/>
                    <a:pt x="10841" y="7451"/>
                    <a:pt x="11115" y="8046"/>
                  </a:cubicBezTo>
                  <a:lnTo>
                    <a:pt x="1710" y="17452"/>
                  </a:lnTo>
                  <a:cubicBezTo>
                    <a:pt x="1571" y="17590"/>
                    <a:pt x="1515" y="17705"/>
                    <a:pt x="1431" y="17957"/>
                  </a:cubicBezTo>
                  <a:cubicBezTo>
                    <a:pt x="1431" y="17957"/>
                    <a:pt x="1338" y="18447"/>
                    <a:pt x="1346" y="18943"/>
                  </a:cubicBezTo>
                  <a:lnTo>
                    <a:pt x="11129" y="9160"/>
                  </a:lnTo>
                  <a:cubicBezTo>
                    <a:pt x="11259" y="9030"/>
                    <a:pt x="11470" y="9030"/>
                    <a:pt x="11601" y="9160"/>
                  </a:cubicBezTo>
                  <a:cubicBezTo>
                    <a:pt x="11732" y="9290"/>
                    <a:pt x="11732" y="9502"/>
                    <a:pt x="11601" y="9632"/>
                  </a:cubicBezTo>
                  <a:lnTo>
                    <a:pt x="1565" y="19669"/>
                  </a:lnTo>
                  <a:cubicBezTo>
                    <a:pt x="1546" y="19688"/>
                    <a:pt x="1519" y="19683"/>
                    <a:pt x="1498" y="19697"/>
                  </a:cubicBezTo>
                  <a:cubicBezTo>
                    <a:pt x="1526" y="19748"/>
                    <a:pt x="1552" y="19801"/>
                    <a:pt x="1589" y="19840"/>
                  </a:cubicBezTo>
                  <a:cubicBezTo>
                    <a:pt x="2031" y="20281"/>
                    <a:pt x="3474" y="19998"/>
                    <a:pt x="3474" y="19998"/>
                  </a:cubicBezTo>
                  <a:cubicBezTo>
                    <a:pt x="3614" y="19859"/>
                    <a:pt x="3838" y="19859"/>
                    <a:pt x="3977" y="19719"/>
                  </a:cubicBezTo>
                  <a:lnTo>
                    <a:pt x="4947" y="18751"/>
                  </a:lnTo>
                  <a:lnTo>
                    <a:pt x="6019" y="18751"/>
                  </a:lnTo>
                  <a:lnTo>
                    <a:pt x="6019" y="17677"/>
                  </a:lnTo>
                  <a:lnTo>
                    <a:pt x="6952" y="16747"/>
                  </a:lnTo>
                  <a:lnTo>
                    <a:pt x="8023" y="16747"/>
                  </a:lnTo>
                  <a:lnTo>
                    <a:pt x="8023" y="15673"/>
                  </a:lnTo>
                  <a:lnTo>
                    <a:pt x="8956" y="14742"/>
                  </a:lnTo>
                  <a:lnTo>
                    <a:pt x="10028" y="14742"/>
                  </a:lnTo>
                  <a:lnTo>
                    <a:pt x="10028" y="13669"/>
                  </a:lnTo>
                  <a:lnTo>
                    <a:pt x="13384" y="10314"/>
                  </a:lnTo>
                  <a:cubicBezTo>
                    <a:pt x="13978" y="10590"/>
                    <a:pt x="14634" y="10753"/>
                    <a:pt x="15333" y="10753"/>
                  </a:cubicBezTo>
                  <a:cubicBezTo>
                    <a:pt x="17904" y="10753"/>
                    <a:pt x="19989" y="8669"/>
                    <a:pt x="19989" y="6098"/>
                  </a:cubicBezTo>
                  <a:cubicBezTo>
                    <a:pt x="19989" y="3525"/>
                    <a:pt x="17904" y="1442"/>
                    <a:pt x="15333" y="1442"/>
                  </a:cubicBezTo>
                  <a:cubicBezTo>
                    <a:pt x="15333" y="1442"/>
                    <a:pt x="15333" y="1442"/>
                    <a:pt x="15333" y="1442"/>
                  </a:cubicBezTo>
                  <a:close/>
                  <a:moveTo>
                    <a:pt x="15373" y="12111"/>
                  </a:moveTo>
                  <a:cubicBezTo>
                    <a:pt x="14825" y="12111"/>
                    <a:pt x="14293" y="12032"/>
                    <a:pt x="13789" y="11893"/>
                  </a:cubicBezTo>
                  <a:lnTo>
                    <a:pt x="11357" y="14324"/>
                  </a:lnTo>
                  <a:lnTo>
                    <a:pt x="11365" y="14324"/>
                  </a:lnTo>
                  <a:lnTo>
                    <a:pt x="11365" y="16077"/>
                  </a:lnTo>
                  <a:lnTo>
                    <a:pt x="9611" y="16077"/>
                  </a:lnTo>
                  <a:lnTo>
                    <a:pt x="9611" y="16071"/>
                  </a:lnTo>
                  <a:lnTo>
                    <a:pt x="9353" y="16329"/>
                  </a:lnTo>
                  <a:lnTo>
                    <a:pt x="9360" y="16329"/>
                  </a:lnTo>
                  <a:lnTo>
                    <a:pt x="9360" y="18082"/>
                  </a:lnTo>
                  <a:lnTo>
                    <a:pt x="7607" y="18082"/>
                  </a:lnTo>
                  <a:lnTo>
                    <a:pt x="7607" y="18075"/>
                  </a:lnTo>
                  <a:lnTo>
                    <a:pt x="7348" y="18332"/>
                  </a:lnTo>
                  <a:lnTo>
                    <a:pt x="7356" y="18332"/>
                  </a:lnTo>
                  <a:lnTo>
                    <a:pt x="7356" y="20088"/>
                  </a:lnTo>
                  <a:lnTo>
                    <a:pt x="5603" y="20088"/>
                  </a:lnTo>
                  <a:lnTo>
                    <a:pt x="5603" y="20080"/>
                  </a:lnTo>
                  <a:lnTo>
                    <a:pt x="4507" y="21173"/>
                  </a:lnTo>
                  <a:cubicBezTo>
                    <a:pt x="4247" y="21435"/>
                    <a:pt x="3601" y="21397"/>
                    <a:pt x="3339" y="21397"/>
                  </a:cubicBezTo>
                  <a:cubicBezTo>
                    <a:pt x="3339" y="21397"/>
                    <a:pt x="1038" y="21600"/>
                    <a:pt x="434" y="20995"/>
                  </a:cubicBezTo>
                  <a:cubicBezTo>
                    <a:pt x="-170" y="20391"/>
                    <a:pt x="32" y="18090"/>
                    <a:pt x="32" y="18090"/>
                  </a:cubicBezTo>
                  <a:cubicBezTo>
                    <a:pt x="32" y="17718"/>
                    <a:pt x="-6" y="17183"/>
                    <a:pt x="256" y="16922"/>
                  </a:cubicBezTo>
                  <a:lnTo>
                    <a:pt x="9535" y="7642"/>
                  </a:lnTo>
                  <a:cubicBezTo>
                    <a:pt x="9399" y="7135"/>
                    <a:pt x="9318" y="6606"/>
                    <a:pt x="9318" y="6056"/>
                  </a:cubicBezTo>
                  <a:cubicBezTo>
                    <a:pt x="9318" y="2712"/>
                    <a:pt x="12029" y="0"/>
                    <a:pt x="15373" y="0"/>
                  </a:cubicBezTo>
                  <a:cubicBezTo>
                    <a:pt x="18719" y="0"/>
                    <a:pt x="21430" y="2712"/>
                    <a:pt x="21430" y="6056"/>
                  </a:cubicBezTo>
                  <a:cubicBezTo>
                    <a:pt x="21430" y="9400"/>
                    <a:pt x="18719" y="12111"/>
                    <a:pt x="15373" y="12111"/>
                  </a:cubicBezTo>
                  <a:cubicBezTo>
                    <a:pt x="15373" y="12111"/>
                    <a:pt x="15373" y="12111"/>
                    <a:pt x="15373" y="12111"/>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4" name="ïšḷíḋê"/>
            <p:cNvSpPr/>
            <p:nvPr/>
          </p:nvSpPr>
          <p:spPr bwMode="auto">
            <a:xfrm>
              <a:off x="4818625" y="4851968"/>
              <a:ext cx="281672" cy="226210"/>
            </a:xfrm>
            <a:custGeom>
              <a:avLst/>
              <a:gdLst>
                <a:gd name="T0" fmla="*/ 358758 w 21335"/>
                <a:gd name="T1" fmla="*/ 292570 h 21422"/>
                <a:gd name="T2" fmla="*/ 358758 w 21335"/>
                <a:gd name="T3" fmla="*/ 292570 h 21422"/>
                <a:gd name="T4" fmla="*/ 358758 w 21335"/>
                <a:gd name="T5" fmla="*/ 292570 h 21422"/>
                <a:gd name="T6" fmla="*/ 358758 w 21335"/>
                <a:gd name="T7" fmla="*/ 292570 h 2142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335" h="21422">
                  <a:moveTo>
                    <a:pt x="19499" y="4188"/>
                  </a:moveTo>
                  <a:lnTo>
                    <a:pt x="17977" y="2290"/>
                  </a:lnTo>
                  <a:cubicBezTo>
                    <a:pt x="17713" y="1961"/>
                    <a:pt x="17284" y="1961"/>
                    <a:pt x="17018" y="2290"/>
                  </a:cubicBezTo>
                  <a:lnTo>
                    <a:pt x="8914" y="12399"/>
                  </a:lnTo>
                  <a:cubicBezTo>
                    <a:pt x="8384" y="13060"/>
                    <a:pt x="7524" y="13060"/>
                    <a:pt x="6996" y="12399"/>
                  </a:cubicBezTo>
                  <a:lnTo>
                    <a:pt x="4317" y="9058"/>
                  </a:lnTo>
                  <a:cubicBezTo>
                    <a:pt x="4051" y="8728"/>
                    <a:pt x="3622" y="8728"/>
                    <a:pt x="3358" y="9058"/>
                  </a:cubicBezTo>
                  <a:lnTo>
                    <a:pt x="1836" y="10956"/>
                  </a:lnTo>
                  <a:cubicBezTo>
                    <a:pt x="1572" y="11286"/>
                    <a:pt x="1572" y="11821"/>
                    <a:pt x="1836" y="12152"/>
                  </a:cubicBezTo>
                  <a:lnTo>
                    <a:pt x="7523" y="19246"/>
                  </a:lnTo>
                  <a:cubicBezTo>
                    <a:pt x="7788" y="19575"/>
                    <a:pt x="8218" y="19575"/>
                    <a:pt x="8482" y="19246"/>
                  </a:cubicBezTo>
                  <a:lnTo>
                    <a:pt x="10004" y="17348"/>
                  </a:lnTo>
                  <a:cubicBezTo>
                    <a:pt x="10076" y="17257"/>
                    <a:pt x="10125" y="17149"/>
                    <a:pt x="10158" y="17036"/>
                  </a:cubicBezTo>
                  <a:lnTo>
                    <a:pt x="19499" y="5385"/>
                  </a:lnTo>
                  <a:cubicBezTo>
                    <a:pt x="19763" y="5053"/>
                    <a:pt x="19763" y="4518"/>
                    <a:pt x="19499" y="4188"/>
                  </a:cubicBezTo>
                  <a:cubicBezTo>
                    <a:pt x="19499" y="4188"/>
                    <a:pt x="19499" y="4188"/>
                    <a:pt x="19499" y="4188"/>
                  </a:cubicBezTo>
                  <a:close/>
                  <a:moveTo>
                    <a:pt x="20938" y="5983"/>
                  </a:moveTo>
                  <a:lnTo>
                    <a:pt x="8951" y="20934"/>
                  </a:lnTo>
                  <a:cubicBezTo>
                    <a:pt x="8675" y="21278"/>
                    <a:pt x="8314" y="21434"/>
                    <a:pt x="7955" y="21420"/>
                  </a:cubicBezTo>
                  <a:cubicBezTo>
                    <a:pt x="7597" y="21434"/>
                    <a:pt x="7233" y="21278"/>
                    <a:pt x="6958" y="20934"/>
                  </a:cubicBezTo>
                  <a:lnTo>
                    <a:pt x="397" y="12750"/>
                  </a:lnTo>
                  <a:cubicBezTo>
                    <a:pt x="-132" y="12090"/>
                    <a:pt x="-132" y="11019"/>
                    <a:pt x="397" y="10358"/>
                  </a:cubicBezTo>
                  <a:lnTo>
                    <a:pt x="2878" y="7263"/>
                  </a:lnTo>
                  <a:cubicBezTo>
                    <a:pt x="3408" y="6602"/>
                    <a:pt x="4267" y="6602"/>
                    <a:pt x="4797" y="7263"/>
                  </a:cubicBezTo>
                  <a:lnTo>
                    <a:pt x="7955" y="11203"/>
                  </a:lnTo>
                  <a:lnTo>
                    <a:pt x="16538" y="495"/>
                  </a:lnTo>
                  <a:cubicBezTo>
                    <a:pt x="17068" y="-165"/>
                    <a:pt x="17928" y="-165"/>
                    <a:pt x="18458" y="495"/>
                  </a:cubicBezTo>
                  <a:lnTo>
                    <a:pt x="20938" y="3590"/>
                  </a:lnTo>
                  <a:cubicBezTo>
                    <a:pt x="21467" y="4251"/>
                    <a:pt x="21467" y="5322"/>
                    <a:pt x="20938" y="5983"/>
                  </a:cubicBezTo>
                  <a:cubicBezTo>
                    <a:pt x="20938" y="5983"/>
                    <a:pt x="20938" y="5983"/>
                    <a:pt x="20938" y="5983"/>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5" name="íş1ïďê"/>
            <p:cNvSpPr/>
            <p:nvPr/>
          </p:nvSpPr>
          <p:spPr bwMode="auto">
            <a:xfrm>
              <a:off x="4566553" y="3281583"/>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6" name="îŝ1îḋê"/>
            <p:cNvSpPr/>
            <p:nvPr/>
          </p:nvSpPr>
          <p:spPr bwMode="auto">
            <a:xfrm rot="16200000">
              <a:off x="4566865" y="3281894"/>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grpSp>
      <p:grpSp>
        <p:nvGrpSpPr>
          <p:cNvPr id="37" name="组合 36"/>
          <p:cNvGrpSpPr/>
          <p:nvPr/>
        </p:nvGrpSpPr>
        <p:grpSpPr>
          <a:xfrm>
            <a:off x="7768792" y="1965913"/>
            <a:ext cx="3456305" cy="1630680"/>
            <a:chOff x="1101783" y="2366907"/>
            <a:chExt cx="3456305" cy="1630680"/>
          </a:xfrm>
        </p:grpSpPr>
        <p:sp>
          <p:nvSpPr>
            <p:cNvPr id="38" name="文本框 37"/>
            <p:cNvSpPr txBox="1"/>
            <p:nvPr/>
          </p:nvSpPr>
          <p:spPr>
            <a:xfrm>
              <a:off x="1424998" y="2366907"/>
              <a:ext cx="2698750" cy="460375"/>
            </a:xfrm>
            <a:prstGeom prst="rect">
              <a:avLst/>
            </a:prstGeom>
            <a:noFill/>
          </p:spPr>
          <p:txBody>
            <a:bodyPr wrap="square" rtlCol="0">
              <a:spAutoFit/>
              <a:scene3d>
                <a:camera prst="orthographicFront"/>
                <a:lightRig rig="threePt" dir="t"/>
              </a:scene3d>
              <a:sp3d contourW="12700"/>
            </a:bodyPr>
            <a:lstStyle/>
            <a:p>
              <a:r>
                <a:rPr lang="zh-CN" altLang="en-US" sz="24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区块链</a:t>
              </a:r>
              <a:endParaRPr lang="zh-CN" altLang="en-US" b="1" dirty="0">
                <a:cs typeface="+mn-ea"/>
                <a:sym typeface="+mn-lt"/>
              </a:endParaRPr>
            </a:p>
          </p:txBody>
        </p:sp>
        <p:sp>
          <p:nvSpPr>
            <p:cNvPr id="39" name="文本框 38"/>
            <p:cNvSpPr txBox="1"/>
            <p:nvPr/>
          </p:nvSpPr>
          <p:spPr>
            <a:xfrm>
              <a:off x="1101783" y="2827282"/>
              <a:ext cx="3456305" cy="1170305"/>
            </a:xfrm>
            <a:prstGeom prst="rect">
              <a:avLst/>
            </a:prstGeom>
            <a:noFill/>
          </p:spPr>
          <p:txBody>
            <a:bodyPr wrap="square" rtlCol="0">
              <a:spAutoFit/>
              <a:scene3d>
                <a:camera prst="orthographicFront"/>
                <a:lightRig rig="threePt" dir="t"/>
              </a:scene3d>
              <a:sp3d contourW="12700"/>
            </a:bodyPr>
            <a:lstStyle/>
            <a:p>
              <a:pPr marL="285750" indent="-285750" algn="just">
                <a:lnSpc>
                  <a:spcPct val="130000"/>
                </a:lnSpc>
                <a:spcBef>
                  <a:spcPts val="0"/>
                </a:spcBef>
                <a:spcAft>
                  <a:spcPts val="0"/>
                </a:spcAft>
                <a:buClrTx/>
                <a:buSzTx/>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cs typeface="+mn-ea"/>
                  <a:sym typeface="+mn-lt"/>
                </a:rPr>
                <a:t>利用区块链技术建立商业健康保险反欺诈联盟</a:t>
              </a:r>
            </a:p>
            <a:p>
              <a:pPr marL="285750" indent="-285750" algn="just">
                <a:lnSpc>
                  <a:spcPct val="130000"/>
                </a:lnSpc>
                <a:spcBef>
                  <a:spcPts val="0"/>
                </a:spcBef>
                <a:spcAft>
                  <a:spcPts val="0"/>
                </a:spcAft>
                <a:buClrTx/>
                <a:buSzTx/>
                <a:buFont typeface="Arial" panose="020B0604020202020204" pitchFamily="34" charset="0"/>
                <a:buChar char="•"/>
              </a:pPr>
              <a:r>
                <a:rPr lang="zh-CN" altLang="en-US" sz="1800" dirty="0">
                  <a:latin typeface="微软雅黑" panose="020B0503020204020204" pitchFamily="34" charset="-122"/>
                  <a:ea typeface="微软雅黑" panose="020B0503020204020204" pitchFamily="34" charset="-122"/>
                  <a:cs typeface="+mn-ea"/>
                  <a:sym typeface="+mn-lt"/>
                </a:rPr>
                <a:t>基于区块链技术的健康介绍信</a:t>
              </a:r>
            </a:p>
          </p:txBody>
        </p:sp>
      </p:grpSp>
      <p:grpSp>
        <p:nvGrpSpPr>
          <p:cNvPr id="40" name="组合 39"/>
          <p:cNvGrpSpPr/>
          <p:nvPr/>
        </p:nvGrpSpPr>
        <p:grpSpPr>
          <a:xfrm>
            <a:off x="7825943" y="4376814"/>
            <a:ext cx="4260215" cy="851535"/>
            <a:chOff x="1068764" y="2309757"/>
            <a:chExt cx="4260215" cy="851535"/>
          </a:xfrm>
        </p:grpSpPr>
        <p:sp>
          <p:nvSpPr>
            <p:cNvPr id="41" name="文本框 40"/>
            <p:cNvSpPr txBox="1"/>
            <p:nvPr/>
          </p:nvSpPr>
          <p:spPr>
            <a:xfrm>
              <a:off x="1438969" y="2309757"/>
              <a:ext cx="1591945" cy="460375"/>
            </a:xfrm>
            <a:prstGeom prst="rect">
              <a:avLst/>
            </a:prstGeom>
            <a:noFill/>
          </p:spPr>
          <p:txBody>
            <a:bodyPr wrap="square" rtlCol="0">
              <a:spAutoFit/>
              <a:scene3d>
                <a:camera prst="orthographicFront"/>
                <a:lightRig rig="threePt" dir="t"/>
              </a:scene3d>
              <a:sp3d contourW="12700"/>
            </a:bodyPr>
            <a:lstStyle/>
            <a:p>
              <a:r>
                <a:rPr lang="zh-CN" altLang="en-US" sz="24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物联网</a:t>
              </a:r>
              <a:endParaRPr lang="zh-CN" altLang="en-US" sz="20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42" name="文本框 41"/>
            <p:cNvSpPr txBox="1"/>
            <p:nvPr/>
          </p:nvSpPr>
          <p:spPr>
            <a:xfrm>
              <a:off x="1068764" y="2754892"/>
              <a:ext cx="4260215" cy="406400"/>
            </a:xfrm>
            <a:prstGeom prst="rect">
              <a:avLst/>
            </a:prstGeom>
            <a:noFill/>
          </p:spPr>
          <p:txBody>
            <a:bodyPr wrap="square" rtlCol="0">
              <a:spAutoFit/>
              <a:scene3d>
                <a:camera prst="orthographicFront"/>
                <a:lightRig rig="threePt" dir="t"/>
              </a:scene3d>
              <a:sp3d contourW="12700"/>
            </a:bodyPr>
            <a:lstStyle/>
            <a:p>
              <a:pPr marL="285750" indent="-285750" algn="just">
                <a:lnSpc>
                  <a:spcPct val="114000"/>
                </a:lnSpc>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引进或开发物联网智能终端设备</a:t>
              </a:r>
            </a:p>
          </p:txBody>
        </p:sp>
      </p:grpSp>
      <p:grpSp>
        <p:nvGrpSpPr>
          <p:cNvPr id="43" name="组合 42"/>
          <p:cNvGrpSpPr/>
          <p:nvPr/>
        </p:nvGrpSpPr>
        <p:grpSpPr>
          <a:xfrm>
            <a:off x="692785" y="1984328"/>
            <a:ext cx="3644900" cy="1932940"/>
            <a:chOff x="720149" y="2349127"/>
            <a:chExt cx="3644900" cy="1932940"/>
          </a:xfrm>
        </p:grpSpPr>
        <p:sp>
          <p:nvSpPr>
            <p:cNvPr id="14" name="文本框 13"/>
            <p:cNvSpPr txBox="1"/>
            <p:nvPr/>
          </p:nvSpPr>
          <p:spPr>
            <a:xfrm>
              <a:off x="1009709" y="2349127"/>
              <a:ext cx="3355340" cy="460375"/>
            </a:xfrm>
            <a:prstGeom prst="rect">
              <a:avLst/>
            </a:prstGeom>
            <a:noFill/>
          </p:spPr>
          <p:txBody>
            <a:bodyPr wrap="square" rtlCol="0">
              <a:spAutoFit/>
              <a:scene3d>
                <a:camera prst="orthographicFront"/>
                <a:lightRig rig="threePt" dir="t"/>
              </a:scene3d>
              <a:sp3d contourW="12700"/>
            </a:bodyPr>
            <a:lstStyle/>
            <a:p>
              <a:pPr algn="l"/>
              <a:r>
                <a:rPr lang="zh-CN" altLang="en-US" sz="24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大数据</a:t>
              </a:r>
              <a:endParaRPr lang="zh-CN" altLang="en-US" sz="2400" b="1">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45" name="文本框 44"/>
            <p:cNvSpPr txBox="1"/>
            <p:nvPr/>
          </p:nvSpPr>
          <p:spPr>
            <a:xfrm>
              <a:off x="720149" y="2752352"/>
              <a:ext cx="3644900" cy="1529715"/>
            </a:xfrm>
            <a:prstGeom prst="rect">
              <a:avLst/>
            </a:prstGeom>
            <a:noFill/>
          </p:spPr>
          <p:txBody>
            <a:bodyPr wrap="square" rtlCol="0">
              <a:spAutoFit/>
              <a:scene3d>
                <a:camera prst="orthographicFront"/>
                <a:lightRig rig="threePt" dir="t"/>
              </a:scene3d>
              <a:sp3d contourW="12700"/>
            </a:bodyPr>
            <a:lstStyle/>
            <a:p>
              <a:pPr marL="285750" indent="-285750" algn="just">
                <a:lnSpc>
                  <a:spcPct val="130000"/>
                </a:lnSpc>
                <a:spcBef>
                  <a:spcPts val="0"/>
                </a:spcBef>
                <a:spcAft>
                  <a:spcPts val="0"/>
                </a:spcAft>
                <a:buFont typeface="Arial" panose="020B0604020202020204" pitchFamily="34" charset="0"/>
                <a:buChar char="•"/>
              </a:pPr>
              <a:r>
                <a:rPr lang="zh-CN" altLang="en-US">
                  <a:solidFill>
                    <a:schemeClr val="tx1"/>
                  </a:solidFill>
                  <a:latin typeface="微软雅黑" panose="020B0503020204020204" pitchFamily="34" charset="-122"/>
                  <a:ea typeface="微软雅黑" panose="020B0503020204020204" pitchFamily="34" charset="-122"/>
                  <a:cs typeface="+mn-ea"/>
                  <a:sym typeface="+mn-lt"/>
                </a:rPr>
                <a:t>基于大数据的商业健康保险信息共享机制</a:t>
              </a:r>
            </a:p>
            <a:p>
              <a:pPr marL="285750" indent="-285750" algn="just">
                <a:lnSpc>
                  <a:spcPct val="130000"/>
                </a:lnSpc>
                <a:spcBef>
                  <a:spcPts val="0"/>
                </a:spcBef>
                <a:spcAft>
                  <a:spcPts val="0"/>
                </a:spcAft>
                <a:buFont typeface="Arial" panose="020B0604020202020204" pitchFamily="34" charset="0"/>
                <a:buChar char="•"/>
              </a:pPr>
              <a:r>
                <a:rPr lang="zh-CN" altLang="en-US">
                  <a:solidFill>
                    <a:schemeClr val="tx1"/>
                  </a:solidFill>
                  <a:latin typeface="微软雅黑" panose="020B0503020204020204" pitchFamily="34" charset="-122"/>
                  <a:ea typeface="微软雅黑" panose="020B0503020204020204" pitchFamily="34" charset="-122"/>
                  <a:cs typeface="+mn-ea"/>
                  <a:sym typeface="+mn-lt"/>
                </a:rPr>
                <a:t>关联分析健康数据并建立索赔评级系统及自动化警报系统</a:t>
              </a:r>
            </a:p>
          </p:txBody>
        </p:sp>
      </p:grpSp>
      <p:grpSp>
        <p:nvGrpSpPr>
          <p:cNvPr id="46" name="组合 45"/>
          <p:cNvGrpSpPr/>
          <p:nvPr/>
        </p:nvGrpSpPr>
        <p:grpSpPr>
          <a:xfrm>
            <a:off x="894080" y="4613669"/>
            <a:ext cx="3545205" cy="1270635"/>
            <a:chOff x="820479" y="2288802"/>
            <a:chExt cx="3545205" cy="1270635"/>
          </a:xfrm>
        </p:grpSpPr>
        <p:sp>
          <p:nvSpPr>
            <p:cNvPr id="47" name="文本框 46"/>
            <p:cNvSpPr txBox="1"/>
            <p:nvPr/>
          </p:nvSpPr>
          <p:spPr>
            <a:xfrm>
              <a:off x="891599" y="2288802"/>
              <a:ext cx="3474085" cy="460375"/>
            </a:xfrm>
            <a:prstGeom prst="rect">
              <a:avLst/>
            </a:prstGeom>
            <a:noFill/>
          </p:spPr>
          <p:txBody>
            <a:bodyPr wrap="square" rtlCol="0">
              <a:spAutoFit/>
              <a:scene3d>
                <a:camera prst="orthographicFront"/>
                <a:lightRig rig="threePt" dir="t"/>
              </a:scene3d>
              <a:sp3d contourW="12700"/>
            </a:bodyPr>
            <a:lstStyle/>
            <a:p>
              <a:pPr algn="l"/>
              <a:r>
                <a:rPr lang="zh-CN" altLang="en-US" sz="24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人工智能</a:t>
              </a:r>
              <a:endParaRPr lang="zh-CN" altLang="en-US" sz="20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48" name="文本框 47"/>
            <p:cNvSpPr txBox="1"/>
            <p:nvPr/>
          </p:nvSpPr>
          <p:spPr>
            <a:xfrm>
              <a:off x="820479" y="2749177"/>
              <a:ext cx="3545205" cy="810260"/>
            </a:xfrm>
            <a:prstGeom prst="rect">
              <a:avLst/>
            </a:prstGeom>
            <a:noFill/>
          </p:spPr>
          <p:txBody>
            <a:bodyPr wrap="square" rtlCol="0">
              <a:spAutoFit/>
              <a:scene3d>
                <a:camera prst="orthographicFront"/>
                <a:lightRig rig="threePt" dir="t"/>
              </a:scene3d>
              <a:sp3d contourW="12700"/>
            </a:bodyPr>
            <a:lstStyle/>
            <a:p>
              <a:pPr marL="285750" indent="-285750" algn="just">
                <a:lnSpc>
                  <a:spcPct val="130000"/>
                </a:lnSpc>
                <a:spcBef>
                  <a:spcPts val="0"/>
                </a:spcBef>
                <a:spcAft>
                  <a:spcPts val="0"/>
                </a:spcAft>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生物识别和情绪识别技术</a:t>
              </a:r>
            </a:p>
            <a:p>
              <a:pPr marL="285750" indent="-285750" algn="just">
                <a:lnSpc>
                  <a:spcPct val="130000"/>
                </a:lnSpc>
                <a:spcBef>
                  <a:spcPts val="0"/>
                </a:spcBef>
                <a:spcAft>
                  <a:spcPts val="0"/>
                </a:spcAft>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机器学习技术</a:t>
              </a:r>
            </a:p>
          </p:txBody>
        </p:sp>
      </p:grpSp>
      <p:sp>
        <p:nvSpPr>
          <p:cNvPr id="17" name="文本框 16"/>
          <p:cNvSpPr txBox="1"/>
          <p:nvPr/>
        </p:nvSpPr>
        <p:spPr>
          <a:xfrm>
            <a:off x="3006725" y="5695315"/>
            <a:ext cx="5925185" cy="460375"/>
          </a:xfrm>
          <a:prstGeom prst="rect">
            <a:avLst/>
          </a:prstGeom>
          <a:noFill/>
        </p:spPr>
        <p:txBody>
          <a:bodyPr wrap="square" rtlCol="0">
            <a:spAutoFit/>
            <a:scene3d>
              <a:camera prst="orthographicFront"/>
              <a:lightRig rig="threePt" dir="t"/>
            </a:scene3d>
            <a:sp3d contourW="12700"/>
          </a:bodyPr>
          <a:lstStyle/>
          <a:p>
            <a:pPr algn="ctr"/>
            <a:r>
              <a:rPr lang="zh-CN" altLang="en-US"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助力商业健康险反欺诈</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43"/>
                                        </p:tgtEl>
                                        <p:attrNameLst>
                                          <p:attrName>style.visibility</p:attrName>
                                        </p:attrNameLst>
                                      </p:cBhvr>
                                      <p:to>
                                        <p:strVal val="visible"/>
                                      </p:to>
                                    </p:set>
                                    <p:anim calcmode="lin" valueType="num">
                                      <p:cBhvr additive="base">
                                        <p:cTn id="14" dur="500" fill="hold"/>
                                        <p:tgtEl>
                                          <p:spTgt spid="43"/>
                                        </p:tgtEl>
                                        <p:attrNameLst>
                                          <p:attrName>ppt_x</p:attrName>
                                        </p:attrNameLst>
                                      </p:cBhvr>
                                      <p:tavLst>
                                        <p:tav tm="0">
                                          <p:val>
                                            <p:strVal val="0-#ppt_w/2"/>
                                          </p:val>
                                        </p:tav>
                                        <p:tav tm="100000">
                                          <p:val>
                                            <p:strVal val="#ppt_x"/>
                                          </p:val>
                                        </p:tav>
                                      </p:tavLst>
                                    </p:anim>
                                    <p:anim calcmode="lin" valueType="num">
                                      <p:cBhvr additive="base">
                                        <p:cTn id="15" dur="500" fill="hold"/>
                                        <p:tgtEl>
                                          <p:spTgt spid="43"/>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0-#ppt_w/2"/>
                                          </p:val>
                                        </p:tav>
                                        <p:tav tm="100000">
                                          <p:val>
                                            <p:strVal val="#ppt_x"/>
                                          </p:val>
                                        </p:tav>
                                      </p:tavLst>
                                    </p:anim>
                                    <p:anim calcmode="lin" valueType="num">
                                      <p:cBhvr additive="base">
                                        <p:cTn id="19" dur="500" fill="hold"/>
                                        <p:tgtEl>
                                          <p:spTgt spid="46"/>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1+#ppt_w/2"/>
                                          </p:val>
                                        </p:tav>
                                        <p:tav tm="100000">
                                          <p:val>
                                            <p:strVal val="#ppt_x"/>
                                          </p:val>
                                        </p:tav>
                                      </p:tavLst>
                                    </p:anim>
                                    <p:anim calcmode="lin" valueType="num">
                                      <p:cBhvr additive="base">
                                        <p:cTn id="23" dur="500" fill="hold"/>
                                        <p:tgtEl>
                                          <p:spTgt spid="37"/>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500" fill="hold"/>
                                        <p:tgtEl>
                                          <p:spTgt spid="40"/>
                                        </p:tgtEl>
                                        <p:attrNameLst>
                                          <p:attrName>ppt_x</p:attrName>
                                        </p:attrNameLst>
                                      </p:cBhvr>
                                      <p:tavLst>
                                        <p:tav tm="0">
                                          <p:val>
                                            <p:strVal val="1+#ppt_w/2"/>
                                          </p:val>
                                        </p:tav>
                                        <p:tav tm="100000">
                                          <p:val>
                                            <p:strVal val="#ppt_x"/>
                                          </p:val>
                                        </p:tav>
                                      </p:tavLst>
                                    </p:anim>
                                    <p:anim calcmode="lin" valueType="num">
                                      <p:cBhvr additive="base">
                                        <p:cTn id="27"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平行四边形 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00734" y="366395"/>
            <a:ext cx="11167019"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个性化养老服务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养老问题背景分析 </a:t>
            </a:r>
          </a:p>
        </p:txBody>
      </p:sp>
      <p:grpSp>
        <p:nvGrpSpPr>
          <p:cNvPr id="6" name="组合 5"/>
          <p:cNvGrpSpPr/>
          <p:nvPr/>
        </p:nvGrpSpPr>
        <p:grpSpPr>
          <a:xfrm>
            <a:off x="382270" y="1504950"/>
            <a:ext cx="2738120" cy="4658995"/>
            <a:chOff x="1206" y="2536"/>
            <a:chExt cx="4312" cy="7337"/>
          </a:xfrm>
        </p:grpSpPr>
        <p:pic>
          <p:nvPicPr>
            <p:cNvPr id="5" name="图片 4" descr="图片1"/>
            <p:cNvPicPr>
              <a:picLocks noChangeAspect="1"/>
            </p:cNvPicPr>
            <p:nvPr/>
          </p:nvPicPr>
          <p:blipFill>
            <a:blip r:embed="rId3"/>
            <a:srcRect l="26449" t="32634" r="27156"/>
            <a:stretch>
              <a:fillRect/>
            </a:stretch>
          </p:blipFill>
          <p:spPr>
            <a:xfrm>
              <a:off x="1206" y="3493"/>
              <a:ext cx="4313" cy="6380"/>
            </a:xfrm>
            <a:prstGeom prst="rect">
              <a:avLst/>
            </a:prstGeom>
          </p:spPr>
        </p:pic>
        <p:sp>
          <p:nvSpPr>
            <p:cNvPr id="15" name="文本框 14"/>
            <p:cNvSpPr txBox="1"/>
            <p:nvPr/>
          </p:nvSpPr>
          <p:spPr>
            <a:xfrm>
              <a:off x="1720" y="2536"/>
              <a:ext cx="3285" cy="841"/>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养老</a:t>
              </a:r>
              <a:r>
                <a:rPr lang="zh-CN" sz="2400" b="1" dirty="0">
                  <a:solidFill>
                    <a:srgbClr val="900000"/>
                  </a:solidFill>
                  <a:latin typeface="微软雅黑" panose="020B0503020204020204" pitchFamily="34" charset="-122"/>
                  <a:ea typeface="微软雅黑" panose="020B0503020204020204" pitchFamily="34" charset="-122"/>
                  <a:sym typeface="+mn-ea"/>
                </a:rPr>
                <a:t>问题规划</a:t>
              </a:r>
            </a:p>
          </p:txBody>
        </p:sp>
      </p:grpSp>
      <p:sp>
        <p:nvSpPr>
          <p:cNvPr id="38" name="矩形: 圆角 8"/>
          <p:cNvSpPr/>
          <p:nvPr/>
        </p:nvSpPr>
        <p:spPr>
          <a:xfrm>
            <a:off x="287020" y="1452245"/>
            <a:ext cx="2975610" cy="4942205"/>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7" name="矩形: 圆角 8"/>
          <p:cNvSpPr/>
          <p:nvPr/>
        </p:nvSpPr>
        <p:spPr>
          <a:xfrm>
            <a:off x="3488690" y="1452245"/>
            <a:ext cx="5181600" cy="4942205"/>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4319905" y="1578610"/>
            <a:ext cx="3549015" cy="53403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希望获得的健康管理服务</a:t>
            </a:r>
          </a:p>
        </p:txBody>
      </p:sp>
      <p:sp>
        <p:nvSpPr>
          <p:cNvPr id="9" name="文本框 8"/>
          <p:cNvSpPr txBox="1"/>
          <p:nvPr/>
        </p:nvSpPr>
        <p:spPr>
          <a:xfrm>
            <a:off x="4792980" y="2470150"/>
            <a:ext cx="2853055" cy="1751965"/>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康复护理服务 </a:t>
            </a:r>
          </a:p>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陪护看病 </a:t>
            </a:r>
          </a:p>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私人医生上门检查问诊</a:t>
            </a:r>
          </a:p>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营养师搭配+送餐服务 </a:t>
            </a:r>
          </a:p>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定制家政服务</a:t>
            </a:r>
          </a:p>
        </p:txBody>
      </p:sp>
      <p:grpSp>
        <p:nvGrpSpPr>
          <p:cNvPr id="12" name="组合 11"/>
          <p:cNvGrpSpPr/>
          <p:nvPr/>
        </p:nvGrpSpPr>
        <p:grpSpPr>
          <a:xfrm>
            <a:off x="3543300" y="2808605"/>
            <a:ext cx="1249680" cy="1035685"/>
            <a:chOff x="7531" y="3817"/>
            <a:chExt cx="1968" cy="1631"/>
          </a:xfrm>
        </p:grpSpPr>
        <p:sp>
          <p:nvSpPr>
            <p:cNvPr id="56" name="椭圆 45"/>
            <p:cNvSpPr>
              <a:spLocks noChangeAspect="1"/>
            </p:cNvSpPr>
            <p:nvPr/>
          </p:nvSpPr>
          <p:spPr>
            <a:xfrm>
              <a:off x="8099" y="3817"/>
              <a:ext cx="853" cy="907"/>
            </a:xfrm>
            <a:custGeom>
              <a:avLst/>
              <a:gdLst>
                <a:gd name="connsiteX0" fmla="*/ 191479 w 561065"/>
                <a:gd name="connsiteY0" fmla="*/ 375902 h 608735"/>
                <a:gd name="connsiteX1" fmla="*/ 245437 w 561065"/>
                <a:gd name="connsiteY1" fmla="*/ 535655 h 608735"/>
                <a:gd name="connsiteX2" fmla="*/ 250809 w 561065"/>
                <a:gd name="connsiteY2" fmla="*/ 420563 h 608735"/>
                <a:gd name="connsiteX3" fmla="*/ 246371 w 561065"/>
                <a:gd name="connsiteY3" fmla="*/ 411817 h 608735"/>
                <a:gd name="connsiteX4" fmla="*/ 228911 w 561065"/>
                <a:gd name="connsiteY4" fmla="*/ 377418 h 608735"/>
                <a:gd name="connsiteX5" fmla="*/ 280299 w 561065"/>
                <a:gd name="connsiteY5" fmla="*/ 393743 h 608735"/>
                <a:gd name="connsiteX6" fmla="*/ 332563 w 561065"/>
                <a:gd name="connsiteY6" fmla="*/ 376718 h 608735"/>
                <a:gd name="connsiteX7" fmla="*/ 314811 w 561065"/>
                <a:gd name="connsiteY7" fmla="*/ 411817 h 608735"/>
                <a:gd name="connsiteX8" fmla="*/ 310373 w 561065"/>
                <a:gd name="connsiteY8" fmla="*/ 420563 h 608735"/>
                <a:gd name="connsiteX9" fmla="*/ 315745 w 561065"/>
                <a:gd name="connsiteY9" fmla="*/ 535655 h 608735"/>
                <a:gd name="connsiteX10" fmla="*/ 369644 w 561065"/>
                <a:gd name="connsiteY10" fmla="*/ 375960 h 608735"/>
                <a:gd name="connsiteX11" fmla="*/ 443223 w 561065"/>
                <a:gd name="connsiteY11" fmla="*/ 403946 h 608735"/>
                <a:gd name="connsiteX12" fmla="*/ 506290 w 561065"/>
                <a:gd name="connsiteY12" fmla="*/ 430241 h 608735"/>
                <a:gd name="connsiteX13" fmla="*/ 507925 w 561065"/>
                <a:gd name="connsiteY13" fmla="*/ 430999 h 608735"/>
                <a:gd name="connsiteX14" fmla="*/ 510728 w 561065"/>
                <a:gd name="connsiteY14" fmla="*/ 432573 h 608735"/>
                <a:gd name="connsiteX15" fmla="*/ 528831 w 561065"/>
                <a:gd name="connsiteY15" fmla="*/ 452630 h 608735"/>
                <a:gd name="connsiteX16" fmla="*/ 528831 w 561065"/>
                <a:gd name="connsiteY16" fmla="*/ 452688 h 608735"/>
                <a:gd name="connsiteX17" fmla="*/ 532042 w 561065"/>
                <a:gd name="connsiteY17" fmla="*/ 462308 h 608735"/>
                <a:gd name="connsiteX18" fmla="*/ 558671 w 561065"/>
                <a:gd name="connsiteY18" fmla="*/ 548307 h 608735"/>
                <a:gd name="connsiteX19" fmla="*/ 560539 w 561065"/>
                <a:gd name="connsiteY19" fmla="*/ 555828 h 608735"/>
                <a:gd name="connsiteX20" fmla="*/ 561065 w 561065"/>
                <a:gd name="connsiteY20" fmla="*/ 562824 h 608735"/>
                <a:gd name="connsiteX21" fmla="*/ 515166 w 561065"/>
                <a:gd name="connsiteY21" fmla="*/ 608710 h 608735"/>
                <a:gd name="connsiteX22" fmla="*/ 471311 w 561065"/>
                <a:gd name="connsiteY22" fmla="*/ 608710 h 608735"/>
                <a:gd name="connsiteX23" fmla="*/ 283044 w 561065"/>
                <a:gd name="connsiteY23" fmla="*/ 608710 h 608735"/>
                <a:gd name="connsiteX24" fmla="*/ 280532 w 561065"/>
                <a:gd name="connsiteY24" fmla="*/ 608710 h 608735"/>
                <a:gd name="connsiteX25" fmla="*/ 278080 w 561065"/>
                <a:gd name="connsiteY25" fmla="*/ 608710 h 608735"/>
                <a:gd name="connsiteX26" fmla="*/ 89812 w 561065"/>
                <a:gd name="connsiteY26" fmla="*/ 608710 h 608735"/>
                <a:gd name="connsiteX27" fmla="*/ 45957 w 561065"/>
                <a:gd name="connsiteY27" fmla="*/ 608710 h 608735"/>
                <a:gd name="connsiteX28" fmla="*/ 0 w 561065"/>
                <a:gd name="connsiteY28" fmla="*/ 562824 h 608735"/>
                <a:gd name="connsiteX29" fmla="*/ 584 w 561065"/>
                <a:gd name="connsiteY29" fmla="*/ 555828 h 608735"/>
                <a:gd name="connsiteX30" fmla="*/ 2453 w 561065"/>
                <a:gd name="connsiteY30" fmla="*/ 548307 h 608735"/>
                <a:gd name="connsiteX31" fmla="*/ 29081 w 561065"/>
                <a:gd name="connsiteY31" fmla="*/ 462308 h 608735"/>
                <a:gd name="connsiteX32" fmla="*/ 32234 w 561065"/>
                <a:gd name="connsiteY32" fmla="*/ 452688 h 608735"/>
                <a:gd name="connsiteX33" fmla="*/ 32234 w 561065"/>
                <a:gd name="connsiteY33" fmla="*/ 452630 h 608735"/>
                <a:gd name="connsiteX34" fmla="*/ 50395 w 561065"/>
                <a:gd name="connsiteY34" fmla="*/ 432457 h 608735"/>
                <a:gd name="connsiteX35" fmla="*/ 53198 w 561065"/>
                <a:gd name="connsiteY35" fmla="*/ 430941 h 608735"/>
                <a:gd name="connsiteX36" fmla="*/ 54833 w 561065"/>
                <a:gd name="connsiteY36" fmla="*/ 430125 h 608735"/>
                <a:gd name="connsiteX37" fmla="*/ 117901 w 561065"/>
                <a:gd name="connsiteY37" fmla="*/ 403888 h 608735"/>
                <a:gd name="connsiteX38" fmla="*/ 191479 w 561065"/>
                <a:gd name="connsiteY38" fmla="*/ 375902 h 608735"/>
                <a:gd name="connsiteX39" fmla="*/ 277747 w 561065"/>
                <a:gd name="connsiteY39" fmla="*/ 0 h 608735"/>
                <a:gd name="connsiteX40" fmla="*/ 277980 w 561065"/>
                <a:gd name="connsiteY40" fmla="*/ 0 h 608735"/>
                <a:gd name="connsiteX41" fmla="*/ 278214 w 561065"/>
                <a:gd name="connsiteY41" fmla="*/ 0 h 608735"/>
                <a:gd name="connsiteX42" fmla="*/ 280491 w 561065"/>
                <a:gd name="connsiteY42" fmla="*/ 0 h 608735"/>
                <a:gd name="connsiteX43" fmla="*/ 282768 w 561065"/>
                <a:gd name="connsiteY43" fmla="*/ 0 h 608735"/>
                <a:gd name="connsiteX44" fmla="*/ 283001 w 561065"/>
                <a:gd name="connsiteY44" fmla="*/ 0 h 608735"/>
                <a:gd name="connsiteX45" fmla="*/ 283235 w 561065"/>
                <a:gd name="connsiteY45" fmla="*/ 0 h 608735"/>
                <a:gd name="connsiteX46" fmla="*/ 401988 w 561065"/>
                <a:gd name="connsiteY46" fmla="*/ 118656 h 608735"/>
                <a:gd name="connsiteX47" fmla="*/ 400470 w 561065"/>
                <a:gd name="connsiteY47" fmla="*/ 162854 h 608735"/>
                <a:gd name="connsiteX48" fmla="*/ 427093 w 561065"/>
                <a:gd name="connsiteY48" fmla="*/ 188509 h 608735"/>
                <a:gd name="connsiteX49" fmla="*/ 394456 w 561065"/>
                <a:gd name="connsiteY49" fmla="*/ 242969 h 608735"/>
                <a:gd name="connsiteX50" fmla="*/ 342436 w 561065"/>
                <a:gd name="connsiteY50" fmla="*/ 326465 h 608735"/>
                <a:gd name="connsiteX51" fmla="*/ 283001 w 561065"/>
                <a:gd name="connsiteY51" fmla="*/ 354745 h 608735"/>
                <a:gd name="connsiteX52" fmla="*/ 280491 w 561065"/>
                <a:gd name="connsiteY52" fmla="*/ 354803 h 608735"/>
                <a:gd name="connsiteX53" fmla="*/ 277980 w 561065"/>
                <a:gd name="connsiteY53" fmla="*/ 354745 h 608735"/>
                <a:gd name="connsiteX54" fmla="*/ 218136 w 561065"/>
                <a:gd name="connsiteY54" fmla="*/ 326116 h 608735"/>
                <a:gd name="connsiteX55" fmla="*/ 166467 w 561065"/>
                <a:gd name="connsiteY55" fmla="*/ 242969 h 608735"/>
                <a:gd name="connsiteX56" fmla="*/ 133830 w 561065"/>
                <a:gd name="connsiteY56" fmla="*/ 188509 h 608735"/>
                <a:gd name="connsiteX57" fmla="*/ 160453 w 561065"/>
                <a:gd name="connsiteY57" fmla="*/ 162970 h 608735"/>
                <a:gd name="connsiteX58" fmla="*/ 158877 w 561065"/>
                <a:gd name="connsiteY58" fmla="*/ 118715 h 608735"/>
                <a:gd name="connsiteX59" fmla="*/ 277747 w 561065"/>
                <a:gd name="connsiteY59" fmla="*/ 0 h 60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61065" h="608735">
                  <a:moveTo>
                    <a:pt x="191479" y="375902"/>
                  </a:moveTo>
                  <a:cubicBezTo>
                    <a:pt x="195917" y="394559"/>
                    <a:pt x="238604" y="518455"/>
                    <a:pt x="245437" y="535655"/>
                  </a:cubicBezTo>
                  <a:lnTo>
                    <a:pt x="250809" y="420563"/>
                  </a:lnTo>
                  <a:cubicBezTo>
                    <a:pt x="248999" y="417881"/>
                    <a:pt x="247773" y="414732"/>
                    <a:pt x="246371" y="411817"/>
                  </a:cubicBezTo>
                  <a:lnTo>
                    <a:pt x="228911" y="377418"/>
                  </a:lnTo>
                  <a:cubicBezTo>
                    <a:pt x="241466" y="387446"/>
                    <a:pt x="259860" y="393743"/>
                    <a:pt x="280299" y="393743"/>
                  </a:cubicBezTo>
                  <a:cubicBezTo>
                    <a:pt x="301263" y="393743"/>
                    <a:pt x="320008" y="387155"/>
                    <a:pt x="332563" y="376718"/>
                  </a:cubicBezTo>
                  <a:lnTo>
                    <a:pt x="314811" y="411817"/>
                  </a:lnTo>
                  <a:cubicBezTo>
                    <a:pt x="313409" y="414732"/>
                    <a:pt x="312183" y="417881"/>
                    <a:pt x="310373" y="420563"/>
                  </a:cubicBezTo>
                  <a:lnTo>
                    <a:pt x="315745" y="535655"/>
                  </a:lnTo>
                  <a:cubicBezTo>
                    <a:pt x="322519" y="518455"/>
                    <a:pt x="365089" y="394618"/>
                    <a:pt x="369644" y="375960"/>
                  </a:cubicBezTo>
                  <a:cubicBezTo>
                    <a:pt x="394754" y="384881"/>
                    <a:pt x="419397" y="393685"/>
                    <a:pt x="443223" y="403946"/>
                  </a:cubicBezTo>
                  <a:cubicBezTo>
                    <a:pt x="443223" y="403946"/>
                    <a:pt x="490757" y="422895"/>
                    <a:pt x="506290" y="430241"/>
                  </a:cubicBezTo>
                  <a:cubicBezTo>
                    <a:pt x="506815" y="430475"/>
                    <a:pt x="507341" y="430766"/>
                    <a:pt x="507925" y="430999"/>
                  </a:cubicBezTo>
                  <a:cubicBezTo>
                    <a:pt x="509210" y="431699"/>
                    <a:pt x="510261" y="432224"/>
                    <a:pt x="510728" y="432573"/>
                  </a:cubicBezTo>
                  <a:cubicBezTo>
                    <a:pt x="518553" y="437238"/>
                    <a:pt x="524976" y="444234"/>
                    <a:pt x="528831" y="452630"/>
                  </a:cubicBezTo>
                  <a:lnTo>
                    <a:pt x="528831" y="452688"/>
                  </a:lnTo>
                  <a:cubicBezTo>
                    <a:pt x="530232" y="455720"/>
                    <a:pt x="531342" y="458985"/>
                    <a:pt x="532042" y="462308"/>
                  </a:cubicBezTo>
                  <a:cubicBezTo>
                    <a:pt x="538408" y="481607"/>
                    <a:pt x="552539" y="524694"/>
                    <a:pt x="558671" y="548307"/>
                  </a:cubicBezTo>
                  <a:cubicBezTo>
                    <a:pt x="559547" y="550697"/>
                    <a:pt x="560131" y="553204"/>
                    <a:pt x="560539" y="555828"/>
                  </a:cubicBezTo>
                  <a:cubicBezTo>
                    <a:pt x="560831" y="558102"/>
                    <a:pt x="561065" y="560492"/>
                    <a:pt x="561065" y="562824"/>
                  </a:cubicBezTo>
                  <a:cubicBezTo>
                    <a:pt x="561065" y="588187"/>
                    <a:pt x="540510" y="608710"/>
                    <a:pt x="515166" y="608710"/>
                  </a:cubicBezTo>
                  <a:lnTo>
                    <a:pt x="471311" y="608710"/>
                  </a:lnTo>
                  <a:lnTo>
                    <a:pt x="283044" y="608710"/>
                  </a:lnTo>
                  <a:lnTo>
                    <a:pt x="280532" y="608710"/>
                  </a:lnTo>
                  <a:lnTo>
                    <a:pt x="278080" y="608710"/>
                  </a:lnTo>
                  <a:cubicBezTo>
                    <a:pt x="215305" y="608768"/>
                    <a:pt x="152529" y="608710"/>
                    <a:pt x="89812" y="608710"/>
                  </a:cubicBezTo>
                  <a:lnTo>
                    <a:pt x="45957" y="608710"/>
                  </a:lnTo>
                  <a:cubicBezTo>
                    <a:pt x="20555" y="608710"/>
                    <a:pt x="0" y="588187"/>
                    <a:pt x="0" y="562824"/>
                  </a:cubicBezTo>
                  <a:cubicBezTo>
                    <a:pt x="0" y="560492"/>
                    <a:pt x="175" y="558102"/>
                    <a:pt x="584" y="555828"/>
                  </a:cubicBezTo>
                  <a:cubicBezTo>
                    <a:pt x="934" y="553263"/>
                    <a:pt x="1577" y="550697"/>
                    <a:pt x="2453" y="548307"/>
                  </a:cubicBezTo>
                  <a:cubicBezTo>
                    <a:pt x="8584" y="524577"/>
                    <a:pt x="22657" y="481607"/>
                    <a:pt x="29081" y="462308"/>
                  </a:cubicBezTo>
                  <a:cubicBezTo>
                    <a:pt x="29782" y="458985"/>
                    <a:pt x="30833" y="455720"/>
                    <a:pt x="32234" y="452688"/>
                  </a:cubicBezTo>
                  <a:lnTo>
                    <a:pt x="32234" y="452630"/>
                  </a:lnTo>
                  <a:cubicBezTo>
                    <a:pt x="36147" y="444234"/>
                    <a:pt x="42512" y="437238"/>
                    <a:pt x="50395" y="432457"/>
                  </a:cubicBezTo>
                  <a:cubicBezTo>
                    <a:pt x="50863" y="432107"/>
                    <a:pt x="51855" y="431524"/>
                    <a:pt x="53198" y="430941"/>
                  </a:cubicBezTo>
                  <a:cubicBezTo>
                    <a:pt x="53724" y="430591"/>
                    <a:pt x="54308" y="430358"/>
                    <a:pt x="54833" y="430125"/>
                  </a:cubicBezTo>
                  <a:cubicBezTo>
                    <a:pt x="70308" y="422895"/>
                    <a:pt x="117901" y="403888"/>
                    <a:pt x="117901" y="403888"/>
                  </a:cubicBezTo>
                  <a:cubicBezTo>
                    <a:pt x="141726" y="393626"/>
                    <a:pt x="166311" y="384823"/>
                    <a:pt x="191479" y="375902"/>
                  </a:cubicBezTo>
                  <a:close/>
                  <a:moveTo>
                    <a:pt x="277747" y="0"/>
                  </a:moveTo>
                  <a:lnTo>
                    <a:pt x="277980" y="0"/>
                  </a:lnTo>
                  <a:lnTo>
                    <a:pt x="278214" y="0"/>
                  </a:lnTo>
                  <a:lnTo>
                    <a:pt x="280491" y="0"/>
                  </a:lnTo>
                  <a:lnTo>
                    <a:pt x="282768" y="0"/>
                  </a:lnTo>
                  <a:lnTo>
                    <a:pt x="283001" y="0"/>
                  </a:lnTo>
                  <a:lnTo>
                    <a:pt x="283235" y="0"/>
                  </a:lnTo>
                  <a:cubicBezTo>
                    <a:pt x="348858" y="0"/>
                    <a:pt x="402105" y="53118"/>
                    <a:pt x="401988" y="118656"/>
                  </a:cubicBezTo>
                  <a:cubicBezTo>
                    <a:pt x="401988" y="125420"/>
                    <a:pt x="400470" y="154807"/>
                    <a:pt x="400470" y="162854"/>
                  </a:cubicBezTo>
                  <a:cubicBezTo>
                    <a:pt x="403331" y="163029"/>
                    <a:pt x="429954" y="156673"/>
                    <a:pt x="427093" y="188509"/>
                  </a:cubicBezTo>
                  <a:cubicBezTo>
                    <a:pt x="421021" y="256030"/>
                    <a:pt x="395215" y="242969"/>
                    <a:pt x="394456" y="242969"/>
                  </a:cubicBezTo>
                  <a:cubicBezTo>
                    <a:pt x="381670" y="283901"/>
                    <a:pt x="361820" y="309964"/>
                    <a:pt x="342436" y="326465"/>
                  </a:cubicBezTo>
                  <a:cubicBezTo>
                    <a:pt x="312485" y="351946"/>
                    <a:pt x="283468" y="354745"/>
                    <a:pt x="283001" y="354745"/>
                  </a:cubicBezTo>
                  <a:cubicBezTo>
                    <a:pt x="282125" y="354803"/>
                    <a:pt x="281250" y="354803"/>
                    <a:pt x="280491" y="354803"/>
                  </a:cubicBezTo>
                  <a:cubicBezTo>
                    <a:pt x="279615" y="354803"/>
                    <a:pt x="278856" y="354745"/>
                    <a:pt x="277980" y="354745"/>
                  </a:cubicBezTo>
                  <a:cubicBezTo>
                    <a:pt x="277455" y="354745"/>
                    <a:pt x="248263" y="351946"/>
                    <a:pt x="218136" y="326116"/>
                  </a:cubicBezTo>
                  <a:cubicBezTo>
                    <a:pt x="198811" y="309556"/>
                    <a:pt x="179136" y="283609"/>
                    <a:pt x="166467" y="242969"/>
                  </a:cubicBezTo>
                  <a:cubicBezTo>
                    <a:pt x="165649" y="242969"/>
                    <a:pt x="139902" y="256030"/>
                    <a:pt x="133830" y="188509"/>
                  </a:cubicBezTo>
                  <a:cubicBezTo>
                    <a:pt x="130969" y="156731"/>
                    <a:pt x="157592" y="163087"/>
                    <a:pt x="160453" y="162970"/>
                  </a:cubicBezTo>
                  <a:cubicBezTo>
                    <a:pt x="160453" y="154807"/>
                    <a:pt x="158877" y="125478"/>
                    <a:pt x="158877" y="118715"/>
                  </a:cubicBezTo>
                  <a:cubicBezTo>
                    <a:pt x="158877" y="53177"/>
                    <a:pt x="212123" y="0"/>
                    <a:pt x="277747" y="0"/>
                  </a:cubicBezTo>
                  <a:close/>
                </a:path>
              </a:pathLst>
            </a:cu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10" name="文本框 9"/>
            <p:cNvSpPr txBox="1"/>
            <p:nvPr/>
          </p:nvSpPr>
          <p:spPr>
            <a:xfrm>
              <a:off x="7531" y="4724"/>
              <a:ext cx="1969" cy="72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人员服务</a:t>
              </a:r>
            </a:p>
          </p:txBody>
        </p:sp>
      </p:grpSp>
      <p:sp>
        <p:nvSpPr>
          <p:cNvPr id="11" name="文本框 10"/>
          <p:cNvSpPr txBox="1"/>
          <p:nvPr/>
        </p:nvSpPr>
        <p:spPr>
          <a:xfrm>
            <a:off x="7832725" y="2470150"/>
            <a:ext cx="756285" cy="175196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50%</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50%</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45%</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39%</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33%</a:t>
            </a:r>
          </a:p>
        </p:txBody>
      </p:sp>
      <p:sp>
        <p:nvSpPr>
          <p:cNvPr id="18" name="文本框 17"/>
          <p:cNvSpPr txBox="1"/>
          <p:nvPr/>
        </p:nvSpPr>
        <p:spPr>
          <a:xfrm>
            <a:off x="4843780" y="4709160"/>
            <a:ext cx="2853055" cy="1063176"/>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近郊/短途旅游 </a:t>
            </a:r>
          </a:p>
          <a:p>
            <a:pPr marL="285750" indent="-285750">
              <a:lnSpc>
                <a:spcPct val="120000"/>
              </a:lnSpc>
              <a:spcBef>
                <a:spcPts val="0"/>
              </a:spcBef>
              <a:spcAft>
                <a:spcPts val="0"/>
              </a:spcAft>
              <a:buFont typeface="Arial" panose="020B0604020202020204" pitchFamily="34" charset="0"/>
              <a:buChar char="•"/>
            </a:pPr>
            <a:r>
              <a:rPr dirty="0" err="1">
                <a:latin typeface="微软雅黑 Light" panose="020B0502040204020203" charset="-122"/>
                <a:ea typeface="微软雅黑 Light" panose="020B0502040204020203" charset="-122"/>
                <a:cs typeface="微软雅黑 Light" panose="020B0502040204020203" charset="-122"/>
              </a:rPr>
              <a:t>文化教育（老年大</a:t>
            </a:r>
            <a:r>
              <a:rPr lang="zh-CN" altLang="en-US" dirty="0">
                <a:latin typeface="微软雅黑 Light" panose="020B0502040204020203" charset="-122"/>
                <a:ea typeface="微软雅黑 Light" panose="020B0502040204020203" charset="-122"/>
                <a:cs typeface="微软雅黑 Light" panose="020B0502040204020203" charset="-122"/>
              </a:rPr>
              <a:t>学</a:t>
            </a:r>
            <a:r>
              <a:rPr dirty="0">
                <a:latin typeface="微软雅黑 Light" panose="020B0502040204020203" charset="-122"/>
                <a:ea typeface="微软雅黑 Light" panose="020B0502040204020203" charset="-122"/>
                <a:cs typeface="微软雅黑 Light" panose="020B0502040204020203" charset="-122"/>
              </a:rPr>
              <a:t>） </a:t>
            </a:r>
          </a:p>
          <a:p>
            <a:pPr marL="285750" indent="-285750">
              <a:lnSpc>
                <a:spcPct val="120000"/>
              </a:lnSpc>
              <a:spcBef>
                <a:spcPts val="0"/>
              </a:spcBef>
              <a:spcAft>
                <a:spcPts val="0"/>
              </a:spcAft>
              <a:buFont typeface="Arial" panose="020B0604020202020204" pitchFamily="34" charset="0"/>
              <a:buChar char="•"/>
            </a:pPr>
            <a:r>
              <a:rPr dirty="0">
                <a:latin typeface="微软雅黑 Light" panose="020B0502040204020203" charset="-122"/>
                <a:ea typeface="微软雅黑 Light" panose="020B0502040204020203" charset="-122"/>
                <a:cs typeface="微软雅黑 Light" panose="020B0502040204020203" charset="-122"/>
              </a:rPr>
              <a:t>法律援助</a:t>
            </a:r>
          </a:p>
        </p:txBody>
      </p:sp>
      <p:sp>
        <p:nvSpPr>
          <p:cNvPr id="19" name="文本框 18"/>
          <p:cNvSpPr txBox="1"/>
          <p:nvPr/>
        </p:nvSpPr>
        <p:spPr>
          <a:xfrm>
            <a:off x="7883525" y="4709160"/>
            <a:ext cx="756285" cy="108775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26%</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22%</a:t>
            </a:r>
          </a:p>
          <a:p>
            <a:pPr indent="0">
              <a:lnSpc>
                <a:spcPct val="120000"/>
              </a:lnSpc>
              <a:spcBef>
                <a:spcPts val="0"/>
              </a:spcBef>
              <a:spcAft>
                <a:spcPts val="0"/>
              </a:spcAft>
              <a:buFont typeface="Arial" panose="020B0604020202020204" pitchFamily="34" charset="0"/>
              <a:buNone/>
            </a:pPr>
            <a:r>
              <a:rPr lang="en-US" dirty="0">
                <a:latin typeface="微软雅黑 Light" panose="020B0502040204020203" charset="-122"/>
                <a:ea typeface="微软雅黑 Light" panose="020B0502040204020203" charset="-122"/>
                <a:cs typeface="微软雅黑 Light" panose="020B0502040204020203" charset="-122"/>
              </a:rPr>
              <a:t>20%</a:t>
            </a:r>
          </a:p>
        </p:txBody>
      </p:sp>
      <p:grpSp>
        <p:nvGrpSpPr>
          <p:cNvPr id="21" name="组合 20"/>
          <p:cNvGrpSpPr/>
          <p:nvPr/>
        </p:nvGrpSpPr>
        <p:grpSpPr>
          <a:xfrm>
            <a:off x="3600450" y="4709160"/>
            <a:ext cx="1249680" cy="1077595"/>
            <a:chOff x="7575" y="6899"/>
            <a:chExt cx="1968" cy="1697"/>
          </a:xfrm>
        </p:grpSpPr>
        <p:sp>
          <p:nvSpPr>
            <p:cNvPr id="34" name="椭圆 25"/>
            <p:cNvSpPr>
              <a:spLocks noChangeAspect="1"/>
            </p:cNvSpPr>
            <p:nvPr/>
          </p:nvSpPr>
          <p:spPr>
            <a:xfrm>
              <a:off x="8165" y="6899"/>
              <a:ext cx="788" cy="907"/>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solidFill>
              <a:srgbClr val="9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0" name="文本框 19"/>
            <p:cNvSpPr txBox="1"/>
            <p:nvPr/>
          </p:nvSpPr>
          <p:spPr>
            <a:xfrm>
              <a:off x="7575" y="7872"/>
              <a:ext cx="1969" cy="72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文化服务</a:t>
              </a:r>
            </a:p>
          </p:txBody>
        </p:sp>
      </p:grpSp>
      <p:pic>
        <p:nvPicPr>
          <p:cNvPr id="23" name="图片 22" descr="图片2"/>
          <p:cNvPicPr>
            <a:picLocks noChangeAspect="1"/>
          </p:cNvPicPr>
          <p:nvPr/>
        </p:nvPicPr>
        <p:blipFill>
          <a:blip r:embed="rId4"/>
          <a:srcRect l="23854" t="33786" r="23998"/>
          <a:stretch>
            <a:fillRect/>
          </a:stretch>
        </p:blipFill>
        <p:spPr>
          <a:xfrm>
            <a:off x="8971915" y="2323465"/>
            <a:ext cx="2953385" cy="3840480"/>
          </a:xfrm>
          <a:prstGeom prst="rect">
            <a:avLst/>
          </a:prstGeom>
        </p:spPr>
      </p:pic>
      <p:sp>
        <p:nvSpPr>
          <p:cNvPr id="24" name="矩形: 圆角 8"/>
          <p:cNvSpPr/>
          <p:nvPr/>
        </p:nvSpPr>
        <p:spPr>
          <a:xfrm>
            <a:off x="8896350" y="1452245"/>
            <a:ext cx="3164205" cy="4942205"/>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9427845" y="1578610"/>
            <a:ext cx="2117090" cy="53403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ea"/>
              </a:rPr>
              <a:t>养老问题准备</a:t>
            </a:r>
          </a:p>
        </p:txBody>
      </p:sp>
      <p:sp>
        <p:nvSpPr>
          <p:cNvPr id="26" name="矩形 25"/>
          <p:cNvSpPr/>
          <p:nvPr/>
        </p:nvSpPr>
        <p:spPr>
          <a:xfrm>
            <a:off x="1619250" y="2238375"/>
            <a:ext cx="654050" cy="427355"/>
          </a:xfrm>
          <a:prstGeom prst="rect">
            <a:avLst/>
          </a:prstGeom>
          <a:noFill/>
          <a:ln w="444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1"/>
          <p:cNvSpPr/>
          <p:nvPr/>
        </p:nvSpPr>
        <p:spPr bwMode="auto">
          <a:xfrm>
            <a:off x="-121285" y="309880"/>
            <a:ext cx="3178175" cy="1783715"/>
          </a:xfrm>
          <a:prstGeom prst="ellipse">
            <a:avLst/>
          </a:prstGeom>
          <a:noFill/>
          <a:ln w="19050">
            <a:noFill/>
            <a:round/>
          </a:ln>
        </p:spPr>
        <p:txBody>
          <a:bodyPr rot="0" spcFirstLastPara="0" vert="horz" wrap="square" lIns="0" tIns="0" rIns="0" bIns="0" anchor="ctr" anchorCtr="1" forceAA="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b="1" spc="400" dirty="0">
                <a:solidFill>
                  <a:schemeClr val="accent6">
                    <a:lumMod val="75000"/>
                  </a:schemeClr>
                </a:solidFill>
                <a:latin typeface="锐字逼格青春粗黑体简2.0" panose="02010604000000000000" pitchFamily="2" charset="-122"/>
                <a:ea typeface="锐字逼格青春粗黑体简2.0" panose="02010604000000000000" pitchFamily="2" charset="-122"/>
              </a:rPr>
              <a:t>目录</a:t>
            </a:r>
            <a:r>
              <a:rPr lang="en-US" altLang="zh-CN" sz="6000" b="1" spc="400" dirty="0">
                <a:solidFill>
                  <a:schemeClr val="accent6">
                    <a:lumMod val="75000"/>
                  </a:schemeClr>
                </a:solidFill>
                <a:latin typeface="锐字逼格青春粗黑体简2.0" panose="02010604000000000000" pitchFamily="2" charset="-122"/>
                <a:ea typeface="锐字逼格青春粗黑体简2.0" panose="02010604000000000000" pitchFamily="2" charset="-122"/>
              </a:rPr>
              <a:t>/</a:t>
            </a:r>
          </a:p>
        </p:txBody>
      </p:sp>
      <p:sp>
        <p:nvSpPr>
          <p:cNvPr id="34" name="Rectangle 8"/>
          <p:cNvSpPr/>
          <p:nvPr/>
        </p:nvSpPr>
        <p:spPr>
          <a:xfrm>
            <a:off x="2256790" y="1169670"/>
            <a:ext cx="2312670" cy="503555"/>
          </a:xfrm>
          <a:prstGeom prst="rect">
            <a:avLst/>
          </a:prstGeom>
        </p:spPr>
        <p:txBody>
          <a:bodyPr wrap="non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b="1" spc="400" dirty="0">
                <a:solidFill>
                  <a:schemeClr val="accent6">
                    <a:lumMod val="75000"/>
                  </a:schemeClr>
                </a:solidFill>
                <a:latin typeface="锐字逼格青春粗黑体简2.0" panose="02010604000000000000" pitchFamily="2" charset="-122"/>
                <a:ea typeface="锐字逼格青春粗黑体简2.0" panose="02010604000000000000" pitchFamily="2" charset="-122"/>
              </a:rPr>
              <a:t>CONTENT</a:t>
            </a:r>
          </a:p>
        </p:txBody>
      </p:sp>
      <p:sp>
        <p:nvSpPr>
          <p:cNvPr id="4" name="文本框 2"/>
          <p:cNvSpPr txBox="1"/>
          <p:nvPr>
            <p:custDataLst>
              <p:tags r:id="rId2"/>
            </p:custDataLst>
          </p:nvPr>
        </p:nvSpPr>
        <p:spPr>
          <a:xfrm>
            <a:off x="2340370" y="2344255"/>
            <a:ext cx="1635888" cy="1015663"/>
          </a:xfrm>
          <a:prstGeom prst="rect">
            <a:avLst/>
          </a:prstGeom>
          <a:noFill/>
        </p:spPr>
        <p:txBody>
          <a:bodyPr wrap="square" rtlCol="0">
            <a:normAutofit/>
          </a:bodyPr>
          <a:lstStyle/>
          <a:p>
            <a:pPr algn="ctr"/>
            <a:r>
              <a:rPr lang="en-US" altLang="zh-CN"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5" name="文本框 3"/>
          <p:cNvSpPr txBox="1"/>
          <p:nvPr>
            <p:custDataLst>
              <p:tags r:id="rId3"/>
            </p:custDataLst>
          </p:nvPr>
        </p:nvSpPr>
        <p:spPr>
          <a:xfrm>
            <a:off x="5649512" y="2344255"/>
            <a:ext cx="1635888" cy="1015663"/>
          </a:xfrm>
          <a:prstGeom prst="rect">
            <a:avLst/>
          </a:prstGeom>
          <a:noFill/>
        </p:spPr>
        <p:txBody>
          <a:bodyPr wrap="square" rtlCol="0">
            <a:normAutofit/>
          </a:bodyPr>
          <a:lstStyle/>
          <a:p>
            <a:pPr algn="ctr"/>
            <a:r>
              <a:rPr lang="en-US" altLang="zh-CN"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6" name="文本框 4"/>
          <p:cNvSpPr txBox="1"/>
          <p:nvPr>
            <p:custDataLst>
              <p:tags r:id="rId4"/>
            </p:custDataLst>
          </p:nvPr>
        </p:nvSpPr>
        <p:spPr>
          <a:xfrm>
            <a:off x="8984370" y="2344255"/>
            <a:ext cx="1635888" cy="1015663"/>
          </a:xfrm>
          <a:prstGeom prst="rect">
            <a:avLst/>
          </a:prstGeom>
          <a:noFill/>
        </p:spPr>
        <p:txBody>
          <a:bodyPr wrap="square" rtlCol="0">
            <a:normAutofit/>
          </a:bodyPr>
          <a:lstStyle/>
          <a:p>
            <a:pPr algn="ctr"/>
            <a:r>
              <a:rPr lang="en-US" altLang="zh-CN"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7" name="文本框 5"/>
          <p:cNvSpPr txBox="1"/>
          <p:nvPr>
            <p:custDataLst>
              <p:tags r:id="rId5"/>
            </p:custDataLst>
          </p:nvPr>
        </p:nvSpPr>
        <p:spPr>
          <a:xfrm>
            <a:off x="2344809" y="4300021"/>
            <a:ext cx="1635888" cy="1015663"/>
          </a:xfrm>
          <a:prstGeom prst="rect">
            <a:avLst/>
          </a:prstGeom>
          <a:noFill/>
        </p:spPr>
        <p:txBody>
          <a:bodyPr wrap="square" rtlCol="0">
            <a:normAutofit/>
          </a:bodyPr>
          <a:lstStyle/>
          <a:p>
            <a:pPr algn="ctr"/>
            <a:r>
              <a:rPr lang="en-US" altLang="zh-CN"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8" name="文本框 6"/>
          <p:cNvSpPr txBox="1"/>
          <p:nvPr>
            <p:custDataLst>
              <p:tags r:id="rId6"/>
            </p:custDataLst>
          </p:nvPr>
        </p:nvSpPr>
        <p:spPr>
          <a:xfrm>
            <a:off x="5653951" y="4300021"/>
            <a:ext cx="1635888" cy="1015663"/>
          </a:xfrm>
          <a:prstGeom prst="rect">
            <a:avLst/>
          </a:prstGeom>
          <a:noFill/>
        </p:spPr>
        <p:txBody>
          <a:bodyPr wrap="square" rtlCol="0">
            <a:normAutofit/>
          </a:bodyPr>
          <a:lstStyle/>
          <a:p>
            <a:pPr algn="ctr"/>
            <a:r>
              <a:rPr lang="en-US" altLang="zh-CN"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05</a:t>
            </a:r>
          </a:p>
        </p:txBody>
      </p:sp>
      <p:sp>
        <p:nvSpPr>
          <p:cNvPr id="10" name="文本框 8"/>
          <p:cNvSpPr txBox="1"/>
          <p:nvPr>
            <p:custDataLst>
              <p:tags r:id="rId7"/>
            </p:custDataLst>
          </p:nvPr>
        </p:nvSpPr>
        <p:spPr>
          <a:xfrm>
            <a:off x="2253177" y="3262575"/>
            <a:ext cx="1872238" cy="707886"/>
          </a:xfrm>
          <a:prstGeom prst="rect">
            <a:avLst/>
          </a:prstGeom>
          <a:noFill/>
        </p:spPr>
        <p:txBody>
          <a:bodyPr wrap="square" rtlCol="0" anchor="t">
            <a:normAutofit/>
          </a:bodyPr>
          <a:lstStyle/>
          <a:p>
            <a:pPr marL="0" indent="0" algn="ctr">
              <a:lnSpc>
                <a:spcPct val="100000"/>
              </a:lnSpc>
              <a:spcBef>
                <a:spcPts val="0"/>
              </a:spcBef>
              <a:spcAft>
                <a:spcPts val="0"/>
              </a:spcAft>
              <a:buSzPct val="100000"/>
            </a:pPr>
            <a:r>
              <a:rPr lang="zh-CN" altLang="en-US" sz="2800" dirty="0">
                <a:solidFill>
                  <a:schemeClr val="bg1">
                    <a:lumMod val="50000"/>
                  </a:schemeClr>
                </a:solidFill>
                <a:latin typeface="Arial" panose="020B0604020202020204" pitchFamily="34" charset="0"/>
                <a:ea typeface="微软雅黑" panose="020B0503020204020204" pitchFamily="34" charset="-122"/>
                <a:cs typeface="+mj-cs"/>
                <a:sym typeface="+mn-lt"/>
              </a:rPr>
              <a:t>背景分析</a:t>
            </a:r>
          </a:p>
        </p:txBody>
      </p:sp>
      <p:sp>
        <p:nvSpPr>
          <p:cNvPr id="11" name="文本框 9"/>
          <p:cNvSpPr txBox="1"/>
          <p:nvPr>
            <p:custDataLst>
              <p:tags r:id="rId8"/>
            </p:custDataLst>
          </p:nvPr>
        </p:nvSpPr>
        <p:spPr>
          <a:xfrm>
            <a:off x="5139055" y="3262630"/>
            <a:ext cx="2623820" cy="708025"/>
          </a:xfrm>
          <a:prstGeom prst="rect">
            <a:avLst/>
          </a:prstGeom>
          <a:noFill/>
        </p:spPr>
        <p:txBody>
          <a:bodyPr wrap="square" rtlCol="0" anchor="t">
            <a:noAutofit/>
          </a:bodyPr>
          <a:lstStyle/>
          <a:p>
            <a:pPr marL="0" indent="0" algn="ctr">
              <a:lnSpc>
                <a:spcPct val="100000"/>
              </a:lnSpc>
              <a:spcBef>
                <a:spcPts val="0"/>
              </a:spcBef>
              <a:spcAft>
                <a:spcPts val="0"/>
              </a:spcAft>
              <a:buSzPct val="100000"/>
            </a:pPr>
            <a:r>
              <a:rPr lang="zh-CN" altLang="en-US" sz="2800" dirty="0">
                <a:solidFill>
                  <a:schemeClr val="bg1">
                    <a:lumMod val="50000"/>
                  </a:schemeClr>
                </a:solidFill>
                <a:latin typeface="Arial" panose="020B0604020202020204" pitchFamily="34" charset="0"/>
                <a:ea typeface="微软雅黑" panose="020B0503020204020204" pitchFamily="34" charset="-122"/>
                <a:cs typeface="+mj-cs"/>
                <a:sym typeface="+mn-lt"/>
              </a:rPr>
              <a:t>基础金融服务</a:t>
            </a:r>
          </a:p>
        </p:txBody>
      </p:sp>
      <p:sp>
        <p:nvSpPr>
          <p:cNvPr id="12" name="文本框 10"/>
          <p:cNvSpPr txBox="1"/>
          <p:nvPr>
            <p:custDataLst>
              <p:tags r:id="rId9"/>
            </p:custDataLst>
          </p:nvPr>
        </p:nvSpPr>
        <p:spPr>
          <a:xfrm>
            <a:off x="8514080" y="3262630"/>
            <a:ext cx="2576830" cy="708025"/>
          </a:xfrm>
          <a:prstGeom prst="rect">
            <a:avLst/>
          </a:prstGeom>
          <a:noFill/>
        </p:spPr>
        <p:txBody>
          <a:bodyPr wrap="square" rtlCol="0" anchor="t">
            <a:noAutofit/>
          </a:bodyPr>
          <a:lstStyle/>
          <a:p>
            <a:pPr marL="0" indent="0" algn="ctr">
              <a:lnSpc>
                <a:spcPct val="100000"/>
              </a:lnSpc>
              <a:spcBef>
                <a:spcPts val="0"/>
              </a:spcBef>
              <a:spcAft>
                <a:spcPts val="0"/>
              </a:spcAft>
              <a:buSzPct val="100000"/>
            </a:pPr>
            <a:r>
              <a:rPr lang="zh-CN" altLang="en-US" sz="2800" dirty="0">
                <a:solidFill>
                  <a:schemeClr val="bg1">
                    <a:lumMod val="50000"/>
                  </a:schemeClr>
                </a:solidFill>
                <a:latin typeface="Arial" panose="020B0604020202020204" pitchFamily="34" charset="0"/>
                <a:ea typeface="微软雅黑" panose="020B0503020204020204" pitchFamily="34" charset="-122"/>
                <a:cs typeface="+mj-cs"/>
                <a:sym typeface="+mn-lt"/>
              </a:rPr>
              <a:t>创新金融服务</a:t>
            </a:r>
          </a:p>
        </p:txBody>
      </p:sp>
      <p:sp>
        <p:nvSpPr>
          <p:cNvPr id="14" name="文本框 13"/>
          <p:cNvSpPr txBox="1"/>
          <p:nvPr>
            <p:custDataLst>
              <p:tags r:id="rId10"/>
            </p:custDataLst>
          </p:nvPr>
        </p:nvSpPr>
        <p:spPr>
          <a:xfrm>
            <a:off x="5531601" y="5287787"/>
            <a:ext cx="1872238" cy="707886"/>
          </a:xfrm>
          <a:prstGeom prst="rect">
            <a:avLst/>
          </a:prstGeom>
          <a:noFill/>
        </p:spPr>
        <p:txBody>
          <a:bodyPr wrap="square" rtlCol="0" anchor="t">
            <a:normAutofit fontScale="80000"/>
          </a:bodyPr>
          <a:lstStyle/>
          <a:p>
            <a:pPr marL="0" indent="0" algn="ctr">
              <a:lnSpc>
                <a:spcPct val="100000"/>
              </a:lnSpc>
              <a:spcBef>
                <a:spcPts val="0"/>
              </a:spcBef>
              <a:spcAft>
                <a:spcPts val="0"/>
              </a:spcAft>
              <a:buSzPct val="100000"/>
            </a:pPr>
            <a:r>
              <a:rPr lang="zh-CN" altLang="en-US" sz="3110" dirty="0">
                <a:solidFill>
                  <a:schemeClr val="bg1">
                    <a:lumMod val="50000"/>
                  </a:schemeClr>
                </a:solidFill>
                <a:latin typeface="Arial" panose="020B0604020202020204" pitchFamily="34" charset="0"/>
                <a:ea typeface="微软雅黑" panose="020B0503020204020204" pitchFamily="34" charset="-122"/>
                <a:cs typeface="+mj-cs"/>
                <a:sym typeface="+mn-lt"/>
              </a:rPr>
              <a:t>展望与期许</a:t>
            </a:r>
            <a:endParaRPr lang="zh-CN" altLang="en-US" sz="2000" dirty="0">
              <a:solidFill>
                <a:schemeClr val="bg1">
                  <a:lumMod val="50000"/>
                </a:schemeClr>
              </a:solidFill>
              <a:latin typeface="Arial" panose="020B0604020202020204" pitchFamily="34" charset="0"/>
              <a:ea typeface="微软雅黑" panose="020B0503020204020204" pitchFamily="34" charset="-122"/>
              <a:cs typeface="+mj-cs"/>
              <a:sym typeface="+mn-lt"/>
            </a:endParaRPr>
          </a:p>
          <a:p>
            <a:pPr marL="0" indent="0" algn="ctr">
              <a:lnSpc>
                <a:spcPct val="100000"/>
              </a:lnSpc>
              <a:spcBef>
                <a:spcPts val="0"/>
              </a:spcBef>
              <a:spcAft>
                <a:spcPts val="0"/>
              </a:spcAft>
              <a:buSzPct val="100000"/>
            </a:pPr>
            <a:endParaRPr lang="zh-CN" altLang="en-US" sz="2000" dirty="0">
              <a:solidFill>
                <a:schemeClr val="bg1">
                  <a:lumMod val="50000"/>
                </a:schemeClr>
              </a:solidFill>
              <a:latin typeface="Arial" panose="020B0604020202020204" pitchFamily="34" charset="0"/>
              <a:ea typeface="微软雅黑" panose="020B0503020204020204" pitchFamily="34" charset="-122"/>
              <a:cs typeface="+mj-cs"/>
              <a:sym typeface="+mn-lt"/>
            </a:endParaRPr>
          </a:p>
        </p:txBody>
      </p:sp>
      <p:sp>
        <p:nvSpPr>
          <p:cNvPr id="15" name="文本框 14"/>
          <p:cNvSpPr txBox="1"/>
          <p:nvPr>
            <p:custDataLst>
              <p:tags r:id="rId11"/>
            </p:custDataLst>
          </p:nvPr>
        </p:nvSpPr>
        <p:spPr>
          <a:xfrm>
            <a:off x="1958975" y="5287645"/>
            <a:ext cx="2461260" cy="708025"/>
          </a:xfrm>
          <a:prstGeom prst="rect">
            <a:avLst/>
          </a:prstGeom>
          <a:noFill/>
        </p:spPr>
        <p:txBody>
          <a:bodyPr wrap="square" rtlCol="0" anchor="t">
            <a:noAutofit/>
          </a:bodyPr>
          <a:lstStyle/>
          <a:p>
            <a:pPr marL="0" indent="0" algn="ctr">
              <a:lnSpc>
                <a:spcPct val="100000"/>
              </a:lnSpc>
              <a:spcBef>
                <a:spcPts val="0"/>
              </a:spcBef>
              <a:spcAft>
                <a:spcPts val="0"/>
              </a:spcAft>
              <a:buSzPct val="100000"/>
            </a:pPr>
            <a:r>
              <a:rPr lang="zh-CN" altLang="en-US" sz="2800" dirty="0">
                <a:solidFill>
                  <a:schemeClr val="bg1">
                    <a:lumMod val="50000"/>
                  </a:schemeClr>
                </a:solidFill>
                <a:latin typeface="Arial" panose="020B0604020202020204" pitchFamily="34" charset="0"/>
                <a:ea typeface="微软雅黑" panose="020B0503020204020204" pitchFamily="34" charset="-122"/>
                <a:cs typeface="+mj-cs"/>
                <a:sym typeface="+mn-lt"/>
              </a:rPr>
              <a:t>相关风险分析</a:t>
            </a:r>
          </a:p>
        </p:txBody>
      </p:sp>
      <p:cxnSp>
        <p:nvCxnSpPr>
          <p:cNvPr id="20" name="直接连接符 19"/>
          <p:cNvCxnSpPr/>
          <p:nvPr>
            <p:custDataLst>
              <p:tags r:id="rId12"/>
            </p:custDataLst>
          </p:nvPr>
        </p:nvCxnSpPr>
        <p:spPr>
          <a:xfrm>
            <a:off x="956945" y="1873013"/>
            <a:ext cx="1098804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custDataLst>
              <p:tags r:id="rId2"/>
            </p:custDataLst>
          </p:nvPr>
        </p:nvSpPr>
        <p:spPr bwMode="auto">
          <a:xfrm>
            <a:off x="5485080" y="3334132"/>
            <a:ext cx="828955" cy="596656"/>
          </a:xfrm>
          <a:prstGeom prst="rect">
            <a:avLst/>
          </a:prstGeom>
          <a:solidFill>
            <a:schemeClr val="accent5"/>
          </a:solidFill>
          <a:ln w="9525">
            <a:noFill/>
            <a:miter lim="800000"/>
          </a:ln>
        </p:spPr>
        <p:txBody>
          <a:bodyPr anchor="ctr"/>
          <a:lstStyle/>
          <a:p>
            <a:pPr algn="ctr"/>
            <a:endParaRPr>
              <a:sym typeface="+mn-lt"/>
            </a:endParaRPr>
          </a:p>
        </p:txBody>
      </p:sp>
      <p:sp>
        <p:nvSpPr>
          <p:cNvPr id="21" name="矩形 20"/>
          <p:cNvSpPr/>
          <p:nvPr>
            <p:custDataLst>
              <p:tags r:id="rId3"/>
            </p:custDataLst>
          </p:nvPr>
        </p:nvSpPr>
        <p:spPr bwMode="auto">
          <a:xfrm>
            <a:off x="5900352" y="3334132"/>
            <a:ext cx="413682" cy="596656"/>
          </a:xfrm>
          <a:prstGeom prst="rect">
            <a:avLst/>
          </a:prstGeom>
          <a:solidFill>
            <a:schemeClr val="tx1">
              <a:lumMod val="95000"/>
              <a:lumOff val="5000"/>
              <a:alpha val="10000"/>
            </a:schemeClr>
          </a:solidFill>
          <a:ln>
            <a:noFill/>
          </a:ln>
        </p:spPr>
        <p:txBody>
          <a:bodyPr anchor="ctr"/>
          <a:lstStyle/>
          <a:p>
            <a:pPr algn="ctr"/>
            <a:endParaRPr>
              <a:sym typeface="+mn-lt"/>
            </a:endParaRPr>
          </a:p>
        </p:txBody>
      </p:sp>
      <p:sp>
        <p:nvSpPr>
          <p:cNvPr id="22" name="任意多边形 21"/>
          <p:cNvSpPr/>
          <p:nvPr>
            <p:custDataLst>
              <p:tags r:id="rId4"/>
            </p:custDataLst>
          </p:nvPr>
        </p:nvSpPr>
        <p:spPr bwMode="auto">
          <a:xfrm>
            <a:off x="5333927" y="2611780"/>
            <a:ext cx="827362" cy="523467"/>
          </a:xfrm>
          <a:custGeom>
            <a:avLst/>
            <a:gdLst>
              <a:gd name="T0" fmla="*/ 218 w 218"/>
              <a:gd name="T1" fmla="*/ 139 h 139"/>
              <a:gd name="T2" fmla="*/ 0 w 218"/>
              <a:gd name="T3" fmla="*/ 139 h 139"/>
              <a:gd name="T4" fmla="*/ 0 w 218"/>
              <a:gd name="T5" fmla="*/ 109 h 139"/>
              <a:gd name="T6" fmla="*/ 109 w 218"/>
              <a:gd name="T7" fmla="*/ 0 h 139"/>
              <a:gd name="T8" fmla="*/ 109 w 218"/>
              <a:gd name="T9" fmla="*/ 0 h 139"/>
              <a:gd name="T10" fmla="*/ 218 w 218"/>
              <a:gd name="T11" fmla="*/ 109 h 139"/>
              <a:gd name="T12" fmla="*/ 218 w 218"/>
              <a:gd name="T13" fmla="*/ 139 h 139"/>
            </a:gdLst>
            <a:ahLst/>
            <a:cxnLst>
              <a:cxn ang="0">
                <a:pos x="T0" y="T1"/>
              </a:cxn>
              <a:cxn ang="0">
                <a:pos x="T2" y="T3"/>
              </a:cxn>
              <a:cxn ang="0">
                <a:pos x="T4" y="T5"/>
              </a:cxn>
              <a:cxn ang="0">
                <a:pos x="T6" y="T7"/>
              </a:cxn>
              <a:cxn ang="0">
                <a:pos x="T8" y="T9"/>
              </a:cxn>
              <a:cxn ang="0">
                <a:pos x="T10" y="T11"/>
              </a:cxn>
              <a:cxn ang="0">
                <a:pos x="T12" y="T13"/>
              </a:cxn>
            </a:cxnLst>
            <a:rect l="0" t="0" r="r" b="b"/>
            <a:pathLst>
              <a:path w="218" h="139">
                <a:moveTo>
                  <a:pt x="218" y="139"/>
                </a:moveTo>
                <a:cubicBezTo>
                  <a:pt x="0" y="139"/>
                  <a:pt x="0" y="139"/>
                  <a:pt x="0" y="139"/>
                </a:cubicBezTo>
                <a:cubicBezTo>
                  <a:pt x="0" y="109"/>
                  <a:pt x="0" y="109"/>
                  <a:pt x="0" y="109"/>
                </a:cubicBezTo>
                <a:cubicBezTo>
                  <a:pt x="0" y="49"/>
                  <a:pt x="49" y="0"/>
                  <a:pt x="109" y="0"/>
                </a:cubicBezTo>
                <a:cubicBezTo>
                  <a:pt x="109" y="0"/>
                  <a:pt x="109" y="0"/>
                  <a:pt x="109" y="0"/>
                </a:cubicBezTo>
                <a:cubicBezTo>
                  <a:pt x="169" y="0"/>
                  <a:pt x="218" y="49"/>
                  <a:pt x="218" y="109"/>
                </a:cubicBezTo>
                <a:lnTo>
                  <a:pt x="218" y="139"/>
                </a:lnTo>
                <a:close/>
              </a:path>
            </a:pathLst>
          </a:custGeom>
          <a:solidFill>
            <a:schemeClr val="bg1">
              <a:lumMod val="95000"/>
            </a:schemeClr>
          </a:solidFill>
          <a:ln>
            <a:noFill/>
          </a:ln>
        </p:spPr>
        <p:txBody>
          <a:bodyPr anchor="ctr"/>
          <a:lstStyle/>
          <a:p>
            <a:pPr algn="ctr"/>
            <a:endParaRPr>
              <a:sym typeface="+mn-lt"/>
            </a:endParaRPr>
          </a:p>
        </p:txBody>
      </p:sp>
      <p:sp>
        <p:nvSpPr>
          <p:cNvPr id="23" name="矩形 22"/>
          <p:cNvSpPr/>
          <p:nvPr>
            <p:custDataLst>
              <p:tags r:id="rId5"/>
            </p:custDataLst>
          </p:nvPr>
        </p:nvSpPr>
        <p:spPr bwMode="auto">
          <a:xfrm>
            <a:off x="5333927" y="3093879"/>
            <a:ext cx="827362" cy="187748"/>
          </a:xfrm>
          <a:prstGeom prst="rect">
            <a:avLst/>
          </a:prstGeom>
          <a:solidFill>
            <a:schemeClr val="accent2"/>
          </a:solidFill>
          <a:ln>
            <a:solidFill>
              <a:schemeClr val="accent2"/>
            </a:solidFill>
          </a:ln>
        </p:spPr>
        <p:txBody>
          <a:bodyPr anchor="ctr"/>
          <a:lstStyle/>
          <a:p>
            <a:pPr algn="ctr"/>
            <a:endParaRPr>
              <a:sym typeface="+mn-lt"/>
            </a:endParaRPr>
          </a:p>
        </p:txBody>
      </p:sp>
      <p:sp>
        <p:nvSpPr>
          <p:cNvPr id="24" name="任意多边形 23"/>
          <p:cNvSpPr/>
          <p:nvPr>
            <p:custDataLst>
              <p:tags r:id="rId6"/>
            </p:custDataLst>
          </p:nvPr>
        </p:nvSpPr>
        <p:spPr bwMode="auto">
          <a:xfrm>
            <a:off x="5747607" y="2611780"/>
            <a:ext cx="413682" cy="666664"/>
          </a:xfrm>
          <a:custGeom>
            <a:avLst/>
            <a:gdLst>
              <a:gd name="T0" fmla="*/ 0 w 109"/>
              <a:gd name="T1" fmla="*/ 0 h 177"/>
              <a:gd name="T2" fmla="*/ 0 w 109"/>
              <a:gd name="T3" fmla="*/ 177 h 177"/>
              <a:gd name="T4" fmla="*/ 109 w 109"/>
              <a:gd name="T5" fmla="*/ 177 h 177"/>
              <a:gd name="T6" fmla="*/ 109 w 109"/>
              <a:gd name="T7" fmla="*/ 139 h 177"/>
              <a:gd name="T8" fmla="*/ 109 w 109"/>
              <a:gd name="T9" fmla="*/ 128 h 177"/>
              <a:gd name="T10" fmla="*/ 109 w 109"/>
              <a:gd name="T11" fmla="*/ 109 h 177"/>
              <a:gd name="T12" fmla="*/ 0 w 109"/>
              <a:gd name="T13" fmla="*/ 0 h 177"/>
            </a:gdLst>
            <a:ahLst/>
            <a:cxnLst>
              <a:cxn ang="0">
                <a:pos x="T0" y="T1"/>
              </a:cxn>
              <a:cxn ang="0">
                <a:pos x="T2" y="T3"/>
              </a:cxn>
              <a:cxn ang="0">
                <a:pos x="T4" y="T5"/>
              </a:cxn>
              <a:cxn ang="0">
                <a:pos x="T6" y="T7"/>
              </a:cxn>
              <a:cxn ang="0">
                <a:pos x="T8" y="T9"/>
              </a:cxn>
              <a:cxn ang="0">
                <a:pos x="T10" y="T11"/>
              </a:cxn>
              <a:cxn ang="0">
                <a:pos x="T12" y="T13"/>
              </a:cxn>
            </a:cxnLst>
            <a:rect l="0" t="0" r="r" b="b"/>
            <a:pathLst>
              <a:path w="109" h="177">
                <a:moveTo>
                  <a:pt x="0" y="0"/>
                </a:moveTo>
                <a:cubicBezTo>
                  <a:pt x="0" y="177"/>
                  <a:pt x="0" y="177"/>
                  <a:pt x="0" y="177"/>
                </a:cubicBezTo>
                <a:cubicBezTo>
                  <a:pt x="109" y="177"/>
                  <a:pt x="109" y="177"/>
                  <a:pt x="109" y="177"/>
                </a:cubicBezTo>
                <a:cubicBezTo>
                  <a:pt x="109" y="139"/>
                  <a:pt x="109" y="139"/>
                  <a:pt x="109" y="139"/>
                </a:cubicBezTo>
                <a:cubicBezTo>
                  <a:pt x="109" y="128"/>
                  <a:pt x="109" y="128"/>
                  <a:pt x="109" y="128"/>
                </a:cubicBezTo>
                <a:cubicBezTo>
                  <a:pt x="109" y="109"/>
                  <a:pt x="109" y="109"/>
                  <a:pt x="109" y="109"/>
                </a:cubicBezTo>
                <a:cubicBezTo>
                  <a:pt x="109" y="49"/>
                  <a:pt x="60" y="0"/>
                  <a:pt x="0" y="0"/>
                </a:cubicBezTo>
                <a:close/>
              </a:path>
            </a:pathLst>
          </a:custGeom>
          <a:solidFill>
            <a:schemeClr val="tx1">
              <a:lumMod val="95000"/>
              <a:lumOff val="5000"/>
              <a:alpha val="10000"/>
            </a:schemeClr>
          </a:solidFill>
          <a:ln>
            <a:noFill/>
          </a:ln>
        </p:spPr>
        <p:txBody>
          <a:bodyPr anchor="ctr"/>
          <a:lstStyle/>
          <a:p>
            <a:pPr algn="ctr"/>
            <a:endParaRPr>
              <a:sym typeface="+mn-lt"/>
            </a:endParaRPr>
          </a:p>
        </p:txBody>
      </p:sp>
      <p:sp>
        <p:nvSpPr>
          <p:cNvPr id="25" name="矩形 24"/>
          <p:cNvSpPr/>
          <p:nvPr>
            <p:custDataLst>
              <p:tags r:id="rId7"/>
            </p:custDataLst>
          </p:nvPr>
        </p:nvSpPr>
        <p:spPr bwMode="auto">
          <a:xfrm>
            <a:off x="5181184" y="3983294"/>
            <a:ext cx="828955" cy="595064"/>
          </a:xfrm>
          <a:prstGeom prst="rect">
            <a:avLst/>
          </a:prstGeom>
          <a:solidFill>
            <a:schemeClr val="accent6"/>
          </a:solidFill>
          <a:ln>
            <a:noFill/>
          </a:ln>
        </p:spPr>
        <p:txBody>
          <a:bodyPr anchor="ctr"/>
          <a:lstStyle/>
          <a:p>
            <a:pPr algn="ctr"/>
            <a:endParaRPr>
              <a:sym typeface="+mn-lt"/>
            </a:endParaRPr>
          </a:p>
        </p:txBody>
      </p:sp>
      <p:sp>
        <p:nvSpPr>
          <p:cNvPr id="26" name="矩形 25"/>
          <p:cNvSpPr/>
          <p:nvPr>
            <p:custDataLst>
              <p:tags r:id="rId8"/>
            </p:custDataLst>
          </p:nvPr>
        </p:nvSpPr>
        <p:spPr bwMode="auto">
          <a:xfrm>
            <a:off x="5596457" y="3983294"/>
            <a:ext cx="413682" cy="595064"/>
          </a:xfrm>
          <a:prstGeom prst="rect">
            <a:avLst/>
          </a:prstGeom>
          <a:solidFill>
            <a:schemeClr val="tx1">
              <a:lumMod val="95000"/>
              <a:lumOff val="5000"/>
              <a:alpha val="10000"/>
            </a:schemeClr>
          </a:solidFill>
          <a:ln>
            <a:noFill/>
          </a:ln>
        </p:spPr>
        <p:txBody>
          <a:bodyPr anchor="ctr"/>
          <a:lstStyle/>
          <a:p>
            <a:pPr algn="ctr"/>
            <a:endParaRPr>
              <a:sym typeface="+mn-lt"/>
            </a:endParaRPr>
          </a:p>
        </p:txBody>
      </p:sp>
      <p:sp>
        <p:nvSpPr>
          <p:cNvPr id="27" name="矩形 26"/>
          <p:cNvSpPr/>
          <p:nvPr>
            <p:custDataLst>
              <p:tags r:id="rId9"/>
            </p:custDataLst>
          </p:nvPr>
        </p:nvSpPr>
        <p:spPr bwMode="auto">
          <a:xfrm>
            <a:off x="5333927" y="4630865"/>
            <a:ext cx="827362" cy="595064"/>
          </a:xfrm>
          <a:prstGeom prst="rect">
            <a:avLst/>
          </a:prstGeom>
          <a:solidFill>
            <a:schemeClr val="accent3"/>
          </a:solidFill>
          <a:ln>
            <a:noFill/>
          </a:ln>
        </p:spPr>
        <p:txBody>
          <a:bodyPr anchor="ctr"/>
          <a:lstStyle/>
          <a:p>
            <a:pPr algn="ctr"/>
            <a:endParaRPr>
              <a:sym typeface="+mn-lt"/>
            </a:endParaRPr>
          </a:p>
        </p:txBody>
      </p:sp>
      <p:sp>
        <p:nvSpPr>
          <p:cNvPr id="28" name="矩形 27"/>
          <p:cNvSpPr/>
          <p:nvPr>
            <p:custDataLst>
              <p:tags r:id="rId10"/>
            </p:custDataLst>
          </p:nvPr>
        </p:nvSpPr>
        <p:spPr bwMode="auto">
          <a:xfrm>
            <a:off x="5747607" y="4630865"/>
            <a:ext cx="413682" cy="595064"/>
          </a:xfrm>
          <a:prstGeom prst="rect">
            <a:avLst/>
          </a:prstGeom>
          <a:solidFill>
            <a:schemeClr val="tx1">
              <a:lumMod val="95000"/>
              <a:lumOff val="5000"/>
              <a:alpha val="10000"/>
            </a:schemeClr>
          </a:solidFill>
          <a:ln>
            <a:noFill/>
          </a:ln>
        </p:spPr>
        <p:txBody>
          <a:bodyPr anchor="ctr"/>
          <a:lstStyle/>
          <a:p>
            <a:pPr algn="ctr"/>
            <a:endParaRPr>
              <a:sym typeface="+mn-lt"/>
            </a:endParaRPr>
          </a:p>
        </p:txBody>
      </p:sp>
      <p:sp>
        <p:nvSpPr>
          <p:cNvPr id="29" name="矩形 28"/>
          <p:cNvSpPr/>
          <p:nvPr>
            <p:custDataLst>
              <p:tags r:id="rId11"/>
            </p:custDataLst>
          </p:nvPr>
        </p:nvSpPr>
        <p:spPr bwMode="auto">
          <a:xfrm>
            <a:off x="5333927" y="5280027"/>
            <a:ext cx="827362" cy="595064"/>
          </a:xfrm>
          <a:prstGeom prst="rect">
            <a:avLst/>
          </a:prstGeom>
          <a:solidFill>
            <a:schemeClr val="accent4"/>
          </a:solidFill>
          <a:ln>
            <a:noFill/>
          </a:ln>
        </p:spPr>
        <p:txBody>
          <a:bodyPr anchor="ctr"/>
          <a:lstStyle/>
          <a:p>
            <a:pPr algn="ctr"/>
            <a:endParaRPr>
              <a:sym typeface="+mn-lt"/>
            </a:endParaRPr>
          </a:p>
        </p:txBody>
      </p:sp>
      <p:sp>
        <p:nvSpPr>
          <p:cNvPr id="30" name="矩形 29"/>
          <p:cNvSpPr/>
          <p:nvPr>
            <p:custDataLst>
              <p:tags r:id="rId12"/>
            </p:custDataLst>
          </p:nvPr>
        </p:nvSpPr>
        <p:spPr bwMode="auto">
          <a:xfrm>
            <a:off x="5747607" y="5280027"/>
            <a:ext cx="413682" cy="595064"/>
          </a:xfrm>
          <a:prstGeom prst="rect">
            <a:avLst/>
          </a:prstGeom>
          <a:solidFill>
            <a:schemeClr val="tx1">
              <a:lumMod val="95000"/>
              <a:lumOff val="5000"/>
              <a:alpha val="10000"/>
            </a:schemeClr>
          </a:solidFill>
          <a:ln>
            <a:noFill/>
          </a:ln>
        </p:spPr>
        <p:txBody>
          <a:bodyPr anchor="ctr"/>
          <a:lstStyle/>
          <a:p>
            <a:pPr algn="ctr"/>
            <a:endParaRPr dirty="0">
              <a:sym typeface="+mn-lt"/>
            </a:endParaRPr>
          </a:p>
        </p:txBody>
      </p:sp>
      <p:sp>
        <p:nvSpPr>
          <p:cNvPr id="31" name="任意多边形 30"/>
          <p:cNvSpPr/>
          <p:nvPr>
            <p:custDataLst>
              <p:tags r:id="rId13"/>
            </p:custDataLst>
          </p:nvPr>
        </p:nvSpPr>
        <p:spPr bwMode="auto">
          <a:xfrm>
            <a:off x="5333927" y="5926005"/>
            <a:ext cx="827362" cy="415273"/>
          </a:xfrm>
          <a:custGeom>
            <a:avLst/>
            <a:gdLst>
              <a:gd name="T0" fmla="*/ 260 w 520"/>
              <a:gd name="T1" fmla="*/ 261 h 261"/>
              <a:gd name="T2" fmla="*/ 0 w 520"/>
              <a:gd name="T3" fmla="*/ 0 h 261"/>
              <a:gd name="T4" fmla="*/ 520 w 520"/>
              <a:gd name="T5" fmla="*/ 0 h 261"/>
              <a:gd name="T6" fmla="*/ 260 w 520"/>
              <a:gd name="T7" fmla="*/ 261 h 261"/>
            </a:gdLst>
            <a:ahLst/>
            <a:cxnLst>
              <a:cxn ang="0">
                <a:pos x="T0" y="T1"/>
              </a:cxn>
              <a:cxn ang="0">
                <a:pos x="T2" y="T3"/>
              </a:cxn>
              <a:cxn ang="0">
                <a:pos x="T4" y="T5"/>
              </a:cxn>
              <a:cxn ang="0">
                <a:pos x="T6" y="T7"/>
              </a:cxn>
            </a:cxnLst>
            <a:rect l="0" t="0" r="r" b="b"/>
            <a:pathLst>
              <a:path w="520" h="261">
                <a:moveTo>
                  <a:pt x="260" y="261"/>
                </a:moveTo>
                <a:lnTo>
                  <a:pt x="0" y="0"/>
                </a:lnTo>
                <a:lnTo>
                  <a:pt x="520" y="0"/>
                </a:lnTo>
                <a:lnTo>
                  <a:pt x="260" y="261"/>
                </a:lnTo>
                <a:close/>
              </a:path>
            </a:pathLst>
          </a:custGeom>
          <a:solidFill>
            <a:schemeClr val="accent1"/>
          </a:solidFill>
          <a:ln>
            <a:noFill/>
          </a:ln>
        </p:spPr>
        <p:txBody>
          <a:bodyPr anchor="ctr"/>
          <a:lstStyle/>
          <a:p>
            <a:pPr algn="ctr"/>
            <a:endParaRPr>
              <a:sym typeface="+mn-lt"/>
            </a:endParaRPr>
          </a:p>
        </p:txBody>
      </p:sp>
      <p:sp>
        <p:nvSpPr>
          <p:cNvPr id="49" name="任意多边形 31"/>
          <p:cNvSpPr/>
          <p:nvPr>
            <p:custDataLst>
              <p:tags r:id="rId14"/>
            </p:custDataLst>
          </p:nvPr>
        </p:nvSpPr>
        <p:spPr bwMode="auto">
          <a:xfrm>
            <a:off x="5626687" y="6217173"/>
            <a:ext cx="241844" cy="124104"/>
          </a:xfrm>
          <a:custGeom>
            <a:avLst/>
            <a:gdLst>
              <a:gd name="T0" fmla="*/ 76 w 152"/>
              <a:gd name="T1" fmla="*/ 78 h 78"/>
              <a:gd name="T2" fmla="*/ 152 w 152"/>
              <a:gd name="T3" fmla="*/ 0 h 78"/>
              <a:gd name="T4" fmla="*/ 0 w 152"/>
              <a:gd name="T5" fmla="*/ 0 h 78"/>
              <a:gd name="T6" fmla="*/ 0 w 152"/>
              <a:gd name="T7" fmla="*/ 0 h 78"/>
              <a:gd name="T8" fmla="*/ 76 w 152"/>
              <a:gd name="T9" fmla="*/ 78 h 78"/>
            </a:gdLst>
            <a:ahLst/>
            <a:cxnLst>
              <a:cxn ang="0">
                <a:pos x="T0" y="T1"/>
              </a:cxn>
              <a:cxn ang="0">
                <a:pos x="T2" y="T3"/>
              </a:cxn>
              <a:cxn ang="0">
                <a:pos x="T4" y="T5"/>
              </a:cxn>
              <a:cxn ang="0">
                <a:pos x="T6" y="T7"/>
              </a:cxn>
              <a:cxn ang="0">
                <a:pos x="T8" y="T9"/>
              </a:cxn>
            </a:cxnLst>
            <a:rect l="0" t="0" r="r" b="b"/>
            <a:pathLst>
              <a:path w="152" h="78">
                <a:moveTo>
                  <a:pt x="76" y="78"/>
                </a:moveTo>
                <a:lnTo>
                  <a:pt x="152" y="0"/>
                </a:lnTo>
                <a:lnTo>
                  <a:pt x="0" y="0"/>
                </a:lnTo>
                <a:lnTo>
                  <a:pt x="0" y="0"/>
                </a:lnTo>
                <a:lnTo>
                  <a:pt x="76" y="78"/>
                </a:lnTo>
                <a:close/>
              </a:path>
            </a:pathLst>
          </a:custGeom>
          <a:solidFill>
            <a:schemeClr val="tx1">
              <a:lumMod val="65000"/>
              <a:lumOff val="35000"/>
            </a:schemeClr>
          </a:solidFill>
          <a:ln>
            <a:noFill/>
          </a:ln>
        </p:spPr>
        <p:txBody>
          <a:bodyPr anchor="ctr"/>
          <a:lstStyle/>
          <a:p>
            <a:pPr algn="ctr"/>
            <a:endParaRPr>
              <a:sym typeface="+mn-lt"/>
            </a:endParaRPr>
          </a:p>
        </p:txBody>
      </p:sp>
      <p:sp>
        <p:nvSpPr>
          <p:cNvPr id="50" name="任意多边形 32"/>
          <p:cNvSpPr/>
          <p:nvPr>
            <p:custDataLst>
              <p:tags r:id="rId15"/>
            </p:custDataLst>
          </p:nvPr>
        </p:nvSpPr>
        <p:spPr bwMode="auto">
          <a:xfrm>
            <a:off x="5747607" y="5926005"/>
            <a:ext cx="413682" cy="415273"/>
          </a:xfrm>
          <a:custGeom>
            <a:avLst/>
            <a:gdLst>
              <a:gd name="T0" fmla="*/ 0 w 260"/>
              <a:gd name="T1" fmla="*/ 261 h 261"/>
              <a:gd name="T2" fmla="*/ 260 w 260"/>
              <a:gd name="T3" fmla="*/ 0 h 261"/>
              <a:gd name="T4" fmla="*/ 0 w 260"/>
              <a:gd name="T5" fmla="*/ 0 h 261"/>
              <a:gd name="T6" fmla="*/ 0 w 260"/>
              <a:gd name="T7" fmla="*/ 261 h 261"/>
            </a:gdLst>
            <a:ahLst/>
            <a:cxnLst>
              <a:cxn ang="0">
                <a:pos x="T0" y="T1"/>
              </a:cxn>
              <a:cxn ang="0">
                <a:pos x="T2" y="T3"/>
              </a:cxn>
              <a:cxn ang="0">
                <a:pos x="T4" y="T5"/>
              </a:cxn>
              <a:cxn ang="0">
                <a:pos x="T6" y="T7"/>
              </a:cxn>
            </a:cxnLst>
            <a:rect l="0" t="0" r="r" b="b"/>
            <a:pathLst>
              <a:path w="260" h="261">
                <a:moveTo>
                  <a:pt x="0" y="261"/>
                </a:moveTo>
                <a:lnTo>
                  <a:pt x="260" y="0"/>
                </a:lnTo>
                <a:lnTo>
                  <a:pt x="0" y="0"/>
                </a:lnTo>
                <a:lnTo>
                  <a:pt x="0" y="261"/>
                </a:lnTo>
                <a:close/>
              </a:path>
            </a:pathLst>
          </a:custGeom>
          <a:solidFill>
            <a:schemeClr val="tx1">
              <a:lumMod val="95000"/>
              <a:lumOff val="5000"/>
              <a:alpha val="10000"/>
            </a:schemeClr>
          </a:solidFill>
          <a:ln>
            <a:noFill/>
          </a:ln>
        </p:spPr>
        <p:txBody>
          <a:bodyPr anchor="ctr"/>
          <a:lstStyle/>
          <a:p>
            <a:pPr algn="ctr"/>
            <a:endParaRPr>
              <a:sym typeface="+mn-lt"/>
            </a:endParaRPr>
          </a:p>
        </p:txBody>
      </p:sp>
      <p:cxnSp>
        <p:nvCxnSpPr>
          <p:cNvPr id="51" name="肘形连接符 3"/>
          <p:cNvCxnSpPr/>
          <p:nvPr>
            <p:custDataLst>
              <p:tags r:id="rId16"/>
            </p:custDataLst>
          </p:nvPr>
        </p:nvCxnSpPr>
        <p:spPr>
          <a:xfrm rot="16200000" flipV="1">
            <a:off x="3801110" y="3017520"/>
            <a:ext cx="2166620" cy="300355"/>
          </a:xfrm>
          <a:prstGeom prst="bentConnector3">
            <a:avLst>
              <a:gd name="adj1" fmla="val 49985"/>
            </a:avLst>
          </a:prstGeom>
          <a:ln w="12700">
            <a:solidFill>
              <a:schemeClr val="tx1">
                <a:lumMod val="50000"/>
                <a:lumOff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53" name="肘形连接符 5"/>
          <p:cNvCxnSpPr>
            <a:endCxn id="7" idx="1"/>
          </p:cNvCxnSpPr>
          <p:nvPr>
            <p:custDataLst>
              <p:tags r:id="rId17"/>
            </p:custDataLst>
          </p:nvPr>
        </p:nvCxnSpPr>
        <p:spPr>
          <a:xfrm rot="5400000" flipV="1">
            <a:off x="5340985" y="4330065"/>
            <a:ext cx="2563495" cy="281940"/>
          </a:xfrm>
          <a:prstGeom prst="bentConnector2">
            <a:avLst/>
          </a:prstGeom>
          <a:ln w="12700">
            <a:solidFill>
              <a:schemeClr val="tx1">
                <a:lumMod val="50000"/>
                <a:lumOff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3" name="平行四边形 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00735" y="366395"/>
            <a:ext cx="720217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个性化养老服务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养老问题背景分析</a:t>
            </a:r>
          </a:p>
        </p:txBody>
      </p:sp>
      <p:sp>
        <p:nvSpPr>
          <p:cNvPr id="15" name="文本框 14"/>
          <p:cNvSpPr txBox="1"/>
          <p:nvPr/>
        </p:nvSpPr>
        <p:spPr>
          <a:xfrm>
            <a:off x="700405" y="1513840"/>
            <a:ext cx="5798820" cy="53403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随迁老人养老顾虑多，养老护理需求突出</a:t>
            </a:r>
          </a:p>
        </p:txBody>
      </p:sp>
      <p:sp>
        <p:nvSpPr>
          <p:cNvPr id="6" name="文本框 5"/>
          <p:cNvSpPr txBox="1"/>
          <p:nvPr/>
        </p:nvSpPr>
        <p:spPr>
          <a:xfrm>
            <a:off x="733425" y="2355850"/>
            <a:ext cx="3615055" cy="3784600"/>
          </a:xfrm>
          <a:prstGeom prst="rect">
            <a:avLst/>
          </a:prstGeom>
          <a:noFill/>
        </p:spPr>
        <p:txBody>
          <a:bodyPr wrap="square">
            <a:spAutoFit/>
          </a:bodyPr>
          <a:lstStyle/>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我国现有主流家庭结构下，子女很难在财力和精力上完全承担起照顾老人的责任</a:t>
            </a:r>
          </a:p>
          <a:p>
            <a:pPr marL="342900" indent="-342900">
              <a:lnSpc>
                <a:spcPct val="120000"/>
              </a:lnSpc>
              <a:spcBef>
                <a:spcPts val="0"/>
              </a:spcBef>
              <a:spcAft>
                <a:spcPts val="0"/>
              </a:spcAft>
              <a:buFont typeface="Arial" panose="020B0604020202020204" pitchFamily="34" charset="0"/>
              <a:buChar char="•"/>
            </a:pPr>
            <a:endParaRPr sz="2000" dirty="0">
              <a:latin typeface="微软雅黑" panose="020B0503020204020204" pitchFamily="34" charset="-122"/>
              <a:ea typeface="微软雅黑" panose="020B0503020204020204" pitchFamily="34" charset="-122"/>
              <a:sym typeface="+mn-ea"/>
            </a:endParaRP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因而，</a:t>
            </a:r>
            <a:r>
              <a:rPr sz="2000" b="1" dirty="0">
                <a:solidFill>
                  <a:srgbClr val="900000"/>
                </a:solidFill>
                <a:latin typeface="微软雅黑" panose="020B0503020204020204" pitchFamily="34" charset="-122"/>
                <a:ea typeface="微软雅黑" panose="020B0503020204020204" pitchFamily="34" charset="-122"/>
                <a:sym typeface="+mn-ea"/>
              </a:rPr>
              <a:t>随迁老人</a:t>
            </a:r>
            <a:r>
              <a:rPr sz="2000" dirty="0">
                <a:latin typeface="微软雅黑" panose="020B0503020204020204" pitchFamily="34" charset="-122"/>
                <a:ea typeface="微软雅黑" panose="020B0503020204020204" pitchFamily="34" charset="-122"/>
                <a:sym typeface="+mn-ea"/>
              </a:rPr>
              <a:t>在护理需求的养老保障方面十分突出</a:t>
            </a:r>
          </a:p>
          <a:p>
            <a:pPr marL="342900" indent="-342900">
              <a:lnSpc>
                <a:spcPct val="120000"/>
              </a:lnSpc>
              <a:spcBef>
                <a:spcPts val="0"/>
              </a:spcBef>
              <a:spcAft>
                <a:spcPts val="0"/>
              </a:spcAft>
              <a:buFont typeface="Arial" panose="020B0604020202020204" pitchFamily="34" charset="0"/>
              <a:buChar char="•"/>
            </a:pPr>
            <a:endParaRPr sz="2000" dirty="0">
              <a:latin typeface="微软雅黑" panose="020B0503020204020204" pitchFamily="34" charset="-122"/>
              <a:ea typeface="微软雅黑" panose="020B0503020204020204" pitchFamily="34" charset="-122"/>
              <a:sym typeface="+mn-ea"/>
            </a:endParaRP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主要障碍</a:t>
            </a:r>
            <a:r>
              <a:rPr lang="zh-CN" sz="2000" dirty="0">
                <a:latin typeface="微软雅黑" panose="020B0503020204020204" pitchFamily="34" charset="-122"/>
                <a:ea typeface="微软雅黑" panose="020B0503020204020204" pitchFamily="34" charset="-122"/>
                <a:sym typeface="+mn-ea"/>
              </a:rPr>
              <a:t>：</a:t>
            </a:r>
            <a:r>
              <a:rPr sz="2000" dirty="0">
                <a:latin typeface="微软雅黑" panose="020B0503020204020204" pitchFamily="34" charset="-122"/>
                <a:ea typeface="微软雅黑" panose="020B0503020204020204" pitchFamily="34" charset="-122"/>
                <a:sym typeface="+mn-ea"/>
              </a:rPr>
              <a:t>担心理赔、条款复杂以及性价比等问题</a:t>
            </a:r>
            <a:endParaRPr sz="2000" b="1" dirty="0">
              <a:latin typeface="微软雅黑" panose="020B0503020204020204" pitchFamily="34" charset="-122"/>
              <a:ea typeface="微软雅黑" panose="020B0503020204020204" pitchFamily="34" charset="-122"/>
              <a:sym typeface="+mn-ea"/>
            </a:endParaRPr>
          </a:p>
          <a:p>
            <a:pPr marL="342900" indent="-342900">
              <a:lnSpc>
                <a:spcPct val="120000"/>
              </a:lnSpc>
              <a:spcBef>
                <a:spcPts val="0"/>
              </a:spcBef>
              <a:spcAft>
                <a:spcPts val="0"/>
              </a:spcAft>
              <a:buFont typeface="Arial" panose="020B0604020202020204" pitchFamily="34" charset="0"/>
              <a:buChar char="•"/>
            </a:pPr>
            <a:endParaRPr sz="2000" b="1" dirty="0">
              <a:latin typeface="微软雅黑" panose="020B0503020204020204" pitchFamily="34" charset="-122"/>
              <a:ea typeface="微软雅黑" panose="020B0503020204020204" pitchFamily="34" charset="-122"/>
              <a:sym typeface="+mn-ea"/>
            </a:endParaRPr>
          </a:p>
        </p:txBody>
      </p:sp>
      <p:sp>
        <p:nvSpPr>
          <p:cNvPr id="7" name="文本框 6"/>
          <p:cNvSpPr txBox="1"/>
          <p:nvPr/>
        </p:nvSpPr>
        <p:spPr>
          <a:xfrm>
            <a:off x="6764020" y="5485765"/>
            <a:ext cx="4768850" cy="53403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sz="2400" b="1" dirty="0">
                <a:solidFill>
                  <a:srgbClr val="900000"/>
                </a:solidFill>
                <a:latin typeface="微软雅黑" panose="020B0503020204020204" pitchFamily="34" charset="-122"/>
                <a:ea typeface="微软雅黑" panose="020B0503020204020204" pitchFamily="34" charset="-122"/>
                <a:sym typeface="+mn-ea"/>
              </a:rPr>
              <a:t>养老需求差异大，规划行动尚不足</a:t>
            </a:r>
          </a:p>
        </p:txBody>
      </p:sp>
      <p:sp>
        <p:nvSpPr>
          <p:cNvPr id="10" name="文本框 9"/>
          <p:cNvSpPr txBox="1"/>
          <p:nvPr/>
        </p:nvSpPr>
        <p:spPr>
          <a:xfrm>
            <a:off x="6842760" y="2047875"/>
            <a:ext cx="4653915" cy="3046095"/>
          </a:xfrm>
          <a:prstGeom prst="rect">
            <a:avLst/>
          </a:prstGeom>
          <a:noFill/>
        </p:spPr>
        <p:txBody>
          <a:bodyPr wrap="square">
            <a:spAutoFit/>
          </a:bodyPr>
          <a:lstStyle/>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人口老龄化</a:t>
            </a:r>
            <a:r>
              <a:rPr lang="zh-CN" sz="2000" dirty="0">
                <a:latin typeface="微软雅黑" panose="020B0503020204020204" pitchFamily="34" charset="-122"/>
                <a:ea typeface="微软雅黑" panose="020B0503020204020204" pitchFamily="34" charset="-122"/>
                <a:sym typeface="+mn-ea"/>
              </a:rPr>
              <a:t>是时代</a:t>
            </a:r>
            <a:r>
              <a:rPr sz="2000" dirty="0">
                <a:latin typeface="微软雅黑" panose="020B0503020204020204" pitchFamily="34" charset="-122"/>
                <a:ea typeface="微软雅黑" panose="020B0503020204020204" pitchFamily="34" charset="-122"/>
                <a:sym typeface="+mn-ea"/>
              </a:rPr>
              <a:t>大背景</a:t>
            </a:r>
          </a:p>
          <a:p>
            <a:pPr marL="342900" indent="-342900">
              <a:lnSpc>
                <a:spcPct val="120000"/>
              </a:lnSpc>
              <a:spcBef>
                <a:spcPts val="0"/>
              </a:spcBef>
              <a:spcAft>
                <a:spcPts val="0"/>
              </a:spcAft>
              <a:buFont typeface="Arial" panose="020B0604020202020204" pitchFamily="34" charset="0"/>
              <a:buChar char="•"/>
            </a:pPr>
            <a:endParaRPr sz="2000" dirty="0">
              <a:latin typeface="微软雅黑" panose="020B0503020204020204" pitchFamily="34" charset="-122"/>
              <a:ea typeface="微软雅黑" panose="020B0503020204020204" pitchFamily="34" charset="-122"/>
              <a:sym typeface="+mn-ea"/>
            </a:endParaRP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对于未来养老保障的需求，新市民群体</a:t>
            </a:r>
            <a:r>
              <a:rPr sz="2000" b="1" dirty="0">
                <a:solidFill>
                  <a:srgbClr val="900000"/>
                </a:solidFill>
                <a:latin typeface="微软雅黑" panose="020B0503020204020204" pitchFamily="34" charset="-122"/>
                <a:ea typeface="微软雅黑" panose="020B0503020204020204" pitchFamily="34" charset="-122"/>
                <a:sym typeface="+mn-ea"/>
              </a:rPr>
              <a:t>内部差异较大</a:t>
            </a:r>
            <a:r>
              <a:rPr sz="2000" dirty="0">
                <a:latin typeface="微软雅黑" panose="020B0503020204020204" pitchFamily="34" charset="-122"/>
                <a:ea typeface="微软雅黑" panose="020B0503020204020204" pitchFamily="34" charset="-122"/>
                <a:sym typeface="+mn-ea"/>
              </a:rPr>
              <a:t>，半数人希望获得康复护理等人员服务</a:t>
            </a:r>
          </a:p>
          <a:p>
            <a:pPr marL="342900" indent="-342900">
              <a:lnSpc>
                <a:spcPct val="120000"/>
              </a:lnSpc>
              <a:spcBef>
                <a:spcPts val="0"/>
              </a:spcBef>
              <a:spcAft>
                <a:spcPts val="0"/>
              </a:spcAft>
              <a:buFont typeface="Arial" panose="020B0604020202020204" pitchFamily="34" charset="0"/>
              <a:buChar char="•"/>
            </a:pPr>
            <a:endParaRPr sz="2000" dirty="0">
              <a:latin typeface="微软雅黑" panose="020B0503020204020204" pitchFamily="34" charset="-122"/>
              <a:ea typeface="微软雅黑" panose="020B0503020204020204" pitchFamily="34" charset="-122"/>
              <a:sym typeface="+mn-ea"/>
            </a:endParaRPr>
          </a:p>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ea"/>
              </a:rPr>
              <a:t>另外，对养老居所服务及旅游、教育等老年文化活动的需求也不容忽视</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00735" y="366395"/>
            <a:ext cx="840295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个性化养老服务</a:t>
            </a:r>
            <a:r>
              <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lang="zh-CN" altLang="en-US" sz="3200" b="1"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mn-ea"/>
              </a:rPr>
              <a:t>“友前·健康养老生态圈”</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8" name="文本框 7"/>
          <p:cNvSpPr txBox="1"/>
          <p:nvPr/>
        </p:nvSpPr>
        <p:spPr>
          <a:xfrm>
            <a:off x="1178560" y="1478280"/>
            <a:ext cx="4401820" cy="60769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sz="2800" b="1" dirty="0">
                <a:solidFill>
                  <a:srgbClr val="900000"/>
                </a:solidFill>
                <a:latin typeface="微软雅黑" panose="020B0503020204020204" pitchFamily="34" charset="-122"/>
                <a:ea typeface="微软雅黑" panose="020B0503020204020204" pitchFamily="34" charset="-122"/>
                <a:sym typeface="+mn-ea"/>
              </a:rPr>
              <a:t>“</a:t>
            </a:r>
            <a:r>
              <a:rPr lang="zh-CN" sz="2800" b="1" dirty="0">
                <a:solidFill>
                  <a:srgbClr val="900000"/>
                </a:solidFill>
                <a:latin typeface="微软雅黑" panose="020B0503020204020204" pitchFamily="34" charset="-122"/>
                <a:ea typeface="微软雅黑" panose="020B0503020204020204" pitchFamily="34" charset="-122"/>
                <a:sym typeface="+mn-ea"/>
              </a:rPr>
              <a:t>友前</a:t>
            </a:r>
            <a:r>
              <a:rPr sz="2800" b="1" dirty="0">
                <a:solidFill>
                  <a:srgbClr val="900000"/>
                </a:solidFill>
                <a:latin typeface="微软雅黑" panose="020B0503020204020204" pitchFamily="34" charset="-122"/>
                <a:ea typeface="微软雅黑" panose="020B0503020204020204" pitchFamily="34" charset="-122"/>
                <a:sym typeface="+mn-ea"/>
              </a:rPr>
              <a:t>·</a:t>
            </a:r>
            <a:r>
              <a:rPr lang="zh-CN" sz="2800" b="1" dirty="0">
                <a:solidFill>
                  <a:srgbClr val="900000"/>
                </a:solidFill>
                <a:latin typeface="微软雅黑" panose="020B0503020204020204" pitchFamily="34" charset="-122"/>
                <a:ea typeface="微软雅黑" panose="020B0503020204020204" pitchFamily="34" charset="-122"/>
                <a:sym typeface="+mn-ea"/>
              </a:rPr>
              <a:t>健康养老生态圈</a:t>
            </a:r>
            <a:r>
              <a:rPr sz="2800" b="1" dirty="0">
                <a:solidFill>
                  <a:srgbClr val="900000"/>
                </a:solidFill>
                <a:latin typeface="微软雅黑" panose="020B0503020204020204" pitchFamily="34" charset="-122"/>
                <a:ea typeface="微软雅黑" panose="020B0503020204020204" pitchFamily="34" charset="-122"/>
                <a:sym typeface="+mn-ea"/>
              </a:rPr>
              <a:t>”</a:t>
            </a:r>
            <a:endParaRPr sz="2000" dirty="0">
              <a:latin typeface="微软雅黑" panose="020B0503020204020204" pitchFamily="34" charset="-122"/>
              <a:ea typeface="微软雅黑" panose="020B0503020204020204" pitchFamily="34" charset="-122"/>
              <a:sym typeface="+mn-ea"/>
            </a:endParaRPr>
          </a:p>
        </p:txBody>
      </p:sp>
      <p:pic>
        <p:nvPicPr>
          <p:cNvPr id="44" name="图片 43"/>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700405" y="1544320"/>
            <a:ext cx="654685" cy="541655"/>
          </a:xfrm>
          <a:prstGeom prst="rect">
            <a:avLst/>
          </a:prstGeom>
          <a:solidFill>
            <a:schemeClr val="bg1"/>
          </a:solidFill>
        </p:spPr>
      </p:pic>
      <p:sp>
        <p:nvSpPr>
          <p:cNvPr id="41" name="文本框 40"/>
          <p:cNvSpPr txBox="1"/>
          <p:nvPr/>
        </p:nvSpPr>
        <p:spPr>
          <a:xfrm>
            <a:off x="10142220" y="560070"/>
            <a:ext cx="1943735" cy="460375"/>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lang="zh-CN" altLang="en-US" sz="1600" noProof="0" dirty="0">
                <a:ln>
                  <a:noFill/>
                </a:ln>
                <a:solidFill>
                  <a:schemeClr val="tx1">
                    <a:lumMod val="75000"/>
                    <a:lumOff val="25000"/>
                  </a:schemeClr>
                </a:solidFill>
                <a:effectLst/>
                <a:uLnTx/>
                <a:uFillTx/>
                <a:latin typeface="微软雅黑 Light" panose="020B0502040204020203" charset="-122"/>
                <a:ea typeface="微软雅黑 Light" panose="020B0502040204020203" charset="-122"/>
                <a:sym typeface="+mn-ea"/>
              </a:rPr>
              <a:t>线上健康养老专区</a:t>
            </a:r>
            <a:endParaRPr kumimoji="0" lang="en-US" altLang="zh-CN" sz="1600" i="0" u="none" strike="noStrike" kern="1200" cap="none" spc="0" normalizeH="0" baseline="0" noProof="0">
              <a:ln>
                <a:noFill/>
              </a:ln>
              <a:solidFill>
                <a:schemeClr val="tx1">
                  <a:lumMod val="75000"/>
                  <a:lumOff val="25000"/>
                </a:schemeClr>
              </a:solidFill>
              <a:effectLst/>
              <a:uLnTx/>
              <a:uFillTx/>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endParaRPr>
          </a:p>
        </p:txBody>
      </p:sp>
      <p:grpSp>
        <p:nvGrpSpPr>
          <p:cNvPr id="92" name="组合 91"/>
          <p:cNvGrpSpPr/>
          <p:nvPr/>
        </p:nvGrpSpPr>
        <p:grpSpPr>
          <a:xfrm>
            <a:off x="3162935" y="2075180"/>
            <a:ext cx="6040120" cy="1656080"/>
            <a:chOff x="4981" y="2843"/>
            <a:chExt cx="9512" cy="2608"/>
          </a:xfrm>
        </p:grpSpPr>
        <p:sp>
          <p:nvSpPr>
            <p:cNvPr id="17" name="椭圆 16"/>
            <p:cNvSpPr/>
            <p:nvPr/>
          </p:nvSpPr>
          <p:spPr>
            <a:xfrm>
              <a:off x="4981" y="4077"/>
              <a:ext cx="1375" cy="13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p:cNvSpPr/>
            <p:nvPr/>
          </p:nvSpPr>
          <p:spPr>
            <a:xfrm>
              <a:off x="6869" y="3140"/>
              <a:ext cx="1375" cy="13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p:cNvSpPr/>
            <p:nvPr/>
          </p:nvSpPr>
          <p:spPr>
            <a:xfrm>
              <a:off x="8952" y="2843"/>
              <a:ext cx="1375" cy="13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p:cNvSpPr/>
            <p:nvPr/>
          </p:nvSpPr>
          <p:spPr>
            <a:xfrm>
              <a:off x="11036" y="3140"/>
              <a:ext cx="1375" cy="13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p:cNvSpPr/>
            <p:nvPr/>
          </p:nvSpPr>
          <p:spPr>
            <a:xfrm>
              <a:off x="13119" y="4077"/>
              <a:ext cx="1375" cy="13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2" name="组合 31"/>
            <p:cNvGrpSpPr/>
            <p:nvPr/>
          </p:nvGrpSpPr>
          <p:grpSpPr>
            <a:xfrm>
              <a:off x="5410" y="4497"/>
              <a:ext cx="473" cy="481"/>
              <a:chOff x="1631950" y="2070100"/>
              <a:chExt cx="542926" cy="552451"/>
            </a:xfrm>
            <a:solidFill>
              <a:schemeClr val="bg1"/>
            </a:solidFill>
          </p:grpSpPr>
          <p:sp>
            <p:nvSpPr>
              <p:cNvPr id="33" name="Freeform 40"/>
              <p:cNvSpPr/>
              <p:nvPr/>
            </p:nvSpPr>
            <p:spPr bwMode="auto">
              <a:xfrm>
                <a:off x="1631950" y="2462213"/>
                <a:ext cx="106363" cy="160338"/>
              </a:xfrm>
              <a:custGeom>
                <a:avLst/>
                <a:gdLst>
                  <a:gd name="T0" fmla="*/ 36 w 37"/>
                  <a:gd name="T1" fmla="*/ 0 h 56"/>
                  <a:gd name="T2" fmla="*/ 1 w 37"/>
                  <a:gd name="T3" fmla="*/ 0 h 56"/>
                  <a:gd name="T4" fmla="*/ 0 w 37"/>
                  <a:gd name="T5" fmla="*/ 1 h 56"/>
                  <a:gd name="T6" fmla="*/ 0 w 37"/>
                  <a:gd name="T7" fmla="*/ 55 h 56"/>
                  <a:gd name="T8" fmla="*/ 1 w 37"/>
                  <a:gd name="T9" fmla="*/ 56 h 56"/>
                  <a:gd name="T10" fmla="*/ 36 w 37"/>
                  <a:gd name="T11" fmla="*/ 56 h 56"/>
                  <a:gd name="T12" fmla="*/ 37 w 37"/>
                  <a:gd name="T13" fmla="*/ 55 h 56"/>
                  <a:gd name="T14" fmla="*/ 37 w 37"/>
                  <a:gd name="T15" fmla="*/ 1 h 56"/>
                  <a:gd name="T16" fmla="*/ 36 w 37"/>
                  <a:gd name="T1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56">
                    <a:moveTo>
                      <a:pt x="36" y="0"/>
                    </a:moveTo>
                    <a:cubicBezTo>
                      <a:pt x="1" y="0"/>
                      <a:pt x="1" y="0"/>
                      <a:pt x="1" y="0"/>
                    </a:cubicBezTo>
                    <a:cubicBezTo>
                      <a:pt x="0" y="0"/>
                      <a:pt x="0" y="1"/>
                      <a:pt x="0" y="1"/>
                    </a:cubicBezTo>
                    <a:cubicBezTo>
                      <a:pt x="0" y="55"/>
                      <a:pt x="0" y="55"/>
                      <a:pt x="0" y="55"/>
                    </a:cubicBezTo>
                    <a:cubicBezTo>
                      <a:pt x="0" y="55"/>
                      <a:pt x="0" y="56"/>
                      <a:pt x="1" y="56"/>
                    </a:cubicBezTo>
                    <a:cubicBezTo>
                      <a:pt x="36" y="56"/>
                      <a:pt x="36" y="56"/>
                      <a:pt x="36" y="56"/>
                    </a:cubicBezTo>
                    <a:cubicBezTo>
                      <a:pt x="37" y="56"/>
                      <a:pt x="37" y="55"/>
                      <a:pt x="37" y="55"/>
                    </a:cubicBezTo>
                    <a:cubicBezTo>
                      <a:pt x="37" y="1"/>
                      <a:pt x="37" y="1"/>
                      <a:pt x="37" y="1"/>
                    </a:cubicBezTo>
                    <a:cubicBezTo>
                      <a:pt x="37" y="1"/>
                      <a:pt x="37" y="0"/>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41"/>
              <p:cNvSpPr/>
              <p:nvPr/>
            </p:nvSpPr>
            <p:spPr bwMode="auto">
              <a:xfrm>
                <a:off x="1778000" y="2282825"/>
                <a:ext cx="106363" cy="339725"/>
              </a:xfrm>
              <a:custGeom>
                <a:avLst/>
                <a:gdLst>
                  <a:gd name="T0" fmla="*/ 36 w 37"/>
                  <a:gd name="T1" fmla="*/ 0 h 118"/>
                  <a:gd name="T2" fmla="*/ 1 w 37"/>
                  <a:gd name="T3" fmla="*/ 0 h 118"/>
                  <a:gd name="T4" fmla="*/ 0 w 37"/>
                  <a:gd name="T5" fmla="*/ 1 h 118"/>
                  <a:gd name="T6" fmla="*/ 0 w 37"/>
                  <a:gd name="T7" fmla="*/ 117 h 118"/>
                  <a:gd name="T8" fmla="*/ 1 w 37"/>
                  <a:gd name="T9" fmla="*/ 118 h 118"/>
                  <a:gd name="T10" fmla="*/ 36 w 37"/>
                  <a:gd name="T11" fmla="*/ 118 h 118"/>
                  <a:gd name="T12" fmla="*/ 37 w 37"/>
                  <a:gd name="T13" fmla="*/ 117 h 118"/>
                  <a:gd name="T14" fmla="*/ 37 w 37"/>
                  <a:gd name="T15" fmla="*/ 1 h 118"/>
                  <a:gd name="T16" fmla="*/ 36 w 37"/>
                  <a:gd name="T17"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18">
                    <a:moveTo>
                      <a:pt x="36" y="0"/>
                    </a:moveTo>
                    <a:cubicBezTo>
                      <a:pt x="1" y="0"/>
                      <a:pt x="1" y="0"/>
                      <a:pt x="1" y="0"/>
                    </a:cubicBezTo>
                    <a:cubicBezTo>
                      <a:pt x="0" y="0"/>
                      <a:pt x="0" y="0"/>
                      <a:pt x="0" y="1"/>
                    </a:cubicBezTo>
                    <a:cubicBezTo>
                      <a:pt x="0" y="117"/>
                      <a:pt x="0" y="117"/>
                      <a:pt x="0" y="117"/>
                    </a:cubicBezTo>
                    <a:cubicBezTo>
                      <a:pt x="0" y="117"/>
                      <a:pt x="0" y="118"/>
                      <a:pt x="1" y="118"/>
                    </a:cubicBezTo>
                    <a:cubicBezTo>
                      <a:pt x="36" y="118"/>
                      <a:pt x="36" y="118"/>
                      <a:pt x="36" y="118"/>
                    </a:cubicBezTo>
                    <a:cubicBezTo>
                      <a:pt x="36" y="118"/>
                      <a:pt x="37" y="117"/>
                      <a:pt x="37" y="117"/>
                    </a:cubicBezTo>
                    <a:cubicBezTo>
                      <a:pt x="37" y="1"/>
                      <a:pt x="37" y="1"/>
                      <a:pt x="37" y="1"/>
                    </a:cubicBezTo>
                    <a:cubicBezTo>
                      <a:pt x="37" y="0"/>
                      <a:pt x="36" y="0"/>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42"/>
              <p:cNvSpPr/>
              <p:nvPr/>
            </p:nvSpPr>
            <p:spPr bwMode="auto">
              <a:xfrm>
                <a:off x="1922463" y="2389188"/>
                <a:ext cx="109538" cy="233363"/>
              </a:xfrm>
              <a:custGeom>
                <a:avLst/>
                <a:gdLst>
                  <a:gd name="T0" fmla="*/ 37 w 38"/>
                  <a:gd name="T1" fmla="*/ 0 h 81"/>
                  <a:gd name="T2" fmla="*/ 1 w 38"/>
                  <a:gd name="T3" fmla="*/ 0 h 81"/>
                  <a:gd name="T4" fmla="*/ 0 w 38"/>
                  <a:gd name="T5" fmla="*/ 1 h 81"/>
                  <a:gd name="T6" fmla="*/ 0 w 38"/>
                  <a:gd name="T7" fmla="*/ 80 h 81"/>
                  <a:gd name="T8" fmla="*/ 1 w 38"/>
                  <a:gd name="T9" fmla="*/ 81 h 81"/>
                  <a:gd name="T10" fmla="*/ 37 w 38"/>
                  <a:gd name="T11" fmla="*/ 81 h 81"/>
                  <a:gd name="T12" fmla="*/ 38 w 38"/>
                  <a:gd name="T13" fmla="*/ 80 h 81"/>
                  <a:gd name="T14" fmla="*/ 38 w 38"/>
                  <a:gd name="T15" fmla="*/ 1 h 81"/>
                  <a:gd name="T16" fmla="*/ 37 w 38"/>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81">
                    <a:moveTo>
                      <a:pt x="37" y="0"/>
                    </a:moveTo>
                    <a:cubicBezTo>
                      <a:pt x="1" y="0"/>
                      <a:pt x="1" y="0"/>
                      <a:pt x="1" y="0"/>
                    </a:cubicBezTo>
                    <a:cubicBezTo>
                      <a:pt x="1" y="0"/>
                      <a:pt x="0" y="1"/>
                      <a:pt x="0" y="1"/>
                    </a:cubicBezTo>
                    <a:cubicBezTo>
                      <a:pt x="0" y="80"/>
                      <a:pt x="0" y="80"/>
                      <a:pt x="0" y="80"/>
                    </a:cubicBezTo>
                    <a:cubicBezTo>
                      <a:pt x="0" y="80"/>
                      <a:pt x="1" y="81"/>
                      <a:pt x="1" y="81"/>
                    </a:cubicBezTo>
                    <a:cubicBezTo>
                      <a:pt x="37" y="81"/>
                      <a:pt x="37" y="81"/>
                      <a:pt x="37" y="81"/>
                    </a:cubicBezTo>
                    <a:cubicBezTo>
                      <a:pt x="37" y="81"/>
                      <a:pt x="38" y="80"/>
                      <a:pt x="38" y="80"/>
                    </a:cubicBezTo>
                    <a:cubicBezTo>
                      <a:pt x="38" y="1"/>
                      <a:pt x="38" y="1"/>
                      <a:pt x="38" y="1"/>
                    </a:cubicBezTo>
                    <a:cubicBezTo>
                      <a:pt x="38" y="1"/>
                      <a:pt x="37"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43"/>
              <p:cNvSpPr/>
              <p:nvPr/>
            </p:nvSpPr>
            <p:spPr bwMode="auto">
              <a:xfrm>
                <a:off x="2068513" y="2182813"/>
                <a:ext cx="106363" cy="439738"/>
              </a:xfrm>
              <a:custGeom>
                <a:avLst/>
                <a:gdLst>
                  <a:gd name="T0" fmla="*/ 36 w 37"/>
                  <a:gd name="T1" fmla="*/ 0 h 153"/>
                  <a:gd name="T2" fmla="*/ 1 w 37"/>
                  <a:gd name="T3" fmla="*/ 0 h 153"/>
                  <a:gd name="T4" fmla="*/ 0 w 37"/>
                  <a:gd name="T5" fmla="*/ 1 h 153"/>
                  <a:gd name="T6" fmla="*/ 0 w 37"/>
                  <a:gd name="T7" fmla="*/ 152 h 153"/>
                  <a:gd name="T8" fmla="*/ 1 w 37"/>
                  <a:gd name="T9" fmla="*/ 153 h 153"/>
                  <a:gd name="T10" fmla="*/ 36 w 37"/>
                  <a:gd name="T11" fmla="*/ 153 h 153"/>
                  <a:gd name="T12" fmla="*/ 37 w 37"/>
                  <a:gd name="T13" fmla="*/ 152 h 153"/>
                  <a:gd name="T14" fmla="*/ 37 w 37"/>
                  <a:gd name="T15" fmla="*/ 1 h 153"/>
                  <a:gd name="T16" fmla="*/ 36 w 37"/>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53">
                    <a:moveTo>
                      <a:pt x="36" y="0"/>
                    </a:moveTo>
                    <a:cubicBezTo>
                      <a:pt x="1" y="0"/>
                      <a:pt x="1" y="0"/>
                      <a:pt x="1" y="0"/>
                    </a:cubicBezTo>
                    <a:cubicBezTo>
                      <a:pt x="1" y="0"/>
                      <a:pt x="0" y="0"/>
                      <a:pt x="0" y="1"/>
                    </a:cubicBezTo>
                    <a:cubicBezTo>
                      <a:pt x="0" y="152"/>
                      <a:pt x="0" y="152"/>
                      <a:pt x="0" y="152"/>
                    </a:cubicBezTo>
                    <a:cubicBezTo>
                      <a:pt x="0" y="152"/>
                      <a:pt x="1" y="153"/>
                      <a:pt x="1" y="153"/>
                    </a:cubicBezTo>
                    <a:cubicBezTo>
                      <a:pt x="36" y="153"/>
                      <a:pt x="36" y="153"/>
                      <a:pt x="36" y="153"/>
                    </a:cubicBezTo>
                    <a:cubicBezTo>
                      <a:pt x="37" y="153"/>
                      <a:pt x="37" y="152"/>
                      <a:pt x="37" y="152"/>
                    </a:cubicBezTo>
                    <a:cubicBezTo>
                      <a:pt x="37" y="1"/>
                      <a:pt x="37" y="1"/>
                      <a:pt x="37" y="1"/>
                    </a:cubicBezTo>
                    <a:cubicBezTo>
                      <a:pt x="37" y="0"/>
                      <a:pt x="37" y="0"/>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44"/>
              <p:cNvSpPr/>
              <p:nvPr/>
            </p:nvSpPr>
            <p:spPr bwMode="auto">
              <a:xfrm>
                <a:off x="1639888" y="2070100"/>
                <a:ext cx="428625" cy="198438"/>
              </a:xfrm>
              <a:custGeom>
                <a:avLst/>
                <a:gdLst>
                  <a:gd name="T0" fmla="*/ 146 w 149"/>
                  <a:gd name="T1" fmla="*/ 3 h 69"/>
                  <a:gd name="T2" fmla="*/ 144 w 149"/>
                  <a:gd name="T3" fmla="*/ 1 h 69"/>
                  <a:gd name="T4" fmla="*/ 141 w 149"/>
                  <a:gd name="T5" fmla="*/ 0 h 69"/>
                  <a:gd name="T6" fmla="*/ 116 w 149"/>
                  <a:gd name="T7" fmla="*/ 4 h 69"/>
                  <a:gd name="T8" fmla="*/ 112 w 149"/>
                  <a:gd name="T9" fmla="*/ 8 h 69"/>
                  <a:gd name="T10" fmla="*/ 117 w 149"/>
                  <a:gd name="T11" fmla="*/ 12 h 69"/>
                  <a:gd name="T12" fmla="*/ 133 w 149"/>
                  <a:gd name="T13" fmla="*/ 9 h 69"/>
                  <a:gd name="T14" fmla="*/ 99 w 149"/>
                  <a:gd name="T15" fmla="*/ 45 h 69"/>
                  <a:gd name="T16" fmla="*/ 51 w 149"/>
                  <a:gd name="T17" fmla="*/ 21 h 69"/>
                  <a:gd name="T18" fmla="*/ 46 w 149"/>
                  <a:gd name="T19" fmla="*/ 21 h 69"/>
                  <a:gd name="T20" fmla="*/ 2 w 149"/>
                  <a:gd name="T21" fmla="*/ 62 h 69"/>
                  <a:gd name="T22" fmla="*/ 2 w 149"/>
                  <a:gd name="T23" fmla="*/ 67 h 69"/>
                  <a:gd name="T24" fmla="*/ 5 w 149"/>
                  <a:gd name="T25" fmla="*/ 69 h 69"/>
                  <a:gd name="T26" fmla="*/ 7 w 149"/>
                  <a:gd name="T27" fmla="*/ 68 h 69"/>
                  <a:gd name="T28" fmla="*/ 50 w 149"/>
                  <a:gd name="T29" fmla="*/ 29 h 69"/>
                  <a:gd name="T30" fmla="*/ 98 w 149"/>
                  <a:gd name="T31" fmla="*/ 53 h 69"/>
                  <a:gd name="T32" fmla="*/ 103 w 149"/>
                  <a:gd name="T33" fmla="*/ 52 h 69"/>
                  <a:gd name="T34" fmla="*/ 139 w 149"/>
                  <a:gd name="T35" fmla="*/ 14 h 69"/>
                  <a:gd name="T36" fmla="*/ 141 w 149"/>
                  <a:gd name="T37" fmla="*/ 28 h 69"/>
                  <a:gd name="T38" fmla="*/ 145 w 149"/>
                  <a:gd name="T39" fmla="*/ 31 h 69"/>
                  <a:gd name="T40" fmla="*/ 145 w 149"/>
                  <a:gd name="T41" fmla="*/ 31 h 69"/>
                  <a:gd name="T42" fmla="*/ 149 w 149"/>
                  <a:gd name="T43" fmla="*/ 27 h 69"/>
                  <a:gd name="T44" fmla="*/ 146 w 149"/>
                  <a:gd name="T45"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 h="69">
                    <a:moveTo>
                      <a:pt x="146" y="3"/>
                    </a:moveTo>
                    <a:cubicBezTo>
                      <a:pt x="146" y="2"/>
                      <a:pt x="145" y="1"/>
                      <a:pt x="144" y="1"/>
                    </a:cubicBezTo>
                    <a:cubicBezTo>
                      <a:pt x="144" y="0"/>
                      <a:pt x="143" y="0"/>
                      <a:pt x="141" y="0"/>
                    </a:cubicBezTo>
                    <a:cubicBezTo>
                      <a:pt x="116" y="4"/>
                      <a:pt x="116" y="4"/>
                      <a:pt x="116" y="4"/>
                    </a:cubicBezTo>
                    <a:cubicBezTo>
                      <a:pt x="113" y="4"/>
                      <a:pt x="112" y="6"/>
                      <a:pt x="112" y="8"/>
                    </a:cubicBezTo>
                    <a:cubicBezTo>
                      <a:pt x="112" y="10"/>
                      <a:pt x="114" y="12"/>
                      <a:pt x="117" y="12"/>
                    </a:cubicBezTo>
                    <a:cubicBezTo>
                      <a:pt x="133" y="9"/>
                      <a:pt x="133" y="9"/>
                      <a:pt x="133" y="9"/>
                    </a:cubicBezTo>
                    <a:cubicBezTo>
                      <a:pt x="99" y="45"/>
                      <a:pt x="99" y="45"/>
                      <a:pt x="99" y="45"/>
                    </a:cubicBezTo>
                    <a:cubicBezTo>
                      <a:pt x="51" y="21"/>
                      <a:pt x="51" y="21"/>
                      <a:pt x="51" y="21"/>
                    </a:cubicBezTo>
                    <a:cubicBezTo>
                      <a:pt x="49" y="20"/>
                      <a:pt x="48" y="20"/>
                      <a:pt x="46" y="21"/>
                    </a:cubicBezTo>
                    <a:cubicBezTo>
                      <a:pt x="2" y="62"/>
                      <a:pt x="2" y="62"/>
                      <a:pt x="2" y="62"/>
                    </a:cubicBezTo>
                    <a:cubicBezTo>
                      <a:pt x="0" y="63"/>
                      <a:pt x="0" y="66"/>
                      <a:pt x="2" y="67"/>
                    </a:cubicBezTo>
                    <a:cubicBezTo>
                      <a:pt x="2" y="68"/>
                      <a:pt x="3" y="69"/>
                      <a:pt x="5" y="69"/>
                    </a:cubicBezTo>
                    <a:cubicBezTo>
                      <a:pt x="5" y="69"/>
                      <a:pt x="6" y="68"/>
                      <a:pt x="7" y="68"/>
                    </a:cubicBezTo>
                    <a:cubicBezTo>
                      <a:pt x="50" y="29"/>
                      <a:pt x="50" y="29"/>
                      <a:pt x="50" y="29"/>
                    </a:cubicBezTo>
                    <a:cubicBezTo>
                      <a:pt x="98" y="53"/>
                      <a:pt x="98" y="53"/>
                      <a:pt x="98" y="53"/>
                    </a:cubicBezTo>
                    <a:cubicBezTo>
                      <a:pt x="100" y="54"/>
                      <a:pt x="102" y="54"/>
                      <a:pt x="103" y="52"/>
                    </a:cubicBezTo>
                    <a:cubicBezTo>
                      <a:pt x="139" y="14"/>
                      <a:pt x="139" y="14"/>
                      <a:pt x="139" y="14"/>
                    </a:cubicBezTo>
                    <a:cubicBezTo>
                      <a:pt x="141" y="28"/>
                      <a:pt x="141" y="28"/>
                      <a:pt x="141" y="28"/>
                    </a:cubicBezTo>
                    <a:cubicBezTo>
                      <a:pt x="141" y="30"/>
                      <a:pt x="143" y="31"/>
                      <a:pt x="145" y="31"/>
                    </a:cubicBezTo>
                    <a:cubicBezTo>
                      <a:pt x="145" y="31"/>
                      <a:pt x="145" y="31"/>
                      <a:pt x="145" y="31"/>
                    </a:cubicBezTo>
                    <a:cubicBezTo>
                      <a:pt x="147" y="31"/>
                      <a:pt x="149" y="29"/>
                      <a:pt x="149" y="27"/>
                    </a:cubicBezTo>
                    <a:lnTo>
                      <a:pt x="146"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38" name="组合 37"/>
            <p:cNvGrpSpPr/>
            <p:nvPr/>
          </p:nvGrpSpPr>
          <p:grpSpPr>
            <a:xfrm>
              <a:off x="9400" y="3290"/>
              <a:ext cx="481" cy="481"/>
              <a:chOff x="7612063" y="2073275"/>
              <a:chExt cx="552450" cy="552450"/>
            </a:xfrm>
            <a:solidFill>
              <a:schemeClr val="bg1"/>
            </a:solidFill>
          </p:grpSpPr>
          <p:sp>
            <p:nvSpPr>
              <p:cNvPr id="39" name="Freeform 51"/>
              <p:cNvSpPr/>
              <p:nvPr/>
            </p:nvSpPr>
            <p:spPr bwMode="auto">
              <a:xfrm>
                <a:off x="7832725" y="2297113"/>
                <a:ext cx="161925" cy="161925"/>
              </a:xfrm>
              <a:custGeom>
                <a:avLst/>
                <a:gdLst>
                  <a:gd name="T0" fmla="*/ 56 w 56"/>
                  <a:gd name="T1" fmla="*/ 18 h 56"/>
                  <a:gd name="T2" fmla="*/ 56 w 56"/>
                  <a:gd name="T3" fmla="*/ 17 h 56"/>
                  <a:gd name="T4" fmla="*/ 38 w 56"/>
                  <a:gd name="T5" fmla="*/ 0 h 56"/>
                  <a:gd name="T6" fmla="*/ 37 w 56"/>
                  <a:gd name="T7" fmla="*/ 0 h 56"/>
                  <a:gd name="T8" fmla="*/ 0 w 56"/>
                  <a:gd name="T9" fmla="*/ 37 h 56"/>
                  <a:gd name="T10" fmla="*/ 0 w 56"/>
                  <a:gd name="T11" fmla="*/ 38 h 56"/>
                  <a:gd name="T12" fmla="*/ 17 w 56"/>
                  <a:gd name="T13" fmla="*/ 55 h 56"/>
                  <a:gd name="T14" fmla="*/ 18 w 56"/>
                  <a:gd name="T15" fmla="*/ 56 h 56"/>
                  <a:gd name="T16" fmla="*/ 19 w 56"/>
                  <a:gd name="T17" fmla="*/ 55 h 56"/>
                  <a:gd name="T18" fmla="*/ 56 w 56"/>
                  <a:gd name="T19" fmla="*/ 19 h 56"/>
                  <a:gd name="T20" fmla="*/ 56 w 56"/>
                  <a:gd name="T21" fmla="*/ 1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56">
                    <a:moveTo>
                      <a:pt x="56" y="18"/>
                    </a:moveTo>
                    <a:cubicBezTo>
                      <a:pt x="56" y="18"/>
                      <a:pt x="56" y="17"/>
                      <a:pt x="56" y="17"/>
                    </a:cubicBezTo>
                    <a:cubicBezTo>
                      <a:pt x="38" y="0"/>
                      <a:pt x="38" y="0"/>
                      <a:pt x="38" y="0"/>
                    </a:cubicBezTo>
                    <a:cubicBezTo>
                      <a:pt x="38" y="0"/>
                      <a:pt x="37" y="0"/>
                      <a:pt x="37" y="0"/>
                    </a:cubicBezTo>
                    <a:cubicBezTo>
                      <a:pt x="0" y="37"/>
                      <a:pt x="0" y="37"/>
                      <a:pt x="0" y="37"/>
                    </a:cubicBezTo>
                    <a:cubicBezTo>
                      <a:pt x="0" y="37"/>
                      <a:pt x="0" y="38"/>
                      <a:pt x="0" y="38"/>
                    </a:cubicBezTo>
                    <a:cubicBezTo>
                      <a:pt x="17" y="55"/>
                      <a:pt x="17" y="55"/>
                      <a:pt x="17" y="55"/>
                    </a:cubicBezTo>
                    <a:cubicBezTo>
                      <a:pt x="18" y="56"/>
                      <a:pt x="18" y="56"/>
                      <a:pt x="18" y="56"/>
                    </a:cubicBezTo>
                    <a:cubicBezTo>
                      <a:pt x="18" y="56"/>
                      <a:pt x="19" y="56"/>
                      <a:pt x="19" y="55"/>
                    </a:cubicBezTo>
                    <a:cubicBezTo>
                      <a:pt x="56" y="19"/>
                      <a:pt x="56" y="19"/>
                      <a:pt x="56" y="19"/>
                    </a:cubicBezTo>
                    <a:cubicBezTo>
                      <a:pt x="56" y="19"/>
                      <a:pt x="56" y="18"/>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52"/>
              <p:cNvSpPr/>
              <p:nvPr/>
            </p:nvSpPr>
            <p:spPr bwMode="auto">
              <a:xfrm>
                <a:off x="7612063" y="2073275"/>
                <a:ext cx="312738" cy="315913"/>
              </a:xfrm>
              <a:custGeom>
                <a:avLst/>
                <a:gdLst>
                  <a:gd name="T0" fmla="*/ 108 w 109"/>
                  <a:gd name="T1" fmla="*/ 68 h 110"/>
                  <a:gd name="T2" fmla="*/ 41 w 109"/>
                  <a:gd name="T3" fmla="*/ 1 h 110"/>
                  <a:gd name="T4" fmla="*/ 40 w 109"/>
                  <a:gd name="T5" fmla="*/ 1 h 110"/>
                  <a:gd name="T6" fmla="*/ 0 w 109"/>
                  <a:gd name="T7" fmla="*/ 41 h 110"/>
                  <a:gd name="T8" fmla="*/ 0 w 109"/>
                  <a:gd name="T9" fmla="*/ 41 h 110"/>
                  <a:gd name="T10" fmla="*/ 0 w 109"/>
                  <a:gd name="T11" fmla="*/ 42 h 110"/>
                  <a:gd name="T12" fmla="*/ 67 w 109"/>
                  <a:gd name="T13" fmla="*/ 109 h 110"/>
                  <a:gd name="T14" fmla="*/ 68 w 109"/>
                  <a:gd name="T15" fmla="*/ 110 h 110"/>
                  <a:gd name="T16" fmla="*/ 68 w 109"/>
                  <a:gd name="T17" fmla="*/ 109 h 110"/>
                  <a:gd name="T18" fmla="*/ 108 w 109"/>
                  <a:gd name="T19" fmla="*/ 69 h 110"/>
                  <a:gd name="T20" fmla="*/ 108 w 109"/>
                  <a:gd name="T21" fmla="*/ 6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110">
                    <a:moveTo>
                      <a:pt x="108" y="68"/>
                    </a:moveTo>
                    <a:cubicBezTo>
                      <a:pt x="41" y="1"/>
                      <a:pt x="41" y="1"/>
                      <a:pt x="41" y="1"/>
                    </a:cubicBezTo>
                    <a:cubicBezTo>
                      <a:pt x="41" y="0"/>
                      <a:pt x="40" y="0"/>
                      <a:pt x="40" y="1"/>
                    </a:cubicBezTo>
                    <a:cubicBezTo>
                      <a:pt x="0" y="41"/>
                      <a:pt x="0" y="41"/>
                      <a:pt x="0" y="41"/>
                    </a:cubicBezTo>
                    <a:cubicBezTo>
                      <a:pt x="0" y="41"/>
                      <a:pt x="0" y="41"/>
                      <a:pt x="0" y="41"/>
                    </a:cubicBezTo>
                    <a:cubicBezTo>
                      <a:pt x="0" y="42"/>
                      <a:pt x="0" y="42"/>
                      <a:pt x="0" y="42"/>
                    </a:cubicBezTo>
                    <a:cubicBezTo>
                      <a:pt x="67" y="109"/>
                      <a:pt x="67" y="109"/>
                      <a:pt x="67" y="109"/>
                    </a:cubicBezTo>
                    <a:cubicBezTo>
                      <a:pt x="67" y="109"/>
                      <a:pt x="67" y="110"/>
                      <a:pt x="68" y="110"/>
                    </a:cubicBezTo>
                    <a:cubicBezTo>
                      <a:pt x="68" y="110"/>
                      <a:pt x="68" y="109"/>
                      <a:pt x="68" y="109"/>
                    </a:cubicBezTo>
                    <a:cubicBezTo>
                      <a:pt x="108" y="69"/>
                      <a:pt x="108" y="69"/>
                      <a:pt x="108" y="69"/>
                    </a:cubicBezTo>
                    <a:cubicBezTo>
                      <a:pt x="109" y="69"/>
                      <a:pt x="109" y="68"/>
                      <a:pt x="108"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53"/>
              <p:cNvSpPr>
                <a:spLocks noEditPoints="1"/>
              </p:cNvSpPr>
              <p:nvPr/>
            </p:nvSpPr>
            <p:spPr bwMode="auto">
              <a:xfrm>
                <a:off x="7907338" y="2371725"/>
                <a:ext cx="257175" cy="254000"/>
              </a:xfrm>
              <a:custGeom>
                <a:avLst/>
                <a:gdLst>
                  <a:gd name="T0" fmla="*/ 88 w 89"/>
                  <a:gd name="T1" fmla="*/ 81 h 88"/>
                  <a:gd name="T2" fmla="*/ 69 w 89"/>
                  <a:gd name="T3" fmla="*/ 25 h 88"/>
                  <a:gd name="T4" fmla="*/ 68 w 89"/>
                  <a:gd name="T5" fmla="*/ 24 h 88"/>
                  <a:gd name="T6" fmla="*/ 35 w 89"/>
                  <a:gd name="T7" fmla="*/ 0 h 88"/>
                  <a:gd name="T8" fmla="*/ 33 w 89"/>
                  <a:gd name="T9" fmla="*/ 0 h 88"/>
                  <a:gd name="T10" fmla="*/ 0 w 89"/>
                  <a:gd name="T11" fmla="*/ 33 h 88"/>
                  <a:gd name="T12" fmla="*/ 0 w 89"/>
                  <a:gd name="T13" fmla="*/ 35 h 88"/>
                  <a:gd name="T14" fmla="*/ 24 w 89"/>
                  <a:gd name="T15" fmla="*/ 68 h 88"/>
                  <a:gd name="T16" fmla="*/ 25 w 89"/>
                  <a:gd name="T17" fmla="*/ 69 h 88"/>
                  <a:gd name="T18" fmla="*/ 81 w 89"/>
                  <a:gd name="T19" fmla="*/ 88 h 88"/>
                  <a:gd name="T20" fmla="*/ 81 w 89"/>
                  <a:gd name="T21" fmla="*/ 88 h 88"/>
                  <a:gd name="T22" fmla="*/ 82 w 89"/>
                  <a:gd name="T23" fmla="*/ 88 h 88"/>
                  <a:gd name="T24" fmla="*/ 88 w 89"/>
                  <a:gd name="T25" fmla="*/ 82 h 88"/>
                  <a:gd name="T26" fmla="*/ 88 w 89"/>
                  <a:gd name="T27" fmla="*/ 81 h 88"/>
                  <a:gd name="T28" fmla="*/ 51 w 89"/>
                  <a:gd name="T29" fmla="*/ 51 h 88"/>
                  <a:gd name="T30" fmla="*/ 38 w 89"/>
                  <a:gd name="T31" fmla="*/ 51 h 88"/>
                  <a:gd name="T32" fmla="*/ 36 w 89"/>
                  <a:gd name="T33" fmla="*/ 44 h 88"/>
                  <a:gd name="T34" fmla="*/ 38 w 89"/>
                  <a:gd name="T35" fmla="*/ 38 h 88"/>
                  <a:gd name="T36" fmla="*/ 45 w 89"/>
                  <a:gd name="T37" fmla="*/ 35 h 88"/>
                  <a:gd name="T38" fmla="*/ 51 w 89"/>
                  <a:gd name="T39" fmla="*/ 38 h 88"/>
                  <a:gd name="T40" fmla="*/ 51 w 89"/>
                  <a:gd name="T41" fmla="*/ 5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88">
                    <a:moveTo>
                      <a:pt x="88" y="81"/>
                    </a:moveTo>
                    <a:cubicBezTo>
                      <a:pt x="88" y="80"/>
                      <a:pt x="74" y="64"/>
                      <a:pt x="69" y="25"/>
                    </a:cubicBezTo>
                    <a:cubicBezTo>
                      <a:pt x="69" y="24"/>
                      <a:pt x="69" y="24"/>
                      <a:pt x="68" y="24"/>
                    </a:cubicBezTo>
                    <a:cubicBezTo>
                      <a:pt x="68" y="24"/>
                      <a:pt x="55" y="20"/>
                      <a:pt x="35" y="0"/>
                    </a:cubicBezTo>
                    <a:cubicBezTo>
                      <a:pt x="34" y="0"/>
                      <a:pt x="34" y="0"/>
                      <a:pt x="33" y="0"/>
                    </a:cubicBezTo>
                    <a:cubicBezTo>
                      <a:pt x="0" y="33"/>
                      <a:pt x="0" y="33"/>
                      <a:pt x="0" y="33"/>
                    </a:cubicBezTo>
                    <a:cubicBezTo>
                      <a:pt x="0" y="34"/>
                      <a:pt x="0" y="34"/>
                      <a:pt x="0" y="35"/>
                    </a:cubicBezTo>
                    <a:cubicBezTo>
                      <a:pt x="21" y="55"/>
                      <a:pt x="24" y="68"/>
                      <a:pt x="24" y="68"/>
                    </a:cubicBezTo>
                    <a:cubicBezTo>
                      <a:pt x="24" y="68"/>
                      <a:pt x="24" y="69"/>
                      <a:pt x="25" y="69"/>
                    </a:cubicBezTo>
                    <a:cubicBezTo>
                      <a:pt x="64" y="74"/>
                      <a:pt x="81" y="88"/>
                      <a:pt x="81" y="88"/>
                    </a:cubicBezTo>
                    <a:cubicBezTo>
                      <a:pt x="81" y="88"/>
                      <a:pt x="81" y="88"/>
                      <a:pt x="81" y="88"/>
                    </a:cubicBezTo>
                    <a:cubicBezTo>
                      <a:pt x="82" y="88"/>
                      <a:pt x="82" y="88"/>
                      <a:pt x="82" y="88"/>
                    </a:cubicBezTo>
                    <a:cubicBezTo>
                      <a:pt x="88" y="82"/>
                      <a:pt x="88" y="82"/>
                      <a:pt x="88" y="82"/>
                    </a:cubicBezTo>
                    <a:cubicBezTo>
                      <a:pt x="89" y="82"/>
                      <a:pt x="89" y="81"/>
                      <a:pt x="88" y="81"/>
                    </a:cubicBezTo>
                    <a:close/>
                    <a:moveTo>
                      <a:pt x="51" y="51"/>
                    </a:moveTo>
                    <a:cubicBezTo>
                      <a:pt x="48" y="54"/>
                      <a:pt x="42" y="54"/>
                      <a:pt x="38" y="51"/>
                    </a:cubicBezTo>
                    <a:cubicBezTo>
                      <a:pt x="37" y="49"/>
                      <a:pt x="36" y="47"/>
                      <a:pt x="36" y="44"/>
                    </a:cubicBezTo>
                    <a:cubicBezTo>
                      <a:pt x="36" y="42"/>
                      <a:pt x="37" y="40"/>
                      <a:pt x="38" y="38"/>
                    </a:cubicBezTo>
                    <a:cubicBezTo>
                      <a:pt x="40" y="36"/>
                      <a:pt x="42" y="35"/>
                      <a:pt x="45" y="35"/>
                    </a:cubicBezTo>
                    <a:cubicBezTo>
                      <a:pt x="47" y="35"/>
                      <a:pt x="49" y="36"/>
                      <a:pt x="51" y="38"/>
                    </a:cubicBezTo>
                    <a:cubicBezTo>
                      <a:pt x="54" y="42"/>
                      <a:pt x="54" y="47"/>
                      <a:pt x="51"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3" name="组合 42"/>
            <p:cNvGrpSpPr/>
            <p:nvPr/>
          </p:nvGrpSpPr>
          <p:grpSpPr>
            <a:xfrm>
              <a:off x="7431" y="3592"/>
              <a:ext cx="253" cy="481"/>
              <a:chOff x="561975" y="3155950"/>
              <a:chExt cx="290513" cy="552450"/>
            </a:xfrm>
            <a:solidFill>
              <a:schemeClr val="bg1"/>
            </a:solidFill>
          </p:grpSpPr>
          <p:sp>
            <p:nvSpPr>
              <p:cNvPr id="46" name="Freeform 141"/>
              <p:cNvSpPr/>
              <p:nvPr/>
            </p:nvSpPr>
            <p:spPr bwMode="auto">
              <a:xfrm>
                <a:off x="561975" y="3155950"/>
                <a:ext cx="220663" cy="552450"/>
              </a:xfrm>
              <a:custGeom>
                <a:avLst/>
                <a:gdLst>
                  <a:gd name="T0" fmla="*/ 72 w 77"/>
                  <a:gd name="T1" fmla="*/ 17 h 192"/>
                  <a:gd name="T2" fmla="*/ 72 w 77"/>
                  <a:gd name="T3" fmla="*/ 16 h 192"/>
                  <a:gd name="T4" fmla="*/ 71 w 77"/>
                  <a:gd name="T5" fmla="*/ 15 h 192"/>
                  <a:gd name="T6" fmla="*/ 39 w 77"/>
                  <a:gd name="T7" fmla="*/ 1 h 192"/>
                  <a:gd name="T8" fmla="*/ 38 w 77"/>
                  <a:gd name="T9" fmla="*/ 1 h 192"/>
                  <a:gd name="T10" fmla="*/ 6 w 77"/>
                  <a:gd name="T11" fmla="*/ 15 h 192"/>
                  <a:gd name="T12" fmla="*/ 6 w 77"/>
                  <a:gd name="T13" fmla="*/ 16 h 192"/>
                  <a:gd name="T14" fmla="*/ 6 w 77"/>
                  <a:gd name="T15" fmla="*/ 17 h 192"/>
                  <a:gd name="T16" fmla="*/ 24 w 77"/>
                  <a:gd name="T17" fmla="*/ 46 h 192"/>
                  <a:gd name="T18" fmla="*/ 0 w 77"/>
                  <a:gd name="T19" fmla="*/ 139 h 192"/>
                  <a:gd name="T20" fmla="*/ 0 w 77"/>
                  <a:gd name="T21" fmla="*/ 139 h 192"/>
                  <a:gd name="T22" fmla="*/ 38 w 77"/>
                  <a:gd name="T23" fmla="*/ 192 h 192"/>
                  <a:gd name="T24" fmla="*/ 39 w 77"/>
                  <a:gd name="T25" fmla="*/ 192 h 192"/>
                  <a:gd name="T26" fmla="*/ 39 w 77"/>
                  <a:gd name="T27" fmla="*/ 192 h 192"/>
                  <a:gd name="T28" fmla="*/ 77 w 77"/>
                  <a:gd name="T29" fmla="*/ 139 h 192"/>
                  <a:gd name="T30" fmla="*/ 77 w 77"/>
                  <a:gd name="T31" fmla="*/ 139 h 192"/>
                  <a:gd name="T32" fmla="*/ 53 w 77"/>
                  <a:gd name="T33" fmla="*/ 46 h 192"/>
                  <a:gd name="T34" fmla="*/ 72 w 77"/>
                  <a:gd name="T35" fmla="*/ 1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192">
                    <a:moveTo>
                      <a:pt x="72" y="17"/>
                    </a:moveTo>
                    <a:cubicBezTo>
                      <a:pt x="72" y="17"/>
                      <a:pt x="72" y="16"/>
                      <a:pt x="72" y="16"/>
                    </a:cubicBezTo>
                    <a:cubicBezTo>
                      <a:pt x="72" y="16"/>
                      <a:pt x="71" y="15"/>
                      <a:pt x="71" y="15"/>
                    </a:cubicBezTo>
                    <a:cubicBezTo>
                      <a:pt x="39" y="1"/>
                      <a:pt x="39" y="1"/>
                      <a:pt x="39" y="1"/>
                    </a:cubicBezTo>
                    <a:cubicBezTo>
                      <a:pt x="39" y="0"/>
                      <a:pt x="38" y="0"/>
                      <a:pt x="38" y="1"/>
                    </a:cubicBezTo>
                    <a:cubicBezTo>
                      <a:pt x="6" y="15"/>
                      <a:pt x="6" y="15"/>
                      <a:pt x="6" y="15"/>
                    </a:cubicBezTo>
                    <a:cubicBezTo>
                      <a:pt x="6" y="15"/>
                      <a:pt x="6" y="16"/>
                      <a:pt x="6" y="16"/>
                    </a:cubicBezTo>
                    <a:cubicBezTo>
                      <a:pt x="5" y="16"/>
                      <a:pt x="6" y="17"/>
                      <a:pt x="6" y="17"/>
                    </a:cubicBezTo>
                    <a:cubicBezTo>
                      <a:pt x="24" y="46"/>
                      <a:pt x="24" y="46"/>
                      <a:pt x="24" y="46"/>
                    </a:cubicBezTo>
                    <a:cubicBezTo>
                      <a:pt x="0" y="139"/>
                      <a:pt x="0" y="139"/>
                      <a:pt x="0" y="139"/>
                    </a:cubicBezTo>
                    <a:cubicBezTo>
                      <a:pt x="0" y="139"/>
                      <a:pt x="0" y="139"/>
                      <a:pt x="0" y="139"/>
                    </a:cubicBezTo>
                    <a:cubicBezTo>
                      <a:pt x="38" y="192"/>
                      <a:pt x="38" y="192"/>
                      <a:pt x="38" y="192"/>
                    </a:cubicBezTo>
                    <a:cubicBezTo>
                      <a:pt x="38" y="192"/>
                      <a:pt x="38" y="192"/>
                      <a:pt x="39" y="192"/>
                    </a:cubicBezTo>
                    <a:cubicBezTo>
                      <a:pt x="39" y="192"/>
                      <a:pt x="39" y="192"/>
                      <a:pt x="39" y="192"/>
                    </a:cubicBezTo>
                    <a:cubicBezTo>
                      <a:pt x="77" y="139"/>
                      <a:pt x="77" y="139"/>
                      <a:pt x="77" y="139"/>
                    </a:cubicBezTo>
                    <a:cubicBezTo>
                      <a:pt x="77" y="139"/>
                      <a:pt x="77" y="139"/>
                      <a:pt x="77" y="139"/>
                    </a:cubicBezTo>
                    <a:cubicBezTo>
                      <a:pt x="53" y="46"/>
                      <a:pt x="53" y="46"/>
                      <a:pt x="53" y="46"/>
                    </a:cubicBezTo>
                    <a:lnTo>
                      <a:pt x="72"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142"/>
              <p:cNvSpPr/>
              <p:nvPr/>
            </p:nvSpPr>
            <p:spPr bwMode="auto">
              <a:xfrm>
                <a:off x="746125" y="3297238"/>
                <a:ext cx="106363" cy="157163"/>
              </a:xfrm>
              <a:custGeom>
                <a:avLst/>
                <a:gdLst>
                  <a:gd name="T0" fmla="*/ 37 w 37"/>
                  <a:gd name="T1" fmla="*/ 36 h 55"/>
                  <a:gd name="T2" fmla="*/ 2 w 37"/>
                  <a:gd name="T3" fmla="*/ 0 h 55"/>
                  <a:gd name="T4" fmla="*/ 0 w 37"/>
                  <a:gd name="T5" fmla="*/ 0 h 55"/>
                  <a:gd name="T6" fmla="*/ 0 w 37"/>
                  <a:gd name="T7" fmla="*/ 1 h 55"/>
                  <a:gd name="T8" fmla="*/ 18 w 37"/>
                  <a:gd name="T9" fmla="*/ 54 h 55"/>
                  <a:gd name="T10" fmla="*/ 18 w 37"/>
                  <a:gd name="T11" fmla="*/ 55 h 55"/>
                  <a:gd name="T12" fmla="*/ 36 w 37"/>
                  <a:gd name="T13" fmla="*/ 55 h 55"/>
                  <a:gd name="T14" fmla="*/ 37 w 37"/>
                  <a:gd name="T15" fmla="*/ 54 h 55"/>
                  <a:gd name="T16" fmla="*/ 37 w 37"/>
                  <a:gd name="T17" fmla="*/ 36 h 55"/>
                  <a:gd name="T18" fmla="*/ 37 w 37"/>
                  <a:gd name="T19"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55">
                    <a:moveTo>
                      <a:pt x="37" y="36"/>
                    </a:moveTo>
                    <a:cubicBezTo>
                      <a:pt x="2" y="0"/>
                      <a:pt x="2" y="0"/>
                      <a:pt x="2" y="0"/>
                    </a:cubicBezTo>
                    <a:cubicBezTo>
                      <a:pt x="1" y="0"/>
                      <a:pt x="1" y="0"/>
                      <a:pt x="0" y="0"/>
                    </a:cubicBezTo>
                    <a:cubicBezTo>
                      <a:pt x="0" y="0"/>
                      <a:pt x="0" y="1"/>
                      <a:pt x="0" y="1"/>
                    </a:cubicBezTo>
                    <a:cubicBezTo>
                      <a:pt x="18" y="54"/>
                      <a:pt x="18" y="54"/>
                      <a:pt x="18" y="54"/>
                    </a:cubicBezTo>
                    <a:cubicBezTo>
                      <a:pt x="18" y="54"/>
                      <a:pt x="18" y="55"/>
                      <a:pt x="18" y="55"/>
                    </a:cubicBezTo>
                    <a:cubicBezTo>
                      <a:pt x="36" y="55"/>
                      <a:pt x="36" y="55"/>
                      <a:pt x="36" y="55"/>
                    </a:cubicBezTo>
                    <a:cubicBezTo>
                      <a:pt x="37" y="55"/>
                      <a:pt x="37" y="54"/>
                      <a:pt x="37" y="54"/>
                    </a:cubicBezTo>
                    <a:cubicBezTo>
                      <a:pt x="37" y="36"/>
                      <a:pt x="37" y="36"/>
                      <a:pt x="37" y="36"/>
                    </a:cubicBezTo>
                    <a:cubicBezTo>
                      <a:pt x="37" y="36"/>
                      <a:pt x="37" y="36"/>
                      <a:pt x="37"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8" name="组合 47"/>
            <p:cNvGrpSpPr/>
            <p:nvPr/>
          </p:nvGrpSpPr>
          <p:grpSpPr>
            <a:xfrm>
              <a:off x="13594" y="4497"/>
              <a:ext cx="424" cy="481"/>
              <a:chOff x="10036175" y="990600"/>
              <a:chExt cx="487363" cy="552451"/>
            </a:xfrm>
            <a:solidFill>
              <a:schemeClr val="bg1"/>
            </a:solidFill>
          </p:grpSpPr>
          <p:sp>
            <p:nvSpPr>
              <p:cNvPr id="50" name="Freeform 150"/>
              <p:cNvSpPr/>
              <p:nvPr/>
            </p:nvSpPr>
            <p:spPr bwMode="auto">
              <a:xfrm>
                <a:off x="10152063" y="990600"/>
                <a:ext cx="255588" cy="128588"/>
              </a:xfrm>
              <a:custGeom>
                <a:avLst/>
                <a:gdLst>
                  <a:gd name="T0" fmla="*/ 22 w 89"/>
                  <a:gd name="T1" fmla="*/ 44 h 45"/>
                  <a:gd name="T2" fmla="*/ 24 w 89"/>
                  <a:gd name="T3" fmla="*/ 45 h 45"/>
                  <a:gd name="T4" fmla="*/ 63 w 89"/>
                  <a:gd name="T5" fmla="*/ 45 h 45"/>
                  <a:gd name="T6" fmla="*/ 64 w 89"/>
                  <a:gd name="T7" fmla="*/ 44 h 45"/>
                  <a:gd name="T8" fmla="*/ 88 w 89"/>
                  <a:gd name="T9" fmla="*/ 3 h 45"/>
                  <a:gd name="T10" fmla="*/ 88 w 89"/>
                  <a:gd name="T11" fmla="*/ 1 h 45"/>
                  <a:gd name="T12" fmla="*/ 87 w 89"/>
                  <a:gd name="T13" fmla="*/ 0 h 45"/>
                  <a:gd name="T14" fmla="*/ 3 w 89"/>
                  <a:gd name="T15" fmla="*/ 0 h 45"/>
                  <a:gd name="T16" fmla="*/ 1 w 89"/>
                  <a:gd name="T17" fmla="*/ 1 h 45"/>
                  <a:gd name="T18" fmla="*/ 1 w 89"/>
                  <a:gd name="T19" fmla="*/ 3 h 45"/>
                  <a:gd name="T20" fmla="*/ 22 w 89"/>
                  <a:gd name="T21"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9" h="45">
                    <a:moveTo>
                      <a:pt x="22" y="44"/>
                    </a:moveTo>
                    <a:cubicBezTo>
                      <a:pt x="22" y="44"/>
                      <a:pt x="23" y="45"/>
                      <a:pt x="24" y="45"/>
                    </a:cubicBezTo>
                    <a:cubicBezTo>
                      <a:pt x="63" y="45"/>
                      <a:pt x="63" y="45"/>
                      <a:pt x="63" y="45"/>
                    </a:cubicBezTo>
                    <a:cubicBezTo>
                      <a:pt x="63" y="45"/>
                      <a:pt x="64" y="44"/>
                      <a:pt x="64" y="44"/>
                    </a:cubicBezTo>
                    <a:cubicBezTo>
                      <a:pt x="88" y="3"/>
                      <a:pt x="88" y="3"/>
                      <a:pt x="88" y="3"/>
                    </a:cubicBezTo>
                    <a:cubicBezTo>
                      <a:pt x="89" y="3"/>
                      <a:pt x="89" y="2"/>
                      <a:pt x="88" y="1"/>
                    </a:cubicBezTo>
                    <a:cubicBezTo>
                      <a:pt x="88" y="1"/>
                      <a:pt x="87" y="0"/>
                      <a:pt x="87" y="0"/>
                    </a:cubicBezTo>
                    <a:cubicBezTo>
                      <a:pt x="3" y="0"/>
                      <a:pt x="3" y="0"/>
                      <a:pt x="3" y="0"/>
                    </a:cubicBezTo>
                    <a:cubicBezTo>
                      <a:pt x="2" y="0"/>
                      <a:pt x="1" y="1"/>
                      <a:pt x="1" y="1"/>
                    </a:cubicBezTo>
                    <a:cubicBezTo>
                      <a:pt x="1" y="2"/>
                      <a:pt x="0" y="3"/>
                      <a:pt x="1" y="3"/>
                    </a:cubicBezTo>
                    <a:lnTo>
                      <a:pt x="22"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151"/>
              <p:cNvSpPr>
                <a:spLocks noEditPoints="1"/>
              </p:cNvSpPr>
              <p:nvPr/>
            </p:nvSpPr>
            <p:spPr bwMode="auto">
              <a:xfrm>
                <a:off x="10036175" y="1154113"/>
                <a:ext cx="487363" cy="388938"/>
              </a:xfrm>
              <a:custGeom>
                <a:avLst/>
                <a:gdLst>
                  <a:gd name="T0" fmla="*/ 166 w 169"/>
                  <a:gd name="T1" fmla="*/ 94 h 135"/>
                  <a:gd name="T2" fmla="*/ 151 w 169"/>
                  <a:gd name="T3" fmla="*/ 60 h 135"/>
                  <a:gd name="T4" fmla="*/ 150 w 169"/>
                  <a:gd name="T5" fmla="*/ 57 h 135"/>
                  <a:gd name="T6" fmla="*/ 124 w 169"/>
                  <a:gd name="T7" fmla="*/ 16 h 135"/>
                  <a:gd name="T8" fmla="*/ 122 w 169"/>
                  <a:gd name="T9" fmla="*/ 14 h 135"/>
                  <a:gd name="T10" fmla="*/ 107 w 169"/>
                  <a:gd name="T11" fmla="*/ 1 h 135"/>
                  <a:gd name="T12" fmla="*/ 96 w 169"/>
                  <a:gd name="T13" fmla="*/ 0 h 135"/>
                  <a:gd name="T14" fmla="*/ 84 w 169"/>
                  <a:gd name="T15" fmla="*/ 0 h 135"/>
                  <a:gd name="T16" fmla="*/ 75 w 169"/>
                  <a:gd name="T17" fmla="*/ 1 h 135"/>
                  <a:gd name="T18" fmla="*/ 69 w 169"/>
                  <a:gd name="T19" fmla="*/ 1 h 135"/>
                  <a:gd name="T20" fmla="*/ 56 w 169"/>
                  <a:gd name="T21" fmla="*/ 1 h 135"/>
                  <a:gd name="T22" fmla="*/ 36 w 169"/>
                  <a:gd name="T23" fmla="*/ 21 h 135"/>
                  <a:gd name="T24" fmla="*/ 36 w 169"/>
                  <a:gd name="T25" fmla="*/ 21 h 135"/>
                  <a:gd name="T26" fmla="*/ 30 w 169"/>
                  <a:gd name="T27" fmla="*/ 29 h 135"/>
                  <a:gd name="T28" fmla="*/ 24 w 169"/>
                  <a:gd name="T29" fmla="*/ 38 h 135"/>
                  <a:gd name="T30" fmla="*/ 20 w 169"/>
                  <a:gd name="T31" fmla="*/ 48 h 135"/>
                  <a:gd name="T32" fmla="*/ 16 w 169"/>
                  <a:gd name="T33" fmla="*/ 56 h 135"/>
                  <a:gd name="T34" fmla="*/ 14 w 169"/>
                  <a:gd name="T35" fmla="*/ 60 h 135"/>
                  <a:gd name="T36" fmla="*/ 7 w 169"/>
                  <a:gd name="T37" fmla="*/ 77 h 135"/>
                  <a:gd name="T38" fmla="*/ 4 w 169"/>
                  <a:gd name="T39" fmla="*/ 117 h 135"/>
                  <a:gd name="T40" fmla="*/ 48 w 169"/>
                  <a:gd name="T41" fmla="*/ 134 h 135"/>
                  <a:gd name="T42" fmla="*/ 49 w 169"/>
                  <a:gd name="T43" fmla="*/ 134 h 135"/>
                  <a:gd name="T44" fmla="*/ 74 w 169"/>
                  <a:gd name="T45" fmla="*/ 135 h 135"/>
                  <a:gd name="T46" fmla="*/ 99 w 169"/>
                  <a:gd name="T47" fmla="*/ 135 h 135"/>
                  <a:gd name="T48" fmla="*/ 108 w 169"/>
                  <a:gd name="T49" fmla="*/ 135 h 135"/>
                  <a:gd name="T50" fmla="*/ 149 w 169"/>
                  <a:gd name="T51" fmla="*/ 130 h 135"/>
                  <a:gd name="T52" fmla="*/ 166 w 169"/>
                  <a:gd name="T53" fmla="*/ 94 h 135"/>
                  <a:gd name="T54" fmla="*/ 87 w 169"/>
                  <a:gd name="T55" fmla="*/ 91 h 135"/>
                  <a:gd name="T56" fmla="*/ 87 w 169"/>
                  <a:gd name="T57" fmla="*/ 98 h 135"/>
                  <a:gd name="T58" fmla="*/ 82 w 169"/>
                  <a:gd name="T59" fmla="*/ 98 h 135"/>
                  <a:gd name="T60" fmla="*/ 82 w 169"/>
                  <a:gd name="T61" fmla="*/ 91 h 135"/>
                  <a:gd name="T62" fmla="*/ 71 w 169"/>
                  <a:gd name="T63" fmla="*/ 87 h 135"/>
                  <a:gd name="T64" fmla="*/ 72 w 169"/>
                  <a:gd name="T65" fmla="*/ 82 h 135"/>
                  <a:gd name="T66" fmla="*/ 83 w 169"/>
                  <a:gd name="T67" fmla="*/ 86 h 135"/>
                  <a:gd name="T68" fmla="*/ 92 w 169"/>
                  <a:gd name="T69" fmla="*/ 78 h 135"/>
                  <a:gd name="T70" fmla="*/ 84 w 169"/>
                  <a:gd name="T71" fmla="*/ 69 h 135"/>
                  <a:gd name="T72" fmla="*/ 71 w 169"/>
                  <a:gd name="T73" fmla="*/ 57 h 135"/>
                  <a:gd name="T74" fmla="*/ 83 w 169"/>
                  <a:gd name="T75" fmla="*/ 45 h 135"/>
                  <a:gd name="T76" fmla="*/ 83 w 169"/>
                  <a:gd name="T77" fmla="*/ 37 h 135"/>
                  <a:gd name="T78" fmla="*/ 87 w 169"/>
                  <a:gd name="T79" fmla="*/ 37 h 135"/>
                  <a:gd name="T80" fmla="*/ 87 w 169"/>
                  <a:gd name="T81" fmla="*/ 44 h 135"/>
                  <a:gd name="T82" fmla="*/ 97 w 169"/>
                  <a:gd name="T83" fmla="*/ 47 h 135"/>
                  <a:gd name="T84" fmla="*/ 95 w 169"/>
                  <a:gd name="T85" fmla="*/ 52 h 135"/>
                  <a:gd name="T86" fmla="*/ 86 w 169"/>
                  <a:gd name="T87" fmla="*/ 49 h 135"/>
                  <a:gd name="T88" fmla="*/ 78 w 169"/>
                  <a:gd name="T89" fmla="*/ 56 h 135"/>
                  <a:gd name="T90" fmla="*/ 87 w 169"/>
                  <a:gd name="T91" fmla="*/ 64 h 135"/>
                  <a:gd name="T92" fmla="*/ 99 w 169"/>
                  <a:gd name="T93" fmla="*/ 78 h 135"/>
                  <a:gd name="T94" fmla="*/ 87 w 169"/>
                  <a:gd name="T95" fmla="*/ 9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9" h="135">
                    <a:moveTo>
                      <a:pt x="166" y="94"/>
                    </a:moveTo>
                    <a:cubicBezTo>
                      <a:pt x="163" y="82"/>
                      <a:pt x="157" y="71"/>
                      <a:pt x="151" y="60"/>
                    </a:cubicBezTo>
                    <a:cubicBezTo>
                      <a:pt x="150" y="57"/>
                      <a:pt x="150" y="57"/>
                      <a:pt x="150" y="57"/>
                    </a:cubicBezTo>
                    <a:cubicBezTo>
                      <a:pt x="142" y="42"/>
                      <a:pt x="134" y="29"/>
                      <a:pt x="124" y="16"/>
                    </a:cubicBezTo>
                    <a:cubicBezTo>
                      <a:pt x="123" y="16"/>
                      <a:pt x="123" y="15"/>
                      <a:pt x="122" y="14"/>
                    </a:cubicBezTo>
                    <a:cubicBezTo>
                      <a:pt x="118" y="10"/>
                      <a:pt x="113" y="3"/>
                      <a:pt x="107" y="1"/>
                    </a:cubicBezTo>
                    <a:cubicBezTo>
                      <a:pt x="104" y="0"/>
                      <a:pt x="101" y="0"/>
                      <a:pt x="96" y="0"/>
                    </a:cubicBezTo>
                    <a:cubicBezTo>
                      <a:pt x="92" y="0"/>
                      <a:pt x="88" y="0"/>
                      <a:pt x="84" y="0"/>
                    </a:cubicBezTo>
                    <a:cubicBezTo>
                      <a:pt x="81" y="1"/>
                      <a:pt x="77" y="1"/>
                      <a:pt x="75" y="1"/>
                    </a:cubicBezTo>
                    <a:cubicBezTo>
                      <a:pt x="73" y="1"/>
                      <a:pt x="71" y="1"/>
                      <a:pt x="69" y="1"/>
                    </a:cubicBezTo>
                    <a:cubicBezTo>
                      <a:pt x="64" y="0"/>
                      <a:pt x="60" y="0"/>
                      <a:pt x="56" y="1"/>
                    </a:cubicBezTo>
                    <a:cubicBezTo>
                      <a:pt x="47" y="3"/>
                      <a:pt x="41" y="14"/>
                      <a:pt x="36" y="21"/>
                    </a:cubicBezTo>
                    <a:cubicBezTo>
                      <a:pt x="36" y="21"/>
                      <a:pt x="36" y="21"/>
                      <a:pt x="36" y="21"/>
                    </a:cubicBezTo>
                    <a:cubicBezTo>
                      <a:pt x="34" y="24"/>
                      <a:pt x="32" y="27"/>
                      <a:pt x="30" y="29"/>
                    </a:cubicBezTo>
                    <a:cubicBezTo>
                      <a:pt x="28" y="32"/>
                      <a:pt x="26" y="35"/>
                      <a:pt x="24" y="38"/>
                    </a:cubicBezTo>
                    <a:cubicBezTo>
                      <a:pt x="22" y="42"/>
                      <a:pt x="21" y="45"/>
                      <a:pt x="20" y="48"/>
                    </a:cubicBezTo>
                    <a:cubicBezTo>
                      <a:pt x="19" y="51"/>
                      <a:pt x="18" y="53"/>
                      <a:pt x="16" y="56"/>
                    </a:cubicBezTo>
                    <a:cubicBezTo>
                      <a:pt x="16" y="57"/>
                      <a:pt x="15" y="59"/>
                      <a:pt x="14" y="60"/>
                    </a:cubicBezTo>
                    <a:cubicBezTo>
                      <a:pt x="12" y="65"/>
                      <a:pt x="9" y="71"/>
                      <a:pt x="7" y="77"/>
                    </a:cubicBezTo>
                    <a:cubicBezTo>
                      <a:pt x="4" y="87"/>
                      <a:pt x="0" y="105"/>
                      <a:pt x="4" y="117"/>
                    </a:cubicBezTo>
                    <a:cubicBezTo>
                      <a:pt x="10" y="132"/>
                      <a:pt x="40" y="134"/>
                      <a:pt x="48" y="134"/>
                    </a:cubicBezTo>
                    <a:cubicBezTo>
                      <a:pt x="49" y="134"/>
                      <a:pt x="49" y="134"/>
                      <a:pt x="49" y="134"/>
                    </a:cubicBezTo>
                    <a:cubicBezTo>
                      <a:pt x="57" y="134"/>
                      <a:pt x="66" y="134"/>
                      <a:pt x="74" y="135"/>
                    </a:cubicBezTo>
                    <a:cubicBezTo>
                      <a:pt x="82" y="135"/>
                      <a:pt x="91" y="135"/>
                      <a:pt x="99" y="135"/>
                    </a:cubicBezTo>
                    <a:cubicBezTo>
                      <a:pt x="102" y="135"/>
                      <a:pt x="105" y="135"/>
                      <a:pt x="108" y="135"/>
                    </a:cubicBezTo>
                    <a:cubicBezTo>
                      <a:pt x="121" y="135"/>
                      <a:pt x="137" y="134"/>
                      <a:pt x="149" y="130"/>
                    </a:cubicBezTo>
                    <a:cubicBezTo>
                      <a:pt x="163" y="124"/>
                      <a:pt x="169" y="107"/>
                      <a:pt x="166" y="94"/>
                    </a:cubicBezTo>
                    <a:close/>
                    <a:moveTo>
                      <a:pt x="87" y="91"/>
                    </a:moveTo>
                    <a:cubicBezTo>
                      <a:pt x="87" y="98"/>
                      <a:pt x="87" y="98"/>
                      <a:pt x="87" y="98"/>
                    </a:cubicBezTo>
                    <a:cubicBezTo>
                      <a:pt x="82" y="98"/>
                      <a:pt x="82" y="98"/>
                      <a:pt x="82" y="98"/>
                    </a:cubicBezTo>
                    <a:cubicBezTo>
                      <a:pt x="82" y="91"/>
                      <a:pt x="82" y="91"/>
                      <a:pt x="82" y="91"/>
                    </a:cubicBezTo>
                    <a:cubicBezTo>
                      <a:pt x="78" y="91"/>
                      <a:pt x="73" y="89"/>
                      <a:pt x="71" y="87"/>
                    </a:cubicBezTo>
                    <a:cubicBezTo>
                      <a:pt x="72" y="82"/>
                      <a:pt x="72" y="82"/>
                      <a:pt x="72" y="82"/>
                    </a:cubicBezTo>
                    <a:cubicBezTo>
                      <a:pt x="75" y="84"/>
                      <a:pt x="79" y="86"/>
                      <a:pt x="83" y="86"/>
                    </a:cubicBezTo>
                    <a:cubicBezTo>
                      <a:pt x="88" y="86"/>
                      <a:pt x="92" y="83"/>
                      <a:pt x="92" y="78"/>
                    </a:cubicBezTo>
                    <a:cubicBezTo>
                      <a:pt x="92" y="74"/>
                      <a:pt x="89" y="72"/>
                      <a:pt x="84" y="69"/>
                    </a:cubicBezTo>
                    <a:cubicBezTo>
                      <a:pt x="76" y="66"/>
                      <a:pt x="71" y="63"/>
                      <a:pt x="71" y="57"/>
                    </a:cubicBezTo>
                    <a:cubicBezTo>
                      <a:pt x="71" y="50"/>
                      <a:pt x="76" y="46"/>
                      <a:pt x="83" y="45"/>
                    </a:cubicBezTo>
                    <a:cubicBezTo>
                      <a:pt x="83" y="37"/>
                      <a:pt x="83" y="37"/>
                      <a:pt x="83" y="37"/>
                    </a:cubicBezTo>
                    <a:cubicBezTo>
                      <a:pt x="87" y="37"/>
                      <a:pt x="87" y="37"/>
                      <a:pt x="87" y="37"/>
                    </a:cubicBezTo>
                    <a:cubicBezTo>
                      <a:pt x="87" y="44"/>
                      <a:pt x="87" y="44"/>
                      <a:pt x="87" y="44"/>
                    </a:cubicBezTo>
                    <a:cubicBezTo>
                      <a:pt x="92" y="44"/>
                      <a:pt x="95" y="46"/>
                      <a:pt x="97" y="47"/>
                    </a:cubicBezTo>
                    <a:cubicBezTo>
                      <a:pt x="95" y="52"/>
                      <a:pt x="95" y="52"/>
                      <a:pt x="95" y="52"/>
                    </a:cubicBezTo>
                    <a:cubicBezTo>
                      <a:pt x="93" y="51"/>
                      <a:pt x="90" y="49"/>
                      <a:pt x="86" y="49"/>
                    </a:cubicBezTo>
                    <a:cubicBezTo>
                      <a:pt x="80" y="49"/>
                      <a:pt x="78" y="53"/>
                      <a:pt x="78" y="56"/>
                    </a:cubicBezTo>
                    <a:cubicBezTo>
                      <a:pt x="78" y="60"/>
                      <a:pt x="80" y="61"/>
                      <a:pt x="87" y="64"/>
                    </a:cubicBezTo>
                    <a:cubicBezTo>
                      <a:pt x="95" y="67"/>
                      <a:pt x="99" y="71"/>
                      <a:pt x="99" y="78"/>
                    </a:cubicBezTo>
                    <a:cubicBezTo>
                      <a:pt x="99" y="84"/>
                      <a:pt x="94" y="89"/>
                      <a:pt x="87" y="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58" name="组合 57"/>
            <p:cNvGrpSpPr/>
            <p:nvPr/>
          </p:nvGrpSpPr>
          <p:grpSpPr>
            <a:xfrm>
              <a:off x="11369" y="3615"/>
              <a:ext cx="649" cy="458"/>
              <a:chOff x="11190288" y="5407025"/>
              <a:chExt cx="552450" cy="388938"/>
            </a:xfrm>
            <a:solidFill>
              <a:schemeClr val="bg1"/>
            </a:solidFill>
          </p:grpSpPr>
          <p:sp>
            <p:nvSpPr>
              <p:cNvPr id="62" name="Oval 162"/>
              <p:cNvSpPr>
                <a:spLocks noChangeArrowheads="1"/>
              </p:cNvSpPr>
              <p:nvPr/>
            </p:nvSpPr>
            <p:spPr bwMode="auto">
              <a:xfrm>
                <a:off x="11533188" y="5407025"/>
                <a:ext cx="114300" cy="1127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163"/>
              <p:cNvSpPr/>
              <p:nvPr/>
            </p:nvSpPr>
            <p:spPr bwMode="auto">
              <a:xfrm>
                <a:off x="11434763" y="5530850"/>
                <a:ext cx="307975" cy="244475"/>
              </a:xfrm>
              <a:custGeom>
                <a:avLst/>
                <a:gdLst>
                  <a:gd name="T0" fmla="*/ 107 w 107"/>
                  <a:gd name="T1" fmla="*/ 64 h 85"/>
                  <a:gd name="T2" fmla="*/ 88 w 107"/>
                  <a:gd name="T3" fmla="*/ 4 h 85"/>
                  <a:gd name="T4" fmla="*/ 87 w 107"/>
                  <a:gd name="T5" fmla="*/ 4 h 85"/>
                  <a:gd name="T6" fmla="*/ 72 w 107"/>
                  <a:gd name="T7" fmla="*/ 0 h 85"/>
                  <a:gd name="T8" fmla="*/ 71 w 107"/>
                  <a:gd name="T9" fmla="*/ 1 h 85"/>
                  <a:gd name="T10" fmla="*/ 54 w 107"/>
                  <a:gd name="T11" fmla="*/ 32 h 85"/>
                  <a:gd name="T12" fmla="*/ 37 w 107"/>
                  <a:gd name="T13" fmla="*/ 1 h 85"/>
                  <a:gd name="T14" fmla="*/ 36 w 107"/>
                  <a:gd name="T15" fmla="*/ 0 h 85"/>
                  <a:gd name="T16" fmla="*/ 21 w 107"/>
                  <a:gd name="T17" fmla="*/ 4 h 85"/>
                  <a:gd name="T18" fmla="*/ 20 w 107"/>
                  <a:gd name="T19" fmla="*/ 4 h 85"/>
                  <a:gd name="T20" fmla="*/ 1 w 107"/>
                  <a:gd name="T21" fmla="*/ 64 h 85"/>
                  <a:gd name="T22" fmla="*/ 2 w 107"/>
                  <a:gd name="T23" fmla="*/ 71 h 85"/>
                  <a:gd name="T24" fmla="*/ 7 w 107"/>
                  <a:gd name="T25" fmla="*/ 75 h 85"/>
                  <a:gd name="T26" fmla="*/ 10 w 107"/>
                  <a:gd name="T27" fmla="*/ 75 h 85"/>
                  <a:gd name="T28" fmla="*/ 19 w 107"/>
                  <a:gd name="T29" fmla="*/ 69 h 85"/>
                  <a:gd name="T30" fmla="*/ 30 w 107"/>
                  <a:gd name="T31" fmla="*/ 35 h 85"/>
                  <a:gd name="T32" fmla="*/ 30 w 107"/>
                  <a:gd name="T33" fmla="*/ 84 h 85"/>
                  <a:gd name="T34" fmla="*/ 31 w 107"/>
                  <a:gd name="T35" fmla="*/ 85 h 85"/>
                  <a:gd name="T36" fmla="*/ 77 w 107"/>
                  <a:gd name="T37" fmla="*/ 85 h 85"/>
                  <a:gd name="T38" fmla="*/ 78 w 107"/>
                  <a:gd name="T39" fmla="*/ 84 h 85"/>
                  <a:gd name="T40" fmla="*/ 78 w 107"/>
                  <a:gd name="T41" fmla="*/ 35 h 85"/>
                  <a:gd name="T42" fmla="*/ 89 w 107"/>
                  <a:gd name="T43" fmla="*/ 69 h 85"/>
                  <a:gd name="T44" fmla="*/ 98 w 107"/>
                  <a:gd name="T45" fmla="*/ 75 h 85"/>
                  <a:gd name="T46" fmla="*/ 101 w 107"/>
                  <a:gd name="T47" fmla="*/ 75 h 85"/>
                  <a:gd name="T48" fmla="*/ 106 w 107"/>
                  <a:gd name="T49" fmla="*/ 71 h 85"/>
                  <a:gd name="T50" fmla="*/ 107 w 107"/>
                  <a:gd name="T51"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85">
                    <a:moveTo>
                      <a:pt x="107" y="64"/>
                    </a:moveTo>
                    <a:cubicBezTo>
                      <a:pt x="88" y="4"/>
                      <a:pt x="88" y="4"/>
                      <a:pt x="88" y="4"/>
                    </a:cubicBezTo>
                    <a:cubicBezTo>
                      <a:pt x="88" y="4"/>
                      <a:pt x="87" y="4"/>
                      <a:pt x="87" y="4"/>
                    </a:cubicBezTo>
                    <a:cubicBezTo>
                      <a:pt x="72" y="0"/>
                      <a:pt x="72" y="0"/>
                      <a:pt x="72" y="0"/>
                    </a:cubicBezTo>
                    <a:cubicBezTo>
                      <a:pt x="72" y="0"/>
                      <a:pt x="71" y="0"/>
                      <a:pt x="71" y="1"/>
                    </a:cubicBezTo>
                    <a:cubicBezTo>
                      <a:pt x="54" y="32"/>
                      <a:pt x="54" y="32"/>
                      <a:pt x="54" y="32"/>
                    </a:cubicBezTo>
                    <a:cubicBezTo>
                      <a:pt x="37" y="1"/>
                      <a:pt x="37" y="1"/>
                      <a:pt x="37" y="1"/>
                    </a:cubicBezTo>
                    <a:cubicBezTo>
                      <a:pt x="37" y="0"/>
                      <a:pt x="36" y="0"/>
                      <a:pt x="36" y="0"/>
                    </a:cubicBezTo>
                    <a:cubicBezTo>
                      <a:pt x="21" y="4"/>
                      <a:pt x="21" y="4"/>
                      <a:pt x="21" y="4"/>
                    </a:cubicBezTo>
                    <a:cubicBezTo>
                      <a:pt x="21" y="4"/>
                      <a:pt x="20" y="4"/>
                      <a:pt x="20" y="4"/>
                    </a:cubicBezTo>
                    <a:cubicBezTo>
                      <a:pt x="1" y="64"/>
                      <a:pt x="1" y="64"/>
                      <a:pt x="1" y="64"/>
                    </a:cubicBezTo>
                    <a:cubicBezTo>
                      <a:pt x="0" y="66"/>
                      <a:pt x="1" y="68"/>
                      <a:pt x="2" y="71"/>
                    </a:cubicBezTo>
                    <a:cubicBezTo>
                      <a:pt x="3" y="73"/>
                      <a:pt x="5" y="74"/>
                      <a:pt x="7" y="75"/>
                    </a:cubicBezTo>
                    <a:cubicBezTo>
                      <a:pt x="8" y="75"/>
                      <a:pt x="9" y="75"/>
                      <a:pt x="10" y="75"/>
                    </a:cubicBezTo>
                    <a:cubicBezTo>
                      <a:pt x="14" y="75"/>
                      <a:pt x="17" y="73"/>
                      <a:pt x="19" y="69"/>
                    </a:cubicBezTo>
                    <a:cubicBezTo>
                      <a:pt x="30" y="35"/>
                      <a:pt x="30" y="35"/>
                      <a:pt x="30" y="35"/>
                    </a:cubicBezTo>
                    <a:cubicBezTo>
                      <a:pt x="30" y="84"/>
                      <a:pt x="30" y="84"/>
                      <a:pt x="30" y="84"/>
                    </a:cubicBezTo>
                    <a:cubicBezTo>
                      <a:pt x="30" y="84"/>
                      <a:pt x="30" y="85"/>
                      <a:pt x="31" y="85"/>
                    </a:cubicBezTo>
                    <a:cubicBezTo>
                      <a:pt x="77" y="85"/>
                      <a:pt x="77" y="85"/>
                      <a:pt x="77" y="85"/>
                    </a:cubicBezTo>
                    <a:cubicBezTo>
                      <a:pt x="78" y="85"/>
                      <a:pt x="78" y="84"/>
                      <a:pt x="78" y="84"/>
                    </a:cubicBezTo>
                    <a:cubicBezTo>
                      <a:pt x="78" y="35"/>
                      <a:pt x="78" y="35"/>
                      <a:pt x="78" y="35"/>
                    </a:cubicBezTo>
                    <a:cubicBezTo>
                      <a:pt x="89" y="69"/>
                      <a:pt x="89" y="69"/>
                      <a:pt x="89" y="69"/>
                    </a:cubicBezTo>
                    <a:cubicBezTo>
                      <a:pt x="90" y="73"/>
                      <a:pt x="94" y="75"/>
                      <a:pt x="98" y="75"/>
                    </a:cubicBezTo>
                    <a:cubicBezTo>
                      <a:pt x="99" y="75"/>
                      <a:pt x="100" y="75"/>
                      <a:pt x="101" y="75"/>
                    </a:cubicBezTo>
                    <a:cubicBezTo>
                      <a:pt x="103" y="74"/>
                      <a:pt x="105" y="73"/>
                      <a:pt x="106" y="71"/>
                    </a:cubicBezTo>
                    <a:cubicBezTo>
                      <a:pt x="107" y="68"/>
                      <a:pt x="107" y="66"/>
                      <a:pt x="107"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2" name="Freeform 164"/>
              <p:cNvSpPr>
                <a:spLocks noEditPoints="1"/>
              </p:cNvSpPr>
              <p:nvPr/>
            </p:nvSpPr>
            <p:spPr bwMode="auto">
              <a:xfrm>
                <a:off x="11190288" y="5449888"/>
                <a:ext cx="307975" cy="346075"/>
              </a:xfrm>
              <a:custGeom>
                <a:avLst/>
                <a:gdLst>
                  <a:gd name="T0" fmla="*/ 80 w 107"/>
                  <a:gd name="T1" fmla="*/ 102 h 120"/>
                  <a:gd name="T2" fmla="*/ 79 w 107"/>
                  <a:gd name="T3" fmla="*/ 89 h 120"/>
                  <a:gd name="T4" fmla="*/ 98 w 107"/>
                  <a:gd name="T5" fmla="*/ 30 h 120"/>
                  <a:gd name="T6" fmla="*/ 104 w 107"/>
                  <a:gd name="T7" fmla="*/ 24 h 120"/>
                  <a:gd name="T8" fmla="*/ 107 w 107"/>
                  <a:gd name="T9" fmla="*/ 24 h 120"/>
                  <a:gd name="T10" fmla="*/ 60 w 107"/>
                  <a:gd name="T11" fmla="*/ 0 h 120"/>
                  <a:gd name="T12" fmla="*/ 0 w 107"/>
                  <a:gd name="T13" fmla="*/ 60 h 120"/>
                  <a:gd name="T14" fmla="*/ 60 w 107"/>
                  <a:gd name="T15" fmla="*/ 120 h 120"/>
                  <a:gd name="T16" fmla="*/ 91 w 107"/>
                  <a:gd name="T17" fmla="*/ 111 h 120"/>
                  <a:gd name="T18" fmla="*/ 90 w 107"/>
                  <a:gd name="T19" fmla="*/ 111 h 120"/>
                  <a:gd name="T20" fmla="*/ 80 w 107"/>
                  <a:gd name="T21" fmla="*/ 102 h 120"/>
                  <a:gd name="T22" fmla="*/ 63 w 107"/>
                  <a:gd name="T23" fmla="*/ 92 h 120"/>
                  <a:gd name="T24" fmla="*/ 63 w 107"/>
                  <a:gd name="T25" fmla="*/ 102 h 120"/>
                  <a:gd name="T26" fmla="*/ 56 w 107"/>
                  <a:gd name="T27" fmla="*/ 102 h 120"/>
                  <a:gd name="T28" fmla="*/ 56 w 107"/>
                  <a:gd name="T29" fmla="*/ 92 h 120"/>
                  <a:gd name="T30" fmla="*/ 40 w 107"/>
                  <a:gd name="T31" fmla="*/ 87 h 120"/>
                  <a:gd name="T32" fmla="*/ 43 w 107"/>
                  <a:gd name="T33" fmla="*/ 81 h 120"/>
                  <a:gd name="T34" fmla="*/ 58 w 107"/>
                  <a:gd name="T35" fmla="*/ 85 h 120"/>
                  <a:gd name="T36" fmla="*/ 70 w 107"/>
                  <a:gd name="T37" fmla="*/ 75 h 120"/>
                  <a:gd name="T38" fmla="*/ 58 w 107"/>
                  <a:gd name="T39" fmla="*/ 63 h 120"/>
                  <a:gd name="T40" fmla="*/ 41 w 107"/>
                  <a:gd name="T41" fmla="*/ 45 h 120"/>
                  <a:gd name="T42" fmla="*/ 57 w 107"/>
                  <a:gd name="T43" fmla="*/ 28 h 120"/>
                  <a:gd name="T44" fmla="*/ 57 w 107"/>
                  <a:gd name="T45" fmla="*/ 18 h 120"/>
                  <a:gd name="T46" fmla="*/ 63 w 107"/>
                  <a:gd name="T47" fmla="*/ 18 h 120"/>
                  <a:gd name="T48" fmla="*/ 63 w 107"/>
                  <a:gd name="T49" fmla="*/ 28 h 120"/>
                  <a:gd name="T50" fmla="*/ 77 w 107"/>
                  <a:gd name="T51" fmla="*/ 31 h 120"/>
                  <a:gd name="T52" fmla="*/ 74 w 107"/>
                  <a:gd name="T53" fmla="*/ 38 h 120"/>
                  <a:gd name="T54" fmla="*/ 61 w 107"/>
                  <a:gd name="T55" fmla="*/ 34 h 120"/>
                  <a:gd name="T56" fmla="*/ 50 w 107"/>
                  <a:gd name="T57" fmla="*/ 43 h 120"/>
                  <a:gd name="T58" fmla="*/ 63 w 107"/>
                  <a:gd name="T59" fmla="*/ 55 h 120"/>
                  <a:gd name="T60" fmla="*/ 79 w 107"/>
                  <a:gd name="T61" fmla="*/ 74 h 120"/>
                  <a:gd name="T62" fmla="*/ 63 w 107"/>
                  <a:gd name="T63"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7" h="120">
                    <a:moveTo>
                      <a:pt x="80" y="102"/>
                    </a:moveTo>
                    <a:cubicBezTo>
                      <a:pt x="78" y="98"/>
                      <a:pt x="77" y="94"/>
                      <a:pt x="79" y="89"/>
                    </a:cubicBezTo>
                    <a:cubicBezTo>
                      <a:pt x="98" y="30"/>
                      <a:pt x="98" y="30"/>
                      <a:pt x="98" y="30"/>
                    </a:cubicBezTo>
                    <a:cubicBezTo>
                      <a:pt x="99" y="27"/>
                      <a:pt x="101" y="25"/>
                      <a:pt x="104" y="24"/>
                    </a:cubicBezTo>
                    <a:cubicBezTo>
                      <a:pt x="107" y="24"/>
                      <a:pt x="107" y="24"/>
                      <a:pt x="107" y="24"/>
                    </a:cubicBezTo>
                    <a:cubicBezTo>
                      <a:pt x="96" y="10"/>
                      <a:pt x="79" y="0"/>
                      <a:pt x="60" y="0"/>
                    </a:cubicBezTo>
                    <a:cubicBezTo>
                      <a:pt x="27" y="0"/>
                      <a:pt x="0" y="27"/>
                      <a:pt x="0" y="60"/>
                    </a:cubicBezTo>
                    <a:cubicBezTo>
                      <a:pt x="0" y="93"/>
                      <a:pt x="27" y="120"/>
                      <a:pt x="60" y="120"/>
                    </a:cubicBezTo>
                    <a:cubicBezTo>
                      <a:pt x="71" y="120"/>
                      <a:pt x="82" y="116"/>
                      <a:pt x="91" y="111"/>
                    </a:cubicBezTo>
                    <a:cubicBezTo>
                      <a:pt x="90" y="111"/>
                      <a:pt x="90" y="111"/>
                      <a:pt x="90" y="111"/>
                    </a:cubicBezTo>
                    <a:cubicBezTo>
                      <a:pt x="86" y="109"/>
                      <a:pt x="82" y="106"/>
                      <a:pt x="80" y="102"/>
                    </a:cubicBezTo>
                    <a:close/>
                    <a:moveTo>
                      <a:pt x="63" y="92"/>
                    </a:moveTo>
                    <a:cubicBezTo>
                      <a:pt x="63" y="102"/>
                      <a:pt x="63" y="102"/>
                      <a:pt x="63" y="102"/>
                    </a:cubicBezTo>
                    <a:cubicBezTo>
                      <a:pt x="56" y="102"/>
                      <a:pt x="56" y="102"/>
                      <a:pt x="56" y="102"/>
                    </a:cubicBezTo>
                    <a:cubicBezTo>
                      <a:pt x="56" y="92"/>
                      <a:pt x="56" y="92"/>
                      <a:pt x="56" y="92"/>
                    </a:cubicBezTo>
                    <a:cubicBezTo>
                      <a:pt x="50" y="92"/>
                      <a:pt x="44" y="90"/>
                      <a:pt x="40" y="87"/>
                    </a:cubicBezTo>
                    <a:cubicBezTo>
                      <a:pt x="43" y="81"/>
                      <a:pt x="43" y="81"/>
                      <a:pt x="43" y="81"/>
                    </a:cubicBezTo>
                    <a:cubicBezTo>
                      <a:pt x="46" y="83"/>
                      <a:pt x="52" y="85"/>
                      <a:pt x="58" y="85"/>
                    </a:cubicBezTo>
                    <a:cubicBezTo>
                      <a:pt x="65" y="85"/>
                      <a:pt x="70" y="81"/>
                      <a:pt x="70" y="75"/>
                    </a:cubicBezTo>
                    <a:cubicBezTo>
                      <a:pt x="70" y="69"/>
                      <a:pt x="66" y="66"/>
                      <a:pt x="58" y="63"/>
                    </a:cubicBezTo>
                    <a:cubicBezTo>
                      <a:pt x="48" y="58"/>
                      <a:pt x="41" y="54"/>
                      <a:pt x="41" y="45"/>
                    </a:cubicBezTo>
                    <a:cubicBezTo>
                      <a:pt x="41" y="36"/>
                      <a:pt x="47" y="30"/>
                      <a:pt x="57" y="28"/>
                    </a:cubicBezTo>
                    <a:cubicBezTo>
                      <a:pt x="57" y="18"/>
                      <a:pt x="57" y="18"/>
                      <a:pt x="57" y="18"/>
                    </a:cubicBezTo>
                    <a:cubicBezTo>
                      <a:pt x="63" y="18"/>
                      <a:pt x="63" y="18"/>
                      <a:pt x="63" y="18"/>
                    </a:cubicBezTo>
                    <a:cubicBezTo>
                      <a:pt x="63" y="28"/>
                      <a:pt x="63" y="28"/>
                      <a:pt x="63" y="28"/>
                    </a:cubicBezTo>
                    <a:cubicBezTo>
                      <a:pt x="69" y="28"/>
                      <a:pt x="74" y="29"/>
                      <a:pt x="77" y="31"/>
                    </a:cubicBezTo>
                    <a:cubicBezTo>
                      <a:pt x="74" y="38"/>
                      <a:pt x="74" y="38"/>
                      <a:pt x="74" y="38"/>
                    </a:cubicBezTo>
                    <a:cubicBezTo>
                      <a:pt x="72" y="37"/>
                      <a:pt x="68" y="34"/>
                      <a:pt x="61" y="34"/>
                    </a:cubicBezTo>
                    <a:cubicBezTo>
                      <a:pt x="53" y="34"/>
                      <a:pt x="50" y="39"/>
                      <a:pt x="50" y="43"/>
                    </a:cubicBezTo>
                    <a:cubicBezTo>
                      <a:pt x="50" y="49"/>
                      <a:pt x="54" y="51"/>
                      <a:pt x="63" y="55"/>
                    </a:cubicBezTo>
                    <a:cubicBezTo>
                      <a:pt x="74" y="60"/>
                      <a:pt x="79" y="65"/>
                      <a:pt x="79" y="74"/>
                    </a:cubicBezTo>
                    <a:cubicBezTo>
                      <a:pt x="79" y="82"/>
                      <a:pt x="73" y="90"/>
                      <a:pt x="63"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73" name="燕尾形 72"/>
            <p:cNvSpPr/>
            <p:nvPr/>
          </p:nvSpPr>
          <p:spPr>
            <a:xfrm rot="20348651">
              <a:off x="6453" y="4099"/>
              <a:ext cx="321" cy="321"/>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4" name="燕尾形 73"/>
            <p:cNvSpPr/>
            <p:nvPr/>
          </p:nvSpPr>
          <p:spPr>
            <a:xfrm rot="20348651">
              <a:off x="8420" y="3431"/>
              <a:ext cx="321" cy="321"/>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7" name="燕尾形 76"/>
            <p:cNvSpPr/>
            <p:nvPr/>
          </p:nvSpPr>
          <p:spPr>
            <a:xfrm rot="1251349" flipH="1">
              <a:off x="10531" y="3453"/>
              <a:ext cx="321" cy="321"/>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80" name="燕尾形 79"/>
            <p:cNvSpPr/>
            <p:nvPr/>
          </p:nvSpPr>
          <p:spPr>
            <a:xfrm rot="1251349" flipH="1">
              <a:off x="12589" y="4186"/>
              <a:ext cx="321" cy="321"/>
            </a:xfrm>
            <a:prstGeom prst="chevron">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93" name="文本框 92"/>
          <p:cNvSpPr txBox="1"/>
          <p:nvPr/>
        </p:nvSpPr>
        <p:spPr>
          <a:xfrm>
            <a:off x="2633345" y="3813175"/>
            <a:ext cx="1728470" cy="46037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在线医疗健康</a:t>
            </a:r>
          </a:p>
        </p:txBody>
      </p:sp>
      <p:sp>
        <p:nvSpPr>
          <p:cNvPr id="94" name="文本框 93"/>
          <p:cNvSpPr txBox="1"/>
          <p:nvPr/>
        </p:nvSpPr>
        <p:spPr>
          <a:xfrm>
            <a:off x="4189095" y="3215640"/>
            <a:ext cx="1321435" cy="460375"/>
          </a:xfrm>
          <a:prstGeom prst="rect">
            <a:avLst/>
          </a:prstGeom>
          <a:noFill/>
        </p:spPr>
        <p:txBody>
          <a:bodyPr wrap="square">
            <a:spAutoFit/>
          </a:bodyPr>
          <a:lstStyle/>
          <a:p>
            <a:pPr indent="0">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养老保障</a:t>
            </a:r>
          </a:p>
        </p:txBody>
      </p:sp>
      <p:sp>
        <p:nvSpPr>
          <p:cNvPr id="95" name="文本框 94"/>
          <p:cNvSpPr txBox="1"/>
          <p:nvPr/>
        </p:nvSpPr>
        <p:spPr>
          <a:xfrm>
            <a:off x="5460365" y="2950210"/>
            <a:ext cx="1321435" cy="46037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生活服务</a:t>
            </a:r>
          </a:p>
        </p:txBody>
      </p:sp>
      <p:sp>
        <p:nvSpPr>
          <p:cNvPr id="96" name="文本框 95"/>
          <p:cNvSpPr txBox="1"/>
          <p:nvPr/>
        </p:nvSpPr>
        <p:spPr>
          <a:xfrm>
            <a:off x="6783705" y="3187700"/>
            <a:ext cx="1321435" cy="46037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旅游出行</a:t>
            </a:r>
          </a:p>
        </p:txBody>
      </p:sp>
      <p:sp>
        <p:nvSpPr>
          <p:cNvPr id="97" name="文本框 96"/>
          <p:cNvSpPr txBox="1"/>
          <p:nvPr/>
        </p:nvSpPr>
        <p:spPr>
          <a:xfrm>
            <a:off x="8227695" y="3771900"/>
            <a:ext cx="1321435" cy="46037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投资理财</a:t>
            </a:r>
          </a:p>
        </p:txBody>
      </p:sp>
      <p:sp>
        <p:nvSpPr>
          <p:cNvPr id="99" name="文本框 98"/>
          <p:cNvSpPr txBox="1"/>
          <p:nvPr/>
        </p:nvSpPr>
        <p:spPr>
          <a:xfrm>
            <a:off x="7004050" y="4763770"/>
            <a:ext cx="2931160" cy="873125"/>
          </a:xfrm>
          <a:prstGeom prst="rect">
            <a:avLst/>
          </a:prstGeom>
          <a:noFill/>
        </p:spPr>
        <p:txBody>
          <a:bodyPr wrap="square">
            <a:noAutofit/>
          </a:bodyPr>
          <a:lstStyle/>
          <a:p>
            <a:pPr indent="0">
              <a:lnSpc>
                <a:spcPct val="120000"/>
              </a:lnSpc>
              <a:spcBef>
                <a:spcPts val="0"/>
              </a:spcBef>
              <a:spcAft>
                <a:spcPts val="0"/>
              </a:spcAft>
              <a:buFont typeface="Arial" panose="020B0604020202020204" pitchFamily="34" charset="0"/>
              <a:buNone/>
            </a:pPr>
            <a:endParaRPr lang="zh-CN" sz="2000" dirty="0">
              <a:solidFill>
                <a:schemeClr val="tx1"/>
              </a:solidFill>
              <a:latin typeface="微软雅黑" panose="020B0503020204020204" pitchFamily="34" charset="-122"/>
              <a:ea typeface="微软雅黑" panose="020B0503020204020204" pitchFamily="34" charset="-122"/>
              <a:sym typeface="+mn-ea"/>
            </a:endParaRPr>
          </a:p>
        </p:txBody>
      </p:sp>
      <p:sp>
        <p:nvSpPr>
          <p:cNvPr id="100" name="文本框 99"/>
          <p:cNvSpPr txBox="1"/>
          <p:nvPr/>
        </p:nvSpPr>
        <p:spPr>
          <a:xfrm>
            <a:off x="1770380" y="4726305"/>
            <a:ext cx="3105150" cy="1303655"/>
          </a:xfrm>
          <a:prstGeom prst="rect">
            <a:avLst/>
          </a:prstGeom>
          <a:noFill/>
        </p:spPr>
        <p:txBody>
          <a:bodyPr wrap="square">
            <a:noAutofit/>
          </a:bodyPr>
          <a:lstStyle/>
          <a:p>
            <a:pPr indent="0">
              <a:lnSpc>
                <a:spcPct val="120000"/>
              </a:lnSpc>
              <a:spcBef>
                <a:spcPts val="0"/>
              </a:spcBef>
              <a:spcAft>
                <a:spcPts val="0"/>
              </a:spcAft>
              <a:buFont typeface="Arial" panose="020B0604020202020204" pitchFamily="34" charset="0"/>
              <a:buNone/>
            </a:pPr>
            <a:endParaRPr lang="zh-CN" sz="2000" dirty="0">
              <a:solidFill>
                <a:schemeClr val="tx1"/>
              </a:solidFill>
              <a:latin typeface="微软雅黑" panose="020B0503020204020204" pitchFamily="34" charset="-122"/>
              <a:ea typeface="微软雅黑" panose="020B0503020204020204" pitchFamily="34" charset="-122"/>
              <a:sym typeface="+mn-ea"/>
            </a:endParaRPr>
          </a:p>
        </p:txBody>
      </p:sp>
      <p:sp>
        <p:nvSpPr>
          <p:cNvPr id="101" name="文本框 100"/>
          <p:cNvSpPr txBox="1"/>
          <p:nvPr/>
        </p:nvSpPr>
        <p:spPr>
          <a:xfrm>
            <a:off x="800735" y="5568315"/>
            <a:ext cx="10715625" cy="929640"/>
          </a:xfrm>
          <a:prstGeom prst="rect">
            <a:avLst/>
          </a:prstGeom>
          <a:noFill/>
        </p:spPr>
        <p:txBody>
          <a:bodyPr wrap="square">
            <a:noAutofit/>
          </a:bodyPr>
          <a:lstStyle/>
          <a:p>
            <a:pPr indent="0">
              <a:lnSpc>
                <a:spcPct val="120000"/>
              </a:lnSpc>
              <a:spcBef>
                <a:spcPts val="0"/>
              </a:spcBef>
              <a:spcAft>
                <a:spcPts val="0"/>
              </a:spcAft>
              <a:buFont typeface="Arial" panose="020B0604020202020204" pitchFamily="34" charset="0"/>
              <a:buNone/>
            </a:pPr>
            <a:r>
              <a:rPr lang="zh-CN" sz="2400" dirty="0">
                <a:solidFill>
                  <a:schemeClr val="tx1"/>
                </a:solidFill>
                <a:latin typeface="微软雅黑" panose="020B0503020204020204" pitchFamily="34" charset="-122"/>
                <a:ea typeface="微软雅黑" panose="020B0503020204020204" pitchFamily="34" charset="-122"/>
                <a:sym typeface="+mn-ea"/>
              </a:rPr>
              <a:t>未来</a:t>
            </a:r>
            <a:r>
              <a:rPr lang="zh-CN" sz="2000" dirty="0">
                <a:solidFill>
                  <a:schemeClr val="tx1"/>
                </a:solidFill>
                <a:latin typeface="微软雅黑" panose="020B0503020204020204" pitchFamily="34" charset="-122"/>
                <a:ea typeface="微软雅黑" panose="020B0503020204020204" pitchFamily="34" charset="-122"/>
                <a:sym typeface="+mn-ea"/>
              </a:rPr>
              <a:t>，在养老金融跨界融合过程中，金融科技将进一步赋能养老产业金融，不断整合社会资源，优化产业金融服务模式与业务流程，在满足老年人需求的同时，推进养老产业金融持续升级 </a:t>
            </a:r>
          </a:p>
        </p:txBody>
      </p:sp>
      <p:sp>
        <p:nvSpPr>
          <p:cNvPr id="102" name="文本框 101"/>
          <p:cNvSpPr txBox="1"/>
          <p:nvPr/>
        </p:nvSpPr>
        <p:spPr>
          <a:xfrm>
            <a:off x="796925" y="4549140"/>
            <a:ext cx="9725025" cy="863600"/>
          </a:xfrm>
          <a:prstGeom prst="rect">
            <a:avLst/>
          </a:prstGeom>
          <a:noFill/>
        </p:spPr>
        <p:txBody>
          <a:bodyPr wrap="square">
            <a:noAutofit/>
          </a:bodyPr>
          <a:lstStyle/>
          <a:p>
            <a:pPr marL="342900" indent="-342900">
              <a:lnSpc>
                <a:spcPct val="120000"/>
              </a:lnSpc>
              <a:spcBef>
                <a:spcPts val="0"/>
              </a:spcBef>
              <a:spcAft>
                <a:spcPts val="0"/>
              </a:spcAft>
              <a:buFont typeface="Arial" panose="020B0604020202020204" pitchFamily="34" charset="0"/>
              <a:buChar char="•"/>
            </a:pPr>
            <a:r>
              <a:rPr lang="zh-CN" sz="2000" dirty="0">
                <a:latin typeface="微软雅黑" panose="020B0503020204020204" pitchFamily="34" charset="-122"/>
                <a:ea typeface="微软雅黑" panose="020B0503020204020204" pitchFamily="34" charset="-122"/>
                <a:sym typeface="+mn-ea"/>
              </a:rPr>
              <a:t>包括养老社区、养老测算、健康养老、金色课堂、健康资讯等七大功能场景</a:t>
            </a:r>
          </a:p>
          <a:p>
            <a:pPr marL="342900" indent="-342900">
              <a:lnSpc>
                <a:spcPct val="120000"/>
              </a:lnSpc>
              <a:spcBef>
                <a:spcPts val="0"/>
              </a:spcBef>
              <a:spcAft>
                <a:spcPts val="0"/>
              </a:spcAft>
              <a:buFont typeface="Arial" panose="020B0604020202020204" pitchFamily="34" charset="0"/>
              <a:buChar char="•"/>
            </a:pPr>
            <a:r>
              <a:rPr lang="zh-CN" sz="2000" dirty="0">
                <a:solidFill>
                  <a:schemeClr val="tx1"/>
                </a:solidFill>
                <a:latin typeface="微软雅黑" panose="020B0503020204020204" pitchFamily="34" charset="-122"/>
                <a:ea typeface="微软雅黑" panose="020B0503020204020204" pitchFamily="34" charset="-122"/>
                <a:sym typeface="+mn-ea"/>
              </a:rPr>
              <a:t>形成一条完整的“</a:t>
            </a:r>
            <a:r>
              <a:rPr lang="zh-CN" sz="2000" dirty="0">
                <a:latin typeface="微软雅黑" panose="020B0503020204020204" pitchFamily="34" charset="-122"/>
                <a:ea typeface="微软雅黑" panose="020B0503020204020204" pitchFamily="34" charset="-122"/>
                <a:sym typeface="+mn-ea"/>
              </a:rPr>
              <a:t>数据—产品服务—客户—场景 —产品服务—数据”循环价值链</a:t>
            </a:r>
            <a:endParaRPr lang="zh-CN" sz="2000" dirty="0">
              <a:solidFill>
                <a:schemeClr val="tx1"/>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945198" y="3301172"/>
            <a:ext cx="7197725" cy="6350"/>
          </a:xfrm>
          <a:prstGeom prst="line">
            <a:avLst/>
          </a:prstGeom>
          <a:ln w="952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990937" y="3661145"/>
            <a:ext cx="3367405" cy="2362200"/>
            <a:chOff x="8012908" y="1925213"/>
            <a:chExt cx="3367405" cy="2362200"/>
          </a:xfrm>
        </p:grpSpPr>
        <p:sp>
          <p:nvSpPr>
            <p:cNvPr id="11" name="矩形 10"/>
            <p:cNvSpPr/>
            <p:nvPr/>
          </p:nvSpPr>
          <p:spPr>
            <a:xfrm>
              <a:off x="8386923" y="1925213"/>
              <a:ext cx="2501951" cy="1106805"/>
            </a:xfrm>
            <a:prstGeom prst="rect">
              <a:avLst/>
            </a:prstGeom>
          </p:spPr>
          <p:txBody>
            <a:bodyPr wrap="square">
              <a:spAutoFit/>
              <a:scene3d>
                <a:camera prst="orthographicFront"/>
                <a:lightRig rig="threePt" dir="t"/>
              </a:scene3d>
              <a:sp3d contourW="12700"/>
            </a:bodyPr>
            <a:lstStyle/>
            <a:p>
              <a:pPr algn="ctr">
                <a:lnSpc>
                  <a:spcPct val="150000"/>
                </a:lnSpc>
              </a:pPr>
              <a:r>
                <a:rPr sz="2400" b="1" dirty="0">
                  <a:solidFill>
                    <a:srgbClr val="900000"/>
                  </a:solidFill>
                  <a:latin typeface="微软雅黑" panose="020B0503020204020204" pitchFamily="34" charset="-122"/>
                  <a:ea typeface="微软雅黑" panose="020B0503020204020204" pitchFamily="34" charset="-122"/>
                  <a:sym typeface="+mn-lt"/>
                </a:rPr>
                <a:t>异地抵押服务</a:t>
              </a:r>
              <a:endParaRPr lang="en-US" altLang="zh-CN" b="1">
                <a:solidFill>
                  <a:schemeClr val="tx1">
                    <a:lumMod val="75000"/>
                    <a:lumOff val="25000"/>
                  </a:schemeClr>
                </a:solidFill>
                <a:cs typeface="+mn-ea"/>
                <a:sym typeface="+mn-lt"/>
              </a:endParaRPr>
            </a:p>
            <a:p>
              <a:pPr algn="ctr">
                <a:lnSpc>
                  <a:spcPct val="150000"/>
                </a:lnSpc>
              </a:pPr>
              <a:r>
                <a:rPr sz="2000" b="1" dirty="0">
                  <a:latin typeface="微软雅黑" panose="020B0503020204020204" pitchFamily="34" charset="-122"/>
                  <a:ea typeface="微软雅黑" panose="020B0503020204020204" pitchFamily="34" charset="-122"/>
                  <a:sym typeface="+mn-lt"/>
                </a:rPr>
                <a:t>线上办理，省时省心</a:t>
              </a:r>
              <a:endParaRPr lang="zh-CN" altLang="en-US" b="1">
                <a:solidFill>
                  <a:schemeClr val="tx1">
                    <a:lumMod val="75000"/>
                    <a:lumOff val="25000"/>
                  </a:schemeClr>
                </a:solidFill>
                <a:cs typeface="+mn-ea"/>
                <a:sym typeface="+mn-lt"/>
              </a:endParaRPr>
            </a:p>
          </p:txBody>
        </p:sp>
        <p:sp>
          <p:nvSpPr>
            <p:cNvPr id="12" name="文本框 11"/>
            <p:cNvSpPr txBox="1"/>
            <p:nvPr/>
          </p:nvSpPr>
          <p:spPr>
            <a:xfrm>
              <a:off x="8012908" y="3143778"/>
              <a:ext cx="3367405" cy="1143635"/>
            </a:xfrm>
            <a:prstGeom prst="rect">
              <a:avLst/>
            </a:prstGeom>
            <a:noFill/>
          </p:spPr>
          <p:txBody>
            <a:bodyPr wrap="square" rtlCol="0">
              <a:spAutoFit/>
              <a:scene3d>
                <a:camera prst="orthographicFront"/>
                <a:lightRig rig="threePt" dir="t"/>
              </a:scene3d>
              <a:sp3d contourW="12700"/>
            </a:bodyPr>
            <a:lstStyle/>
            <a:p>
              <a:pPr algn="ctr">
                <a:lnSpc>
                  <a:spcPct val="114000"/>
                </a:lnSpc>
              </a:pPr>
              <a:r>
                <a:rPr sz="2000" dirty="0">
                  <a:solidFill>
                    <a:schemeClr val="tx1"/>
                  </a:solidFill>
                  <a:latin typeface="微软雅黑" panose="020B0503020204020204" pitchFamily="34" charset="-122"/>
                  <a:ea typeface="微软雅黑" panose="020B0503020204020204" pitchFamily="34" charset="-122"/>
                  <a:sym typeface="+mn-lt"/>
                </a:rPr>
                <a:t>针对在外地打拼且有房产的新市民，使其在创业就业的城市可以获得大额资金支持</a:t>
              </a:r>
              <a:endParaRPr lang="zh-CN" altLang="en-US">
                <a:solidFill>
                  <a:schemeClr val="tx1"/>
                </a:solidFill>
                <a:latin typeface="微软雅黑 Light" panose="020B0502040204020203" charset="-122"/>
                <a:ea typeface="微软雅黑 Light" panose="020B0502040204020203" charset="-122"/>
                <a:cs typeface="+mn-ea"/>
                <a:sym typeface="+mn-lt"/>
              </a:endParaRPr>
            </a:p>
          </p:txBody>
        </p:sp>
      </p:grpSp>
      <p:grpSp>
        <p:nvGrpSpPr>
          <p:cNvPr id="13" name="组合 12"/>
          <p:cNvGrpSpPr/>
          <p:nvPr/>
        </p:nvGrpSpPr>
        <p:grpSpPr>
          <a:xfrm>
            <a:off x="5006446" y="3661145"/>
            <a:ext cx="3385185" cy="2120900"/>
            <a:chOff x="8066245" y="1922673"/>
            <a:chExt cx="3385185" cy="2120900"/>
          </a:xfrm>
        </p:grpSpPr>
        <p:sp>
          <p:nvSpPr>
            <p:cNvPr id="14" name="矩形 13"/>
            <p:cNvSpPr/>
            <p:nvPr/>
          </p:nvSpPr>
          <p:spPr>
            <a:xfrm>
              <a:off x="8386920" y="1922673"/>
              <a:ext cx="2501951" cy="1106805"/>
            </a:xfrm>
            <a:prstGeom prst="rect">
              <a:avLst/>
            </a:prstGeom>
          </p:spPr>
          <p:txBody>
            <a:bodyPr wrap="square">
              <a:spAutoFit/>
              <a:scene3d>
                <a:camera prst="orthographicFront"/>
                <a:lightRig rig="threePt" dir="t"/>
              </a:scene3d>
              <a:sp3d contourW="12700"/>
            </a:bodyPr>
            <a:lstStyle/>
            <a:p>
              <a:pPr algn="ctr">
                <a:lnSpc>
                  <a:spcPct val="150000"/>
                </a:lnSpc>
              </a:pPr>
              <a:r>
                <a:rPr sz="2400" b="1" dirty="0">
                  <a:solidFill>
                    <a:srgbClr val="900000"/>
                  </a:solidFill>
                  <a:latin typeface="微软雅黑" panose="020B0503020204020204" pitchFamily="34" charset="-122"/>
                  <a:ea typeface="微软雅黑" panose="020B0503020204020204" pitchFamily="34" charset="-122"/>
                  <a:sym typeface="+mn-lt"/>
                </a:rPr>
                <a:t>小额信用贷款</a:t>
              </a:r>
              <a:endParaRPr lang="en-US" altLang="zh-CN" b="1">
                <a:solidFill>
                  <a:schemeClr val="tx1">
                    <a:lumMod val="75000"/>
                    <a:lumOff val="25000"/>
                  </a:schemeClr>
                </a:solidFill>
                <a:cs typeface="+mn-ea"/>
                <a:sym typeface="+mn-lt"/>
              </a:endParaRPr>
            </a:p>
            <a:p>
              <a:pPr algn="ctr">
                <a:lnSpc>
                  <a:spcPct val="150000"/>
                </a:lnSpc>
              </a:pPr>
              <a:r>
                <a:rPr sz="2000" b="1" dirty="0">
                  <a:latin typeface="微软雅黑" panose="020B0503020204020204" pitchFamily="34" charset="-122"/>
                  <a:ea typeface="微软雅黑" panose="020B0503020204020204" pitchFamily="34" charset="-122"/>
                  <a:sym typeface="+mn-lt"/>
                </a:rPr>
                <a:t>灵活就业，安心消费</a:t>
              </a:r>
              <a:endParaRPr lang="zh-CN" altLang="en-US" sz="1200" b="1">
                <a:solidFill>
                  <a:schemeClr val="tx1">
                    <a:lumMod val="75000"/>
                    <a:lumOff val="25000"/>
                  </a:schemeClr>
                </a:solidFill>
                <a:cs typeface="+mn-ea"/>
                <a:sym typeface="+mn-lt"/>
              </a:endParaRPr>
            </a:p>
          </p:txBody>
        </p:sp>
        <p:sp>
          <p:nvSpPr>
            <p:cNvPr id="15" name="文本框 14"/>
            <p:cNvSpPr txBox="1"/>
            <p:nvPr/>
          </p:nvSpPr>
          <p:spPr>
            <a:xfrm>
              <a:off x="8066245" y="3213628"/>
              <a:ext cx="3385185" cy="829945"/>
            </a:xfrm>
            <a:prstGeom prst="rect">
              <a:avLst/>
            </a:prstGeom>
            <a:noFill/>
          </p:spPr>
          <p:txBody>
            <a:bodyPr wrap="square" rtlCol="0">
              <a:spAutoFit/>
              <a:scene3d>
                <a:camera prst="orthographicFront"/>
                <a:lightRig rig="threePt" dir="t"/>
              </a:scene3d>
              <a:sp3d contourW="12700"/>
            </a:bodyPr>
            <a:lstStyle/>
            <a:p>
              <a:pPr indent="0" algn="l">
                <a:lnSpc>
                  <a:spcPct val="120000"/>
                </a:lnSpc>
                <a:spcBef>
                  <a:spcPts val="0"/>
                </a:spcBef>
                <a:spcAft>
                  <a:spcPts val="0"/>
                </a:spcAft>
                <a:buClrTx/>
                <a:buSzTx/>
                <a:buFont typeface="Arial" panose="020B0604020202020204" pitchFamily="34" charset="0"/>
                <a:buNone/>
              </a:pPr>
              <a:r>
                <a:rPr sz="2000" dirty="0">
                  <a:latin typeface="微软雅黑" panose="020B0503020204020204" pitchFamily="34" charset="-122"/>
                  <a:ea typeface="微软雅黑" panose="020B0503020204020204" pitchFamily="34" charset="-122"/>
                  <a:sym typeface="+mn-lt"/>
                </a:rPr>
                <a:t>通过完善</a:t>
              </a:r>
              <a:r>
                <a:rPr lang="zh-CN" sz="2000" dirty="0">
                  <a:latin typeface="微软雅黑" panose="020B0503020204020204" pitchFamily="34" charset="-122"/>
                  <a:ea typeface="微软雅黑" panose="020B0503020204020204" pitchFamily="34" charset="-122"/>
                  <a:sym typeface="+mn-lt"/>
                </a:rPr>
                <a:t>风险控制体系</a:t>
              </a:r>
              <a:r>
                <a:rPr sz="2000" dirty="0">
                  <a:latin typeface="微软雅黑" panose="020B0503020204020204" pitchFamily="34" charset="-122"/>
                  <a:ea typeface="微软雅黑" panose="020B0503020204020204" pitchFamily="34" charset="-122"/>
                  <a:sym typeface="+mn-lt"/>
                </a:rPr>
                <a:t>，为多数灵活就业人员提供贷款</a:t>
              </a:r>
            </a:p>
          </p:txBody>
        </p:sp>
      </p:grpSp>
      <p:sp>
        <p:nvSpPr>
          <p:cNvPr id="19" name="椭圆 1"/>
          <p:cNvSpPr/>
          <p:nvPr/>
        </p:nvSpPr>
        <p:spPr>
          <a:xfrm>
            <a:off x="2449784" y="3439979"/>
            <a:ext cx="332284" cy="331783"/>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0" name="椭圆 14"/>
          <p:cNvSpPr/>
          <p:nvPr/>
        </p:nvSpPr>
        <p:spPr>
          <a:xfrm>
            <a:off x="6417335" y="3442268"/>
            <a:ext cx="321524" cy="332284"/>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cxnSp>
        <p:nvCxnSpPr>
          <p:cNvPr id="21" name="直接连接符 20"/>
          <p:cNvCxnSpPr/>
          <p:nvPr/>
        </p:nvCxnSpPr>
        <p:spPr>
          <a:xfrm flipH="1">
            <a:off x="4480490" y="3661578"/>
            <a:ext cx="7620" cy="2278380"/>
          </a:xfrm>
          <a:prstGeom prst="line">
            <a:avLst/>
          </a:prstGeom>
          <a:ln w="952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 name="平行四边形 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792734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完善新市民贷款服务</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nvSpPr>
        <p:spPr>
          <a:xfrm>
            <a:off x="4777105" y="560070"/>
            <a:ext cx="7308850" cy="460375"/>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lang="zh-CN" altLang="en-US" sz="160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rPr>
              <a:t>让抵押贷款</a:t>
            </a:r>
            <a:r>
              <a:rPr lang="en-US" altLang="zh-CN" sz="160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rPr>
              <a:t>&amp;</a:t>
            </a:r>
            <a:r>
              <a:rPr lang="zh-CN" altLang="en-US" sz="1600">
                <a:solidFill>
                  <a:schemeClr val="tx1">
                    <a:lumMod val="75000"/>
                    <a:lumOff val="25000"/>
                  </a:schemeClr>
                </a:solidFill>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rPr>
              <a:t>无抵押贷款更具可操作性，缓解新市民异地贷款难问题</a:t>
            </a:r>
            <a:endParaRPr kumimoji="0" lang="en-US" altLang="zh-CN" sz="1600" b="0" i="0" u="none" strike="noStrike" kern="1200" cap="none" spc="0" normalizeH="0" baseline="0" noProof="0">
              <a:ln>
                <a:noFill/>
              </a:ln>
              <a:solidFill>
                <a:schemeClr val="tx1">
                  <a:lumMod val="75000"/>
                  <a:lumOff val="25000"/>
                </a:schemeClr>
              </a:solidFill>
              <a:effectLst/>
              <a:uLnTx/>
              <a:uFillTx/>
              <a:latin typeface="微软雅黑 Light" panose="020B0502040204020203" charset="-122"/>
              <a:ea typeface="微软雅黑 Light" panose="020B0502040204020203" charset="-122"/>
              <a:cs typeface="微软雅黑 Light" panose="020B0502040204020203" charset="-122"/>
              <a:sym typeface="Arial" panose="020B0604020202020204" pitchFamily="34" charset="0"/>
            </a:endParaRPr>
          </a:p>
        </p:txBody>
      </p:sp>
      <p:sp>
        <p:nvSpPr>
          <p:cNvPr id="28" name="文本框 27"/>
          <p:cNvSpPr txBox="1"/>
          <p:nvPr/>
        </p:nvSpPr>
        <p:spPr>
          <a:xfrm>
            <a:off x="673735" y="1435100"/>
            <a:ext cx="3807460" cy="60769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sz="2800" b="1" dirty="0">
                <a:solidFill>
                  <a:srgbClr val="900000"/>
                </a:solidFill>
                <a:latin typeface="微软雅黑" panose="020B0503020204020204" pitchFamily="34" charset="-122"/>
                <a:ea typeface="微软雅黑" panose="020B0503020204020204" pitchFamily="34" charset="-122"/>
                <a:sym typeface="+mn-lt"/>
              </a:rPr>
              <a:t>切实存在的贷款需求</a:t>
            </a:r>
            <a:endParaRPr sz="2800" b="1" dirty="0">
              <a:solidFill>
                <a:srgbClr val="900000"/>
              </a:solidFill>
              <a:latin typeface="微软雅黑" panose="020B0503020204020204" pitchFamily="34" charset="-122"/>
              <a:ea typeface="微软雅黑" panose="020B0503020204020204" pitchFamily="34" charset="-122"/>
              <a:sym typeface="+mn-ea"/>
            </a:endParaRPr>
          </a:p>
        </p:txBody>
      </p:sp>
      <p:sp>
        <p:nvSpPr>
          <p:cNvPr id="29" name="文本框 28"/>
          <p:cNvSpPr txBox="1"/>
          <p:nvPr/>
        </p:nvSpPr>
        <p:spPr>
          <a:xfrm>
            <a:off x="673735" y="2157730"/>
            <a:ext cx="7717790" cy="829945"/>
          </a:xfrm>
          <a:prstGeom prst="rect">
            <a:avLst/>
          </a:prstGeom>
          <a:noFill/>
        </p:spPr>
        <p:txBody>
          <a:bodyPr wrap="square">
            <a:spAutoFit/>
          </a:bodyPr>
          <a:lstStyle/>
          <a:p>
            <a:pPr marL="342900" indent="-342900">
              <a:lnSpc>
                <a:spcPct val="120000"/>
              </a:lnSpc>
              <a:spcBef>
                <a:spcPts val="0"/>
              </a:spcBef>
              <a:spcAft>
                <a:spcPts val="0"/>
              </a:spcAft>
              <a:buFont typeface="Arial" panose="020B0604020202020204" pitchFamily="34" charset="0"/>
              <a:buChar char="•"/>
            </a:pPr>
            <a:r>
              <a:rPr sz="2000" dirty="0">
                <a:latin typeface="微软雅黑" panose="020B0503020204020204" pitchFamily="34" charset="-122"/>
                <a:ea typeface="微软雅黑" panose="020B0503020204020204" pitchFamily="34" charset="-122"/>
                <a:sym typeface="+mn-lt"/>
              </a:rPr>
              <a:t>据统计数据显示，新市民中约有33%的人存在收支不抵的情况近三成新市民不能实现收支平衡，其中基层员工出现资金缺口较多</a:t>
            </a:r>
            <a:endParaRPr lang="en-US" sz="2000" dirty="0">
              <a:latin typeface="微软雅黑" panose="020B0503020204020204" pitchFamily="34" charset="-122"/>
              <a:ea typeface="微软雅黑" panose="020B0503020204020204" pitchFamily="34" charset="-122"/>
              <a:sym typeface="+mn-ea"/>
            </a:endParaRPr>
          </a:p>
        </p:txBody>
      </p:sp>
      <p:grpSp>
        <p:nvGrpSpPr>
          <p:cNvPr id="34" name="组合 33"/>
          <p:cNvGrpSpPr/>
          <p:nvPr/>
        </p:nvGrpSpPr>
        <p:grpSpPr>
          <a:xfrm>
            <a:off x="8593455" y="1544320"/>
            <a:ext cx="2883535" cy="4629785"/>
            <a:chOff x="13533" y="2432"/>
            <a:chExt cx="4541" cy="7291"/>
          </a:xfrm>
        </p:grpSpPr>
        <p:pic>
          <p:nvPicPr>
            <p:cNvPr id="32" name="图片 31"/>
            <p:cNvPicPr>
              <a:picLocks noChangeAspect="1"/>
            </p:cNvPicPr>
            <p:nvPr/>
          </p:nvPicPr>
          <p:blipFill>
            <a:blip r:embed="rId3"/>
            <a:srcRect l="33040" r="24957" b="18725"/>
            <a:stretch>
              <a:fillRect/>
            </a:stretch>
          </p:blipFill>
          <p:spPr>
            <a:xfrm>
              <a:off x="13533" y="2432"/>
              <a:ext cx="4455" cy="5113"/>
            </a:xfrm>
            <a:prstGeom prst="rect">
              <a:avLst/>
            </a:prstGeom>
          </p:spPr>
        </p:pic>
        <p:pic>
          <p:nvPicPr>
            <p:cNvPr id="31" name="图片 30"/>
            <p:cNvPicPr>
              <a:picLocks noChangeAspect="1"/>
            </p:cNvPicPr>
            <p:nvPr/>
          </p:nvPicPr>
          <p:blipFill>
            <a:blip r:embed="rId3"/>
            <a:srcRect l="52509" t="83357" r="5053" b="1288"/>
            <a:stretch>
              <a:fillRect/>
            </a:stretch>
          </p:blipFill>
          <p:spPr>
            <a:xfrm>
              <a:off x="13574" y="8757"/>
              <a:ext cx="4501" cy="966"/>
            </a:xfrm>
            <a:prstGeom prst="rect">
              <a:avLst/>
            </a:prstGeom>
          </p:spPr>
        </p:pic>
        <p:pic>
          <p:nvPicPr>
            <p:cNvPr id="33" name="图片 32"/>
            <p:cNvPicPr>
              <a:picLocks noChangeAspect="1"/>
            </p:cNvPicPr>
            <p:nvPr/>
          </p:nvPicPr>
          <p:blipFill>
            <a:blip r:embed="rId3"/>
            <a:srcRect l="11731" t="82737" r="46840"/>
            <a:stretch>
              <a:fillRect/>
            </a:stretch>
          </p:blipFill>
          <p:spPr>
            <a:xfrm>
              <a:off x="13533" y="7671"/>
              <a:ext cx="4394" cy="1086"/>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par>
                                <p:cTn id="14" presetID="53" presetClass="entr" presetSubtype="16"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Effect transition="in" filter="fade">
                                      <p:cBhvr>
                                        <p:cTn id="28" dur="500"/>
                                        <p:tgtEl>
                                          <p:spTgt spid="20"/>
                                        </p:tgtEl>
                                      </p:cBhvr>
                                    </p:animEffect>
                                  </p:childTnLst>
                                </p:cTn>
                              </p:par>
                              <p:par>
                                <p:cTn id="29" presetID="53" presetClass="entr" presetSubtype="16"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p:cTn id="31" dur="500" fill="hold"/>
                                        <p:tgtEl>
                                          <p:spTgt spid="21"/>
                                        </p:tgtEl>
                                        <p:attrNameLst>
                                          <p:attrName>ppt_w</p:attrName>
                                        </p:attrNameLst>
                                      </p:cBhvr>
                                      <p:tavLst>
                                        <p:tav tm="0">
                                          <p:val>
                                            <p:fltVal val="0"/>
                                          </p:val>
                                        </p:tav>
                                        <p:tav tm="100000">
                                          <p:val>
                                            <p:strVal val="#ppt_w"/>
                                          </p:val>
                                        </p:tav>
                                      </p:tavLst>
                                    </p:anim>
                                    <p:anim calcmode="lin" valueType="num">
                                      <p:cBhvr>
                                        <p:cTn id="32" dur="500" fill="hold"/>
                                        <p:tgtEl>
                                          <p:spTgt spid="21"/>
                                        </p:tgtEl>
                                        <p:attrNameLst>
                                          <p:attrName>ppt_h</p:attrName>
                                        </p:attrNameLst>
                                      </p:cBhvr>
                                      <p:tavLst>
                                        <p:tav tm="0">
                                          <p:val>
                                            <p:fltVal val="0"/>
                                          </p:val>
                                        </p:tav>
                                        <p:tav tm="100000">
                                          <p:val>
                                            <p:strVal val="#ppt_h"/>
                                          </p:val>
                                        </p:tav>
                                      </p:tavLst>
                                    </p:anim>
                                    <p:animEffect transition="in" filter="fade">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0"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996315" y="1433195"/>
            <a:ext cx="10252075" cy="1728000"/>
            <a:chOff x="1716505" y="1812756"/>
            <a:chExt cx="8758989" cy="1260274"/>
          </a:xfrm>
        </p:grpSpPr>
        <p:sp>
          <p:nvSpPr>
            <p:cNvPr id="2" name="矩形 1"/>
            <p:cNvSpPr/>
            <p:nvPr/>
          </p:nvSpPr>
          <p:spPr>
            <a:xfrm>
              <a:off x="1716505" y="1812757"/>
              <a:ext cx="8758989" cy="1259251"/>
            </a:xfrm>
            <a:prstGeom prst="rect">
              <a:avLst/>
            </a:prstGeom>
            <a:gradFill flip="none" rotWithShape="1">
              <a:gsLst>
                <a:gs pos="0">
                  <a:schemeClr val="accent1"/>
                </a:gs>
                <a:gs pos="100000">
                  <a:schemeClr val="accent1">
                    <a:lumMod val="75000"/>
                  </a:schemeClr>
                </a:gs>
              </a:gsLst>
              <a:lin ang="18900000" scaled="1"/>
              <a:tileRect/>
            </a:gradFill>
            <a:ln w="28575">
              <a:gradFill flip="none" rotWithShape="1">
                <a:gsLst>
                  <a:gs pos="0">
                    <a:srgbClr val="DBDBDB"/>
                  </a:gs>
                  <a:gs pos="100000">
                    <a:schemeClr val="bg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任意多边形: 形状 26"/>
            <p:cNvSpPr/>
            <p:nvPr/>
          </p:nvSpPr>
          <p:spPr>
            <a:xfrm>
              <a:off x="7901752" y="1812756"/>
              <a:ext cx="2573742" cy="1260274"/>
            </a:xfrm>
            <a:custGeom>
              <a:avLst/>
              <a:gdLst>
                <a:gd name="connsiteX0" fmla="*/ 453425 w 2573742"/>
                <a:gd name="connsiteY0" fmla="*/ 0 h 1260274"/>
                <a:gd name="connsiteX1" fmla="*/ 2573742 w 2573742"/>
                <a:gd name="connsiteY1" fmla="*/ 0 h 1260274"/>
                <a:gd name="connsiteX2" fmla="*/ 2573742 w 2573742"/>
                <a:gd name="connsiteY2" fmla="*/ 1259251 h 1260274"/>
                <a:gd name="connsiteX3" fmla="*/ 551110 w 2573742"/>
                <a:gd name="connsiteY3" fmla="*/ 1259251 h 1260274"/>
                <a:gd name="connsiteX4" fmla="*/ 551110 w 2573742"/>
                <a:gd name="connsiteY4" fmla="*/ 1260274 h 1260274"/>
                <a:gd name="connsiteX5" fmla="*/ 310641 w 2573742"/>
                <a:gd name="connsiteY5" fmla="*/ 1260274 h 1260274"/>
                <a:gd name="connsiteX6" fmla="*/ 310641 w 2573742"/>
                <a:gd name="connsiteY6" fmla="*/ 354023 h 1260274"/>
                <a:gd name="connsiteX7" fmla="*/ 0 w 2573742"/>
                <a:gd name="connsiteY7" fmla="*/ 536300 h 1260274"/>
                <a:gd name="connsiteX8" fmla="*/ 0 w 2573742"/>
                <a:gd name="connsiteY8" fmla="*/ 318081 h 1260274"/>
                <a:gd name="connsiteX9" fmla="*/ 204527 w 2573742"/>
                <a:gd name="connsiteY9" fmla="*/ 201269 h 1260274"/>
                <a:gd name="connsiteX10" fmla="*/ 355997 w 2573742"/>
                <a:gd name="connsiteY10" fmla="*/ 593 h 1260274"/>
                <a:gd name="connsiteX11" fmla="*/ 453425 w 2573742"/>
                <a:gd name="connsiteY11" fmla="*/ 593 h 1260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73742" h="1260274">
                  <a:moveTo>
                    <a:pt x="453425" y="0"/>
                  </a:moveTo>
                  <a:lnTo>
                    <a:pt x="2573742" y="0"/>
                  </a:lnTo>
                  <a:lnTo>
                    <a:pt x="2573742" y="1259251"/>
                  </a:lnTo>
                  <a:lnTo>
                    <a:pt x="551110" y="1259251"/>
                  </a:lnTo>
                  <a:lnTo>
                    <a:pt x="551110" y="1260274"/>
                  </a:lnTo>
                  <a:lnTo>
                    <a:pt x="310641" y="1260274"/>
                  </a:lnTo>
                  <a:lnTo>
                    <a:pt x="310641" y="354023"/>
                  </a:lnTo>
                  <a:cubicBezTo>
                    <a:pt x="222783" y="436176"/>
                    <a:pt x="119236" y="496935"/>
                    <a:pt x="0" y="536300"/>
                  </a:cubicBezTo>
                  <a:lnTo>
                    <a:pt x="0" y="318081"/>
                  </a:lnTo>
                  <a:cubicBezTo>
                    <a:pt x="62756" y="297542"/>
                    <a:pt x="130931" y="258605"/>
                    <a:pt x="204527" y="201269"/>
                  </a:cubicBezTo>
                  <a:cubicBezTo>
                    <a:pt x="278122" y="143933"/>
                    <a:pt x="328612" y="77041"/>
                    <a:pt x="355997" y="593"/>
                  </a:cubicBezTo>
                  <a:lnTo>
                    <a:pt x="453425" y="593"/>
                  </a:lnTo>
                  <a:close/>
                </a:path>
              </a:pathLst>
            </a:custGeom>
            <a:gradFill flip="none" rotWithShape="1">
              <a:gsLst>
                <a:gs pos="0">
                  <a:schemeClr val="bg1"/>
                </a:gs>
                <a:gs pos="100000">
                  <a:srgbClr val="DBDBDB"/>
                </a:gs>
              </a:gsLst>
              <a:lin ang="18900000" scaled="1"/>
              <a:tileRect/>
            </a:gradFill>
            <a:ln w="28575">
              <a:gradFill flip="none" rotWithShape="1">
                <a:gsLst>
                  <a:gs pos="0">
                    <a:srgbClr val="DBDBDB"/>
                  </a:gs>
                  <a:gs pos="100000">
                    <a:schemeClr val="bg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p:cNvSpPr txBox="1"/>
            <p:nvPr/>
          </p:nvSpPr>
          <p:spPr>
            <a:xfrm>
              <a:off x="8523061" y="2257716"/>
              <a:ext cx="1813378" cy="367748"/>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defTabSz="914400" eaLnBrk="1" fontAlgn="auto" latinLnBrk="0" hangingPunct="1">
                <a:lnSpc>
                  <a:spcPct val="100000"/>
                </a:lnSpc>
                <a:spcBef>
                  <a:spcPts val="0"/>
                </a:spcBef>
                <a:spcAft>
                  <a:spcPts val="0"/>
                </a:spcAft>
                <a:buClrTx/>
                <a:buSzTx/>
                <a:buFontTx/>
                <a:buNone/>
                <a:defRPr/>
              </a:pPr>
              <a:r>
                <a:rPr lang="zh-CN" altLang="en-US" kern="0">
                  <a:solidFill>
                    <a:srgbClr val="900000"/>
                  </a:solidFill>
                  <a:latin typeface="微软雅黑" panose="020B0503020204020204" pitchFamily="34" charset="-122"/>
                  <a:ea typeface="微软雅黑" panose="020B0503020204020204" pitchFamily="34" charset="-122"/>
                  <a:cs typeface="+mn-ea"/>
                  <a:sym typeface="+mn-lt"/>
                </a:rPr>
                <a:t>政策层面</a:t>
              </a:r>
              <a:endParaRPr kumimoji="0" lang="zh-CN" altLang="en-US" i="0" u="none" strike="noStrike" kern="0" cap="none" spc="0" normalizeH="0" baseline="0" noProof="0">
                <a:ln>
                  <a:noFill/>
                </a:ln>
                <a:solidFill>
                  <a:srgbClr val="900000"/>
                </a:solidFill>
                <a:effectLst/>
                <a:uLnTx/>
                <a:uFillTx/>
                <a:latin typeface="微软雅黑" panose="020B0503020204020204" pitchFamily="34" charset="-122"/>
                <a:ea typeface="微软雅黑" panose="020B0503020204020204" pitchFamily="34" charset="-122"/>
                <a:cs typeface="+mn-ea"/>
                <a:sym typeface="+mn-lt"/>
              </a:endParaRPr>
            </a:p>
          </p:txBody>
        </p:sp>
      </p:grpSp>
      <p:grpSp>
        <p:nvGrpSpPr>
          <p:cNvPr id="41" name="组合 40"/>
          <p:cNvGrpSpPr/>
          <p:nvPr/>
        </p:nvGrpSpPr>
        <p:grpSpPr>
          <a:xfrm>
            <a:off x="996315" y="3484245"/>
            <a:ext cx="10252075" cy="1620000"/>
            <a:chOff x="1716505" y="3260527"/>
            <a:chExt cx="8758989" cy="1259681"/>
          </a:xfrm>
        </p:grpSpPr>
        <p:sp>
          <p:nvSpPr>
            <p:cNvPr id="3" name="矩形 2"/>
            <p:cNvSpPr/>
            <p:nvPr/>
          </p:nvSpPr>
          <p:spPr>
            <a:xfrm>
              <a:off x="1716505" y="3260584"/>
              <a:ext cx="8758989" cy="1259251"/>
            </a:xfrm>
            <a:prstGeom prst="rect">
              <a:avLst/>
            </a:prstGeom>
            <a:gradFill flip="none" rotWithShape="1">
              <a:gsLst>
                <a:gs pos="0">
                  <a:schemeClr val="accent1"/>
                </a:gs>
                <a:gs pos="100000">
                  <a:schemeClr val="accent1">
                    <a:lumMod val="75000"/>
                  </a:schemeClr>
                </a:gs>
              </a:gsLst>
              <a:lin ang="18900000" scaled="1"/>
              <a:tileRect/>
            </a:gradFill>
            <a:ln w="28575">
              <a:gradFill flip="none" rotWithShape="1">
                <a:gsLst>
                  <a:gs pos="0">
                    <a:srgbClr val="DBDBDB"/>
                  </a:gs>
                  <a:gs pos="100000">
                    <a:schemeClr val="bg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任意多边形: 形状 25"/>
            <p:cNvSpPr/>
            <p:nvPr/>
          </p:nvSpPr>
          <p:spPr>
            <a:xfrm>
              <a:off x="7901752" y="3260527"/>
              <a:ext cx="2573742" cy="1259681"/>
            </a:xfrm>
            <a:custGeom>
              <a:avLst/>
              <a:gdLst>
                <a:gd name="connsiteX0" fmla="*/ 444996 w 2573742"/>
                <a:gd name="connsiteY0" fmla="*/ 0 h 1259681"/>
                <a:gd name="connsiteX1" fmla="*/ 489712 w 2573742"/>
                <a:gd name="connsiteY1" fmla="*/ 3184 h 1259681"/>
                <a:gd name="connsiteX2" fmla="*/ 489712 w 2573742"/>
                <a:gd name="connsiteY2" fmla="*/ 58 h 1259681"/>
                <a:gd name="connsiteX3" fmla="*/ 637350 w 2573742"/>
                <a:gd name="connsiteY3" fmla="*/ 58 h 1259681"/>
                <a:gd name="connsiteX4" fmla="*/ 637350 w 2573742"/>
                <a:gd name="connsiteY4" fmla="*/ 57 h 1259681"/>
                <a:gd name="connsiteX5" fmla="*/ 2573742 w 2573742"/>
                <a:gd name="connsiteY5" fmla="*/ 57 h 1259681"/>
                <a:gd name="connsiteX6" fmla="*/ 2573742 w 2573742"/>
                <a:gd name="connsiteY6" fmla="*/ 1259308 h 1259681"/>
                <a:gd name="connsiteX7" fmla="*/ 842926 w 2573742"/>
                <a:gd name="connsiteY7" fmla="*/ 1259308 h 1259681"/>
                <a:gd name="connsiteX8" fmla="*/ 842926 w 2573742"/>
                <a:gd name="connsiteY8" fmla="*/ 1259681 h 1259681"/>
                <a:gd name="connsiteX9" fmla="*/ 0 w 2573742"/>
                <a:gd name="connsiteY9" fmla="*/ 1259681 h 1259681"/>
                <a:gd name="connsiteX10" fmla="*/ 82153 w 2573742"/>
                <a:gd name="connsiteY10" fmla="*/ 1019640 h 1259681"/>
                <a:gd name="connsiteX11" fmla="*/ 352574 w 2573742"/>
                <a:gd name="connsiteY11" fmla="*/ 718840 h 1259681"/>
                <a:gd name="connsiteX12" fmla="*/ 551967 w 2573742"/>
                <a:gd name="connsiteY12" fmla="*/ 513457 h 1259681"/>
                <a:gd name="connsiteX13" fmla="*/ 601601 w 2573742"/>
                <a:gd name="connsiteY13" fmla="*/ 366266 h 1259681"/>
                <a:gd name="connsiteX14" fmla="*/ 558385 w 2573742"/>
                <a:gd name="connsiteY14" fmla="*/ 242608 h 1259681"/>
                <a:gd name="connsiteX15" fmla="*/ 439006 w 2573742"/>
                <a:gd name="connsiteY15" fmla="*/ 199392 h 1259681"/>
                <a:gd name="connsiteX16" fmla="*/ 319199 w 2573742"/>
                <a:gd name="connsiteY16" fmla="*/ 244748 h 1259681"/>
                <a:gd name="connsiteX17" fmla="*/ 267854 w 2573742"/>
                <a:gd name="connsiteY17" fmla="*/ 395362 h 1259681"/>
                <a:gd name="connsiteX18" fmla="*/ 28240 w 2573742"/>
                <a:gd name="connsiteY18" fmla="*/ 371401 h 1259681"/>
                <a:gd name="connsiteX19" fmla="*/ 162595 w 2573742"/>
                <a:gd name="connsiteY19" fmla="*/ 86432 h 1259681"/>
                <a:gd name="connsiteX20" fmla="*/ 444996 w 2573742"/>
                <a:gd name="connsiteY20" fmla="*/ 0 h 125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73742" h="1259681">
                  <a:moveTo>
                    <a:pt x="444996" y="0"/>
                  </a:moveTo>
                  <a:lnTo>
                    <a:pt x="489712" y="3184"/>
                  </a:lnTo>
                  <a:lnTo>
                    <a:pt x="489712" y="58"/>
                  </a:lnTo>
                  <a:lnTo>
                    <a:pt x="637350" y="58"/>
                  </a:lnTo>
                  <a:lnTo>
                    <a:pt x="637350" y="57"/>
                  </a:lnTo>
                  <a:lnTo>
                    <a:pt x="2573742" y="57"/>
                  </a:lnTo>
                  <a:lnTo>
                    <a:pt x="2573742" y="1259308"/>
                  </a:lnTo>
                  <a:lnTo>
                    <a:pt x="842926" y="1259308"/>
                  </a:lnTo>
                  <a:lnTo>
                    <a:pt x="842926" y="1259681"/>
                  </a:lnTo>
                  <a:lnTo>
                    <a:pt x="0" y="1259681"/>
                  </a:lnTo>
                  <a:cubicBezTo>
                    <a:pt x="9128" y="1175246"/>
                    <a:pt x="36513" y="1095232"/>
                    <a:pt x="82153" y="1019640"/>
                  </a:cubicBezTo>
                  <a:cubicBezTo>
                    <a:pt x="127794" y="944048"/>
                    <a:pt x="217934" y="843781"/>
                    <a:pt x="352574" y="718840"/>
                  </a:cubicBezTo>
                  <a:cubicBezTo>
                    <a:pt x="460971" y="617860"/>
                    <a:pt x="527435" y="549399"/>
                    <a:pt x="551967" y="513457"/>
                  </a:cubicBezTo>
                  <a:cubicBezTo>
                    <a:pt x="585056" y="463823"/>
                    <a:pt x="601601" y="414759"/>
                    <a:pt x="601601" y="366266"/>
                  </a:cubicBezTo>
                  <a:cubicBezTo>
                    <a:pt x="601601" y="312638"/>
                    <a:pt x="587196" y="271419"/>
                    <a:pt x="558385" y="242608"/>
                  </a:cubicBezTo>
                  <a:cubicBezTo>
                    <a:pt x="529574" y="213798"/>
                    <a:pt x="489781" y="199392"/>
                    <a:pt x="439006" y="199392"/>
                  </a:cubicBezTo>
                  <a:cubicBezTo>
                    <a:pt x="388801" y="199392"/>
                    <a:pt x="348866" y="214511"/>
                    <a:pt x="319199" y="244748"/>
                  </a:cubicBezTo>
                  <a:cubicBezTo>
                    <a:pt x="289533" y="274985"/>
                    <a:pt x="272418" y="325189"/>
                    <a:pt x="267854" y="395362"/>
                  </a:cubicBezTo>
                  <a:lnTo>
                    <a:pt x="28240" y="371401"/>
                  </a:lnTo>
                  <a:cubicBezTo>
                    <a:pt x="42503" y="239043"/>
                    <a:pt x="87288" y="144053"/>
                    <a:pt x="162595" y="86432"/>
                  </a:cubicBezTo>
                  <a:cubicBezTo>
                    <a:pt x="237902" y="28810"/>
                    <a:pt x="332036" y="0"/>
                    <a:pt x="444996" y="0"/>
                  </a:cubicBezTo>
                  <a:close/>
                </a:path>
              </a:pathLst>
            </a:custGeom>
            <a:gradFill flip="none" rotWithShape="1">
              <a:gsLst>
                <a:gs pos="0">
                  <a:schemeClr val="bg1"/>
                </a:gs>
                <a:gs pos="100000">
                  <a:srgbClr val="DBDBDB"/>
                </a:gs>
              </a:gsLst>
              <a:lin ang="18900000" scaled="1"/>
              <a:tileRect/>
            </a:gradFill>
            <a:ln w="28575">
              <a:gradFill flip="none" rotWithShape="1">
                <a:gsLst>
                  <a:gs pos="0">
                    <a:srgbClr val="DBDBDB"/>
                  </a:gs>
                  <a:gs pos="100000">
                    <a:schemeClr val="bg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文本框 30"/>
            <p:cNvSpPr txBox="1"/>
            <p:nvPr/>
          </p:nvSpPr>
          <p:spPr>
            <a:xfrm>
              <a:off x="8523061" y="3556673"/>
              <a:ext cx="1813378" cy="414009"/>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defTabSz="914400" eaLnBrk="1" fontAlgn="auto" latinLnBrk="0" hangingPunct="1">
                <a:lnSpc>
                  <a:spcPct val="100000"/>
                </a:lnSpc>
                <a:spcBef>
                  <a:spcPts val="0"/>
                </a:spcBef>
                <a:spcAft>
                  <a:spcPts val="0"/>
                </a:spcAft>
                <a:buClrTx/>
                <a:buSzTx/>
                <a:buFontTx/>
                <a:buNone/>
                <a:defRPr/>
              </a:pPr>
              <a:r>
                <a:rPr lang="zh-CN" altLang="en-US">
                  <a:solidFill>
                    <a:srgbClr val="900000"/>
                  </a:solidFill>
                  <a:latin typeface="Arial" panose="020B0604020202020204" pitchFamily="34" charset="0"/>
                  <a:ea typeface="微软雅黑" panose="020B0503020204020204" pitchFamily="34" charset="-122"/>
                  <a:sym typeface="Arial" panose="020B0604020202020204" pitchFamily="34" charset="0"/>
                </a:rPr>
                <a:t>异地房产抵押服务</a:t>
              </a:r>
              <a:endParaRPr kumimoji="0" lang="zh-CN" altLang="en-US" b="1" i="0" u="none" strike="noStrike" kern="0" cap="none" spc="0" normalizeH="0" baseline="0" noProof="0">
                <a:ln>
                  <a:noFill/>
                </a:ln>
                <a:solidFill>
                  <a:srgbClr val="90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1" name="文本框 20"/>
          <p:cNvSpPr txBox="1"/>
          <p:nvPr/>
        </p:nvSpPr>
        <p:spPr>
          <a:xfrm>
            <a:off x="1204595" y="1528445"/>
            <a:ext cx="6926580" cy="1529715"/>
          </a:xfrm>
          <a:prstGeom prst="rect">
            <a:avLst/>
          </a:prstGeom>
          <a:noFill/>
        </p:spPr>
        <p:txBody>
          <a:bodyPr wrap="square" rtlCol="0">
            <a:spAutoFit/>
            <a:scene3d>
              <a:camera prst="orthographicFront"/>
              <a:lightRig rig="threePt" dir="t"/>
            </a:scene3d>
            <a:sp3d contourW="12700"/>
          </a:bodyPr>
          <a:lstStyle/>
          <a:p>
            <a:pPr marL="171450" indent="-171450">
              <a:lnSpc>
                <a:spcPct val="130000"/>
              </a:lnSpc>
              <a:spcBef>
                <a:spcPts val="0"/>
              </a:spcBef>
              <a:spcAft>
                <a:spcPts val="0"/>
              </a:spcAft>
              <a:buFont typeface="Arial" panose="020B0604020202020204" pitchFamily="34" charset="0"/>
              <a:buChar char="•"/>
            </a:pPr>
            <a:r>
              <a:rPr lang="zh-CN" altLang="en-US" b="0" i="0">
                <a:solidFill>
                  <a:schemeClr val="bg1"/>
                </a:solidFill>
                <a:effectLst/>
                <a:latin typeface="微软雅黑 Light" panose="020B0502040204020203" charset="-122"/>
                <a:ea typeface="微软雅黑 Light" panose="020B0502040204020203" charset="-122"/>
              </a:rPr>
              <a:t>依据我国</a:t>
            </a:r>
            <a:r>
              <a:rPr lang="en-US" altLang="zh-CN" b="0" i="0">
                <a:solidFill>
                  <a:schemeClr val="bg1"/>
                </a:solidFill>
                <a:effectLst/>
                <a:latin typeface="微软雅黑 Light" panose="020B0502040204020203" charset="-122"/>
                <a:ea typeface="微软雅黑 Light" panose="020B0502040204020203" charset="-122"/>
              </a:rPr>
              <a:t>《</a:t>
            </a:r>
            <a:r>
              <a:rPr lang="zh-CN" altLang="en-US" b="0" i="0">
                <a:solidFill>
                  <a:schemeClr val="bg1"/>
                </a:solidFill>
                <a:effectLst/>
                <a:latin typeface="微软雅黑 Light" panose="020B0502040204020203" charset="-122"/>
                <a:ea typeface="微软雅黑 Light" panose="020B0502040204020203" charset="-122"/>
              </a:rPr>
              <a:t>城市房地产抵押管理规定</a:t>
            </a:r>
            <a:r>
              <a:rPr lang="en-US" altLang="zh-CN" b="0" i="0">
                <a:solidFill>
                  <a:schemeClr val="bg1"/>
                </a:solidFill>
                <a:effectLst/>
                <a:latin typeface="微软雅黑 Light" panose="020B0502040204020203" charset="-122"/>
                <a:ea typeface="微软雅黑 Light" panose="020B0502040204020203" charset="-122"/>
              </a:rPr>
              <a:t>》</a:t>
            </a:r>
            <a:r>
              <a:rPr lang="zh-CN" altLang="en-US">
                <a:solidFill>
                  <a:schemeClr val="bg1"/>
                </a:solidFill>
                <a:latin typeface="微软雅黑 Light" panose="020B0502040204020203" charset="-122"/>
                <a:ea typeface="微软雅黑 Light" panose="020B0502040204020203" charset="-122"/>
              </a:rPr>
              <a:t>，</a:t>
            </a:r>
            <a:r>
              <a:rPr lang="zh-CN" altLang="en-US" b="0" i="0">
                <a:solidFill>
                  <a:schemeClr val="bg1"/>
                </a:solidFill>
                <a:effectLst/>
                <a:latin typeface="微软雅黑 Light" panose="020B0502040204020203" charset="-122"/>
                <a:ea typeface="微软雅黑 Light" panose="020B0502040204020203" charset="-122"/>
              </a:rPr>
              <a:t>办理房屋抵押登记需要到房地产所在地的房地产管理部门办理并提供相关资料证明</a:t>
            </a:r>
            <a:endParaRPr lang="en-US" altLang="zh-CN" b="0" i="0">
              <a:solidFill>
                <a:schemeClr val="bg1"/>
              </a:solidFill>
              <a:effectLst/>
              <a:latin typeface="微软雅黑 Light" panose="020B0502040204020203" charset="-122"/>
              <a:ea typeface="微软雅黑 Light" panose="020B0502040204020203" charset="-122"/>
            </a:endParaRPr>
          </a:p>
          <a:p>
            <a:pPr marL="171450" indent="-171450">
              <a:lnSpc>
                <a:spcPct val="130000"/>
              </a:lnSpc>
              <a:spcBef>
                <a:spcPts val="0"/>
              </a:spcBef>
              <a:spcAft>
                <a:spcPts val="0"/>
              </a:spcAft>
              <a:buFont typeface="Arial" panose="020B0604020202020204" pitchFamily="34" charset="0"/>
              <a:buChar char="•"/>
            </a:pPr>
            <a:r>
              <a:rPr lang="zh-CN" altLang="en-US">
                <a:solidFill>
                  <a:schemeClr val="bg1"/>
                </a:solidFill>
                <a:latin typeface="微软雅黑 Light" panose="020B0502040204020203" charset="-122"/>
                <a:ea typeface="微软雅黑 Light" panose="020B0502040204020203" charset="-122"/>
              </a:rPr>
              <a:t>对于贷款机构来说，目前异地抵押贷款由于审核较难等，耗费人力物力，银行和贷款公司一般只接受本地房产</a:t>
            </a:r>
            <a:endParaRPr lang="en-US" altLang="zh-CN">
              <a:solidFill>
                <a:schemeClr val="bg2"/>
              </a:solidFill>
              <a:latin typeface="微软雅黑 Light" panose="020B0502040204020203" charset="-122"/>
              <a:ea typeface="微软雅黑 Light" panose="020B0502040204020203" charset="-122"/>
              <a:cs typeface="+mn-ea"/>
              <a:sym typeface="+mn-lt"/>
            </a:endParaRPr>
          </a:p>
        </p:txBody>
      </p:sp>
      <p:sp>
        <p:nvSpPr>
          <p:cNvPr id="24" name="文本框 23"/>
          <p:cNvSpPr txBox="1"/>
          <p:nvPr/>
        </p:nvSpPr>
        <p:spPr>
          <a:xfrm>
            <a:off x="1204595" y="3709035"/>
            <a:ext cx="6612890" cy="1170305"/>
          </a:xfrm>
          <a:prstGeom prst="rect">
            <a:avLst/>
          </a:prstGeom>
          <a:noFill/>
        </p:spPr>
        <p:txBody>
          <a:bodyPr wrap="square" rtlCol="0">
            <a:spAutoFit/>
            <a:scene3d>
              <a:camera prst="orthographicFront"/>
              <a:lightRig rig="threePt" dir="t"/>
            </a:scene3d>
            <a:sp3d contourW="12700"/>
          </a:bodyPr>
          <a:lstStyle/>
          <a:p>
            <a:pPr marL="171450" indent="-171450">
              <a:lnSpc>
                <a:spcPct val="130000"/>
              </a:lnSpc>
              <a:spcBef>
                <a:spcPts val="0"/>
              </a:spcBef>
              <a:spcAft>
                <a:spcPts val="0"/>
              </a:spcAft>
              <a:buFont typeface="Arial" panose="020B0604020202020204" pitchFamily="34" charset="0"/>
              <a:buChar char="•"/>
            </a:pPr>
            <a:r>
              <a:rPr lang="zh-CN" altLang="en-US">
                <a:solidFill>
                  <a:schemeClr val="bg1"/>
                </a:solidFill>
                <a:latin typeface="微软雅黑 Light" panose="020B0502040204020203" charset="-122"/>
                <a:ea typeface="微软雅黑 Light" panose="020B0502040204020203" charset="-122"/>
                <a:cs typeface="+mn-ea"/>
                <a:sym typeface="+mn-ea"/>
              </a:rPr>
              <a:t>针对新市民在城市没有固定资产这一普遍痛点，同时</a:t>
            </a:r>
            <a:r>
              <a:rPr lang="zh-CN" altLang="en-US">
                <a:solidFill>
                  <a:schemeClr val="bg1"/>
                </a:solidFill>
                <a:latin typeface="微软雅黑 Light" panose="020B0502040204020203" charset="-122"/>
                <a:ea typeface="微软雅黑 Light" panose="020B0502040204020203" charset="-122"/>
                <a:cs typeface="+mn-ea"/>
                <a:sym typeface="+mn-lt"/>
              </a:rPr>
              <a:t>为鼓励新市民来蓉创业就业，对有大额资金需求且在本集团分支机构所在城市有房产的，支持进行异地抵押房产</a:t>
            </a:r>
            <a:endParaRPr lang="en-US" altLang="zh-CN" sz="1000">
              <a:solidFill>
                <a:schemeClr val="bg1"/>
              </a:solidFill>
              <a:cs typeface="+mn-ea"/>
              <a:sym typeface="+mn-lt"/>
            </a:endParaRPr>
          </a:p>
        </p:txBody>
      </p:sp>
      <p:sp>
        <p:nvSpPr>
          <p:cNvPr id="5" name="平行四边形 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792734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异地房产抵押服务</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9" name="文本框 8"/>
          <p:cNvSpPr txBox="1"/>
          <p:nvPr/>
        </p:nvSpPr>
        <p:spPr>
          <a:xfrm>
            <a:off x="12584430" y="5365115"/>
            <a:ext cx="9835515" cy="1353185"/>
          </a:xfrm>
          <a:prstGeom prst="rect">
            <a:avLst/>
          </a:prstGeom>
          <a:noFill/>
        </p:spPr>
        <p:txBody>
          <a:bodyPr wrap="square" rtlCol="0">
            <a:spAutoFit/>
            <a:scene3d>
              <a:camera prst="orthographicFront"/>
              <a:lightRig rig="threePt" dir="t"/>
            </a:scene3d>
            <a:sp3d contourW="12700"/>
          </a:bodyPr>
          <a:lstStyle/>
          <a:p>
            <a:pPr marL="171450" indent="-171450">
              <a:lnSpc>
                <a:spcPct val="114000"/>
              </a:lnSpc>
              <a:buFont typeface="Arial" panose="020B0604020202020204" pitchFamily="34" charset="0"/>
              <a:buChar char="•"/>
            </a:pPr>
            <a:r>
              <a:rPr lang="zh-CN" altLang="en-US">
                <a:solidFill>
                  <a:schemeClr val="tx1"/>
                </a:solidFill>
                <a:latin typeface="微软雅黑 Light" panose="020B0502040204020203" charset="-122"/>
                <a:ea typeface="微软雅黑 Light" panose="020B0502040204020203" charset="-122"/>
                <a:cs typeface="+mn-ea"/>
                <a:sym typeface="+mn-lt"/>
              </a:rPr>
              <a:t>由房产所在地银行机构派遣专门人员进行入户调查及价值核定</a:t>
            </a:r>
            <a:endParaRPr lang="en-US" altLang="zh-CN">
              <a:solidFill>
                <a:schemeClr val="tx1"/>
              </a:solidFill>
              <a:latin typeface="微软雅黑 Light" panose="020B0502040204020203" charset="-122"/>
              <a:ea typeface="微软雅黑 Light" panose="020B0502040204020203" charset="-122"/>
              <a:cs typeface="+mn-ea"/>
              <a:sym typeface="+mn-lt"/>
            </a:endParaRPr>
          </a:p>
          <a:p>
            <a:pPr marL="171450" indent="-171450">
              <a:lnSpc>
                <a:spcPct val="114000"/>
              </a:lnSpc>
              <a:buFont typeface="Arial" panose="020B0604020202020204" pitchFamily="34" charset="0"/>
              <a:buChar char="•"/>
            </a:pPr>
            <a:r>
              <a:rPr lang="zh-CN" altLang="en-US">
                <a:solidFill>
                  <a:schemeClr val="tx1"/>
                </a:solidFill>
                <a:latin typeface="微软雅黑 Light" panose="020B0502040204020203" charset="-122"/>
                <a:ea typeface="微软雅黑 Light" panose="020B0502040204020203" charset="-122"/>
                <a:cs typeface="+mn-ea"/>
                <a:sym typeface="+mn-lt"/>
              </a:rPr>
              <a:t>打造政府（各地抵押登记中心）与本集团旗下银行的</a:t>
            </a:r>
            <a:r>
              <a:rPr lang="zh-CN" altLang="en-US" b="1">
                <a:solidFill>
                  <a:srgbClr val="900000"/>
                </a:solidFill>
                <a:latin typeface="微软雅黑 Light" panose="020B0502040204020203" charset="-122"/>
                <a:ea typeface="微软雅黑 Light" panose="020B0502040204020203" charset="-122"/>
                <a:cs typeface="+mn-ea"/>
                <a:sym typeface="+mn-lt"/>
              </a:rPr>
              <a:t>线上信息交互平台</a:t>
            </a:r>
            <a:r>
              <a:rPr lang="zh-CN" altLang="en-US">
                <a:solidFill>
                  <a:schemeClr val="tx1"/>
                </a:solidFill>
                <a:latin typeface="微软雅黑 Light" panose="020B0502040204020203" charset="-122"/>
                <a:ea typeface="微软雅黑 Light" panose="020B0502040204020203" charset="-122"/>
                <a:cs typeface="+mn-ea"/>
                <a:sym typeface="+mn-lt"/>
              </a:rPr>
              <a:t>，新市民在蓉即可线上提交资料给房产所在地的抵押登记中心；业务成功受理后，信息将直接提交给当地银行，并进行相关凭证的录入保存；客户据此可实现全程线上办理，省时省心，避免来回奔波</a:t>
            </a:r>
            <a:endParaRPr lang="en-US" altLang="zh-CN" sz="1000">
              <a:solidFill>
                <a:schemeClr val="bg1"/>
              </a:solidFill>
              <a:cs typeface="+mn-ea"/>
              <a:sym typeface="+mn-lt"/>
            </a:endParaRPr>
          </a:p>
        </p:txBody>
      </p:sp>
      <p:sp>
        <p:nvSpPr>
          <p:cNvPr id="10" name="文本框 9"/>
          <p:cNvSpPr txBox="1"/>
          <p:nvPr/>
        </p:nvSpPr>
        <p:spPr>
          <a:xfrm>
            <a:off x="969645" y="5330190"/>
            <a:ext cx="443230" cy="1322070"/>
          </a:xfrm>
          <a:prstGeom prst="rect">
            <a:avLst/>
          </a:prstGeom>
          <a:noFill/>
        </p:spPr>
        <p:txBody>
          <a:bodyPr wrap="square">
            <a:spAutoFit/>
          </a:bodyPr>
          <a:lstStyle/>
          <a:p>
            <a:pPr indent="0">
              <a:lnSpc>
                <a:spcPct val="100000"/>
              </a:lnSpc>
              <a:spcBef>
                <a:spcPts val="0"/>
              </a:spcBef>
              <a:spcAft>
                <a:spcPts val="0"/>
              </a:spcAft>
              <a:buFont typeface="Arial" panose="020B0604020202020204" pitchFamily="34" charset="0"/>
              <a:buNone/>
            </a:pPr>
            <a:r>
              <a:rPr lang="zh-CN" sz="2000" b="1" dirty="0">
                <a:solidFill>
                  <a:srgbClr val="900000"/>
                </a:solidFill>
                <a:latin typeface="微软雅黑" panose="020B0503020204020204" pitchFamily="34" charset="-122"/>
                <a:ea typeface="微软雅黑" panose="020B0503020204020204" pitchFamily="34" charset="-122"/>
                <a:sym typeface="+mn-ea"/>
              </a:rPr>
              <a:t>解决方案</a:t>
            </a:r>
          </a:p>
        </p:txBody>
      </p:sp>
      <p:sp>
        <p:nvSpPr>
          <p:cNvPr id="4" name="文本框 3"/>
          <p:cNvSpPr txBox="1"/>
          <p:nvPr/>
        </p:nvSpPr>
        <p:spPr>
          <a:xfrm>
            <a:off x="1412875" y="5330190"/>
            <a:ext cx="9835515" cy="1417320"/>
          </a:xfrm>
          <a:prstGeom prst="rect">
            <a:avLst/>
          </a:prstGeom>
          <a:noFill/>
        </p:spPr>
        <p:txBody>
          <a:bodyPr wrap="square" rtlCol="0">
            <a:noAutofit/>
            <a:scene3d>
              <a:camera prst="orthographicFront"/>
              <a:lightRig rig="threePt" dir="t"/>
            </a:scene3d>
            <a:sp3d contourW="12700"/>
          </a:bodyPr>
          <a:lstStyle/>
          <a:p>
            <a:pPr marL="171450" indent="-171450">
              <a:lnSpc>
                <a:spcPct val="114000"/>
              </a:lnSpc>
              <a:buFont typeface="Arial" panose="020B0604020202020204" pitchFamily="34" charset="0"/>
              <a:buChar char="•"/>
            </a:pPr>
            <a:r>
              <a:rPr lang="zh-CN" altLang="en-US">
                <a:latin typeface="微软雅黑 Light" panose="020B0502040204020203" charset="-122"/>
                <a:ea typeface="微软雅黑 Light" panose="020B0502040204020203" charset="-122"/>
                <a:cs typeface="微软雅黑 Light" panose="020B0502040204020203" charset="-122"/>
                <a:sym typeface="+mn-ea"/>
              </a:rPr>
              <a:t>传统房产抵押贷款流程包含客户申请、</a:t>
            </a:r>
            <a:r>
              <a:rPr lang="zh-CN" altLang="en-US" b="1" dirty="0">
                <a:latin typeface="微软雅黑" panose="020B0503020204020204" pitchFamily="34" charset="-122"/>
                <a:ea typeface="微软雅黑" panose="020B0503020204020204" pitchFamily="34" charset="-122"/>
                <a:cs typeface="微软雅黑 Light" panose="020B0502040204020203" charset="-122"/>
                <a:sym typeface="+mn-ea"/>
              </a:rPr>
              <a:t>房产评估</a:t>
            </a:r>
            <a:r>
              <a:rPr lang="zh-CN" altLang="en-US">
                <a:latin typeface="微软雅黑 Light" panose="020B0502040204020203" charset="-122"/>
                <a:ea typeface="微软雅黑 Light" panose="020B0502040204020203" charset="-122"/>
                <a:cs typeface="微软雅黑 Light" panose="020B0502040204020203" charset="-122"/>
                <a:sym typeface="+mn-ea"/>
              </a:rPr>
              <a:t>、授信审批、合同签订、</a:t>
            </a:r>
            <a:r>
              <a:rPr lang="zh-CN" altLang="en-US" b="1" dirty="0">
                <a:latin typeface="微软雅黑" panose="020B0503020204020204" pitchFamily="34" charset="-122"/>
                <a:ea typeface="微软雅黑" panose="020B0503020204020204" pitchFamily="34" charset="-122"/>
                <a:cs typeface="微软雅黑 Light" panose="020B0502040204020203" charset="-122"/>
                <a:sym typeface="+mn-ea"/>
              </a:rPr>
              <a:t>抵押登记</a:t>
            </a:r>
            <a:r>
              <a:rPr lang="zh-CN" altLang="en-US">
                <a:latin typeface="微软雅黑 Light" panose="020B0502040204020203" charset="-122"/>
                <a:ea typeface="微软雅黑 Light" panose="020B0502040204020203" charset="-122"/>
                <a:cs typeface="微软雅黑 Light" panose="020B0502040204020203" charset="-122"/>
                <a:sym typeface="+mn-ea"/>
              </a:rPr>
              <a:t>、支用放款等步骤，每个环节都需要客户与客户经理现场参与</a:t>
            </a:r>
          </a:p>
          <a:p>
            <a:pPr marL="171450" indent="-171450">
              <a:lnSpc>
                <a:spcPct val="114000"/>
              </a:lnSpc>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cs typeface="微软雅黑 Light" panose="020B0502040204020203" charset="-122"/>
                <a:sym typeface="+mn-lt"/>
              </a:rPr>
              <a:t>全线上异地</a:t>
            </a:r>
            <a:r>
              <a:rPr lang="zh-CN" altLang="en-US" dirty="0">
                <a:latin typeface="微软雅黑 Light" panose="020B0502040204020203" charset="-122"/>
                <a:ea typeface="微软雅黑 Light" panose="020B0502040204020203" charset="-122"/>
                <a:cs typeface="微软雅黑 Light" panose="020B0502040204020203" charset="-122"/>
                <a:sym typeface="+mn-lt"/>
              </a:rPr>
              <a:t>抵押贷款，其技术逻辑有两个支撑点：通过</a:t>
            </a:r>
            <a:r>
              <a:rPr lang="zh-CN" altLang="en-US" b="1" dirty="0">
                <a:latin typeface="微软雅黑" panose="020B0503020204020204" pitchFamily="34" charset="-122"/>
                <a:ea typeface="微软雅黑" panose="020B0503020204020204" pitchFamily="34" charset="-122"/>
                <a:cs typeface="微软雅黑 Light" panose="020B0502040204020203" charset="-122"/>
                <a:sym typeface="+mn-lt"/>
              </a:rPr>
              <a:t>大数据系统的对接</a:t>
            </a:r>
            <a:r>
              <a:rPr lang="zh-CN" altLang="en-US" dirty="0">
                <a:latin typeface="微软雅黑 Light" panose="020B0502040204020203" charset="-122"/>
                <a:ea typeface="微软雅黑 Light" panose="020B0502040204020203" charset="-122"/>
                <a:cs typeface="微软雅黑 Light" panose="020B0502040204020203" charset="-122"/>
                <a:sym typeface="+mn-lt"/>
              </a:rPr>
              <a:t>，代替传统意义上资料录入与资质审核；通过</a:t>
            </a:r>
            <a:r>
              <a:rPr lang="zh-CN" altLang="en-US" b="1" dirty="0">
                <a:latin typeface="微软雅黑" panose="020B0503020204020204" pitchFamily="34" charset="-122"/>
                <a:ea typeface="微软雅黑" panose="020B0503020204020204" pitchFamily="34" charset="-122"/>
                <a:cs typeface="微软雅黑 Light" panose="020B0502040204020203" charset="-122"/>
                <a:sym typeface="+mn-lt"/>
              </a:rPr>
              <a:t>AI技术的多场景应用</a:t>
            </a:r>
            <a:r>
              <a:rPr lang="zh-CN" altLang="en-US" dirty="0">
                <a:latin typeface="微软雅黑 Light" panose="020B0502040204020203" charset="-122"/>
                <a:ea typeface="微软雅黑 Light" panose="020B0502040204020203" charset="-122"/>
                <a:cs typeface="微软雅黑 Light" panose="020B0502040204020203" charset="-122"/>
                <a:sym typeface="+mn-lt"/>
              </a:rPr>
              <a:t>，将原本需要线下完成的对接转移到线上</a:t>
            </a:r>
            <a:endParaRPr lang="en-US" altLang="zh-CN">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41"/>
                                        </p:tgtEl>
                                        <p:attrNameLst>
                                          <p:attrName>style.visibility</p:attrName>
                                        </p:attrNameLst>
                                      </p:cBhvr>
                                      <p:to>
                                        <p:strVal val="visible"/>
                                      </p:to>
                                    </p:set>
                                    <p:anim calcmode="lin" valueType="num">
                                      <p:cBhvr additive="base">
                                        <p:cTn id="12" dur="500" fill="hold"/>
                                        <p:tgtEl>
                                          <p:spTgt spid="41"/>
                                        </p:tgtEl>
                                        <p:attrNameLst>
                                          <p:attrName>ppt_x</p:attrName>
                                        </p:attrNameLst>
                                      </p:cBhvr>
                                      <p:tavLst>
                                        <p:tav tm="0">
                                          <p:val>
                                            <p:strVal val="0-#ppt_w/2"/>
                                          </p:val>
                                        </p:tav>
                                        <p:tav tm="100000">
                                          <p:val>
                                            <p:strVal val="#ppt_x"/>
                                          </p:val>
                                        </p:tav>
                                      </p:tavLst>
                                    </p:anim>
                                    <p:anim calcmode="lin" valueType="num">
                                      <p:cBhvr additive="base">
                                        <p:cTn id="13"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平行四边形 8"/>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00735" y="366395"/>
            <a:ext cx="375221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异地房产抵押服务</a:t>
            </a:r>
            <a:endParaRPr kumimoji="0" lang="zh-CN" altLang="en-US" sz="3200" b="1" i="0" u="none" strike="noStrike" kern="1200" cap="none" spc="0" normalizeH="0" baseline="0" noProof="0" dirty="0">
              <a:ln>
                <a:noFill/>
              </a:ln>
              <a:solidFill>
                <a:srgbClr val="FF0000"/>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3" name="文本框 12"/>
          <p:cNvSpPr txBox="1"/>
          <p:nvPr/>
        </p:nvSpPr>
        <p:spPr>
          <a:xfrm>
            <a:off x="6219190" y="443230"/>
            <a:ext cx="5866765" cy="506730"/>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kumimoji="0" lang="zh-CN" altLang="en-US"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针对在创业就业城市无固定资产新市民的房产抵押服务</a:t>
            </a:r>
          </a:p>
        </p:txBody>
      </p:sp>
      <p:grpSp>
        <p:nvGrpSpPr>
          <p:cNvPr id="14" name="561da485-97a0-4369-b821-32c0231f6c70"/>
          <p:cNvGrpSpPr>
            <a:grpSpLocks noChangeAspect="1"/>
          </p:cNvGrpSpPr>
          <p:nvPr/>
        </p:nvGrpSpPr>
        <p:grpSpPr>
          <a:xfrm>
            <a:off x="120015" y="1452880"/>
            <a:ext cx="11950065" cy="3295650"/>
            <a:chOff x="1149249" y="1738942"/>
            <a:chExt cx="7380705" cy="2035504"/>
          </a:xfrm>
        </p:grpSpPr>
        <p:sp>
          <p:nvSpPr>
            <p:cNvPr id="15" name="ïšḻïďê-任意多边形: 形状 2"/>
            <p:cNvSpPr/>
            <p:nvPr/>
          </p:nvSpPr>
          <p:spPr>
            <a:xfrm>
              <a:off x="1389380" y="1969448"/>
              <a:ext cx="7140574" cy="1574801"/>
            </a:xfrm>
            <a:custGeom>
              <a:avLst/>
              <a:gdLst/>
              <a:ahLst/>
              <a:cxnLst/>
              <a:rect l="0" t="0" r="0" b="0"/>
              <a:pathLst>
                <a:path w="120000" h="120000" extrusionOk="0">
                  <a:moveTo>
                    <a:pt x="31167" y="120000"/>
                  </a:moveTo>
                  <a:lnTo>
                    <a:pt x="105350" y="120000"/>
                  </a:lnTo>
                  <a:lnTo>
                    <a:pt x="105350" y="120000"/>
                  </a:lnTo>
                  <a:cubicBezTo>
                    <a:pt x="105603" y="120000"/>
                    <a:pt x="105843" y="119933"/>
                    <a:pt x="106097" y="119933"/>
                  </a:cubicBezTo>
                  <a:lnTo>
                    <a:pt x="106844" y="119733"/>
                  </a:lnTo>
                  <a:lnTo>
                    <a:pt x="107578" y="119334"/>
                  </a:lnTo>
                  <a:cubicBezTo>
                    <a:pt x="107818" y="119134"/>
                    <a:pt x="108058" y="119001"/>
                    <a:pt x="108298" y="118801"/>
                  </a:cubicBezTo>
                  <a:cubicBezTo>
                    <a:pt x="108539" y="118601"/>
                    <a:pt x="108765" y="118335"/>
                    <a:pt x="109006" y="118135"/>
                  </a:cubicBezTo>
                  <a:lnTo>
                    <a:pt x="109699" y="117336"/>
                  </a:lnTo>
                  <a:cubicBezTo>
                    <a:pt x="109926" y="117003"/>
                    <a:pt x="110166" y="116736"/>
                    <a:pt x="110393" y="116403"/>
                  </a:cubicBezTo>
                  <a:cubicBezTo>
                    <a:pt x="110607" y="116004"/>
                    <a:pt x="110833" y="115671"/>
                    <a:pt x="111047" y="115271"/>
                  </a:cubicBezTo>
                  <a:lnTo>
                    <a:pt x="111701" y="114073"/>
                  </a:lnTo>
                  <a:cubicBezTo>
                    <a:pt x="111914" y="113607"/>
                    <a:pt x="112114" y="113207"/>
                    <a:pt x="112328" y="112741"/>
                  </a:cubicBezTo>
                  <a:cubicBezTo>
                    <a:pt x="112528" y="112275"/>
                    <a:pt x="112741" y="111809"/>
                    <a:pt x="112941" y="111342"/>
                  </a:cubicBezTo>
                  <a:lnTo>
                    <a:pt x="113542" y="109744"/>
                  </a:lnTo>
                  <a:cubicBezTo>
                    <a:pt x="113742" y="109211"/>
                    <a:pt x="113929" y="108612"/>
                    <a:pt x="114129" y="108079"/>
                  </a:cubicBezTo>
                  <a:cubicBezTo>
                    <a:pt x="114302" y="107480"/>
                    <a:pt x="114489" y="106881"/>
                    <a:pt x="114663" y="106281"/>
                  </a:cubicBezTo>
                  <a:cubicBezTo>
                    <a:pt x="114849" y="105682"/>
                    <a:pt x="115023" y="105083"/>
                    <a:pt x="115210" y="104483"/>
                  </a:cubicBezTo>
                  <a:lnTo>
                    <a:pt x="115703" y="102419"/>
                  </a:lnTo>
                  <a:lnTo>
                    <a:pt x="116197" y="100355"/>
                  </a:lnTo>
                  <a:lnTo>
                    <a:pt x="116664" y="98224"/>
                  </a:lnTo>
                  <a:lnTo>
                    <a:pt x="117091" y="95893"/>
                  </a:lnTo>
                  <a:cubicBezTo>
                    <a:pt x="117224" y="95094"/>
                    <a:pt x="117371" y="94361"/>
                    <a:pt x="117505" y="93562"/>
                  </a:cubicBezTo>
                  <a:cubicBezTo>
                    <a:pt x="117625" y="92763"/>
                    <a:pt x="117758" y="91897"/>
                    <a:pt x="117878" y="91098"/>
                  </a:cubicBezTo>
                  <a:cubicBezTo>
                    <a:pt x="117998" y="90299"/>
                    <a:pt x="118105" y="89433"/>
                    <a:pt x="118225" y="88634"/>
                  </a:cubicBezTo>
                  <a:cubicBezTo>
                    <a:pt x="118332" y="87769"/>
                    <a:pt x="118452" y="86836"/>
                    <a:pt x="118559" y="85971"/>
                  </a:cubicBezTo>
                  <a:lnTo>
                    <a:pt x="118839" y="83374"/>
                  </a:lnTo>
                  <a:cubicBezTo>
                    <a:pt x="118932" y="82441"/>
                    <a:pt x="119012" y="81509"/>
                    <a:pt x="119106" y="80577"/>
                  </a:cubicBezTo>
                  <a:cubicBezTo>
                    <a:pt x="119186" y="79711"/>
                    <a:pt x="119266" y="78779"/>
                    <a:pt x="119346" y="77913"/>
                  </a:cubicBezTo>
                  <a:cubicBezTo>
                    <a:pt x="119412" y="76914"/>
                    <a:pt x="119466" y="75982"/>
                    <a:pt x="119533" y="74983"/>
                  </a:cubicBezTo>
                  <a:cubicBezTo>
                    <a:pt x="119586" y="74051"/>
                    <a:pt x="119653" y="73052"/>
                    <a:pt x="119706" y="72119"/>
                  </a:cubicBezTo>
                  <a:cubicBezTo>
                    <a:pt x="119746" y="71120"/>
                    <a:pt x="119799" y="70122"/>
                    <a:pt x="119839" y="69123"/>
                  </a:cubicBezTo>
                  <a:cubicBezTo>
                    <a:pt x="119866" y="68124"/>
                    <a:pt x="119906" y="67125"/>
                    <a:pt x="119933" y="66126"/>
                  </a:cubicBezTo>
                  <a:cubicBezTo>
                    <a:pt x="119946" y="65127"/>
                    <a:pt x="119973" y="64062"/>
                    <a:pt x="119986" y="63063"/>
                  </a:cubicBezTo>
                  <a:cubicBezTo>
                    <a:pt x="119986" y="62064"/>
                    <a:pt x="120000" y="60998"/>
                    <a:pt x="120000" y="60000"/>
                  </a:cubicBezTo>
                  <a:lnTo>
                    <a:pt x="120000" y="60000"/>
                  </a:lnTo>
                  <a:cubicBezTo>
                    <a:pt x="120000" y="59001"/>
                    <a:pt x="119986" y="57935"/>
                    <a:pt x="119986" y="56936"/>
                  </a:cubicBezTo>
                  <a:cubicBezTo>
                    <a:pt x="119973" y="55937"/>
                    <a:pt x="119946" y="54872"/>
                    <a:pt x="119933" y="53873"/>
                  </a:cubicBezTo>
                  <a:cubicBezTo>
                    <a:pt x="119906" y="52874"/>
                    <a:pt x="119866" y="51875"/>
                    <a:pt x="119839" y="50876"/>
                  </a:cubicBezTo>
                  <a:cubicBezTo>
                    <a:pt x="119799" y="49877"/>
                    <a:pt x="119746" y="48879"/>
                    <a:pt x="119706" y="47880"/>
                  </a:cubicBezTo>
                  <a:cubicBezTo>
                    <a:pt x="119653" y="46947"/>
                    <a:pt x="119586" y="45948"/>
                    <a:pt x="119533" y="45016"/>
                  </a:cubicBezTo>
                  <a:cubicBezTo>
                    <a:pt x="119466" y="44017"/>
                    <a:pt x="119412" y="43085"/>
                    <a:pt x="119346" y="42086"/>
                  </a:cubicBezTo>
                  <a:cubicBezTo>
                    <a:pt x="119266" y="41220"/>
                    <a:pt x="119186" y="40288"/>
                    <a:pt x="119106" y="39422"/>
                  </a:cubicBezTo>
                  <a:cubicBezTo>
                    <a:pt x="119012" y="38490"/>
                    <a:pt x="118932" y="37558"/>
                    <a:pt x="118839" y="36625"/>
                  </a:cubicBezTo>
                  <a:lnTo>
                    <a:pt x="118559" y="34028"/>
                  </a:lnTo>
                  <a:cubicBezTo>
                    <a:pt x="118452" y="33163"/>
                    <a:pt x="118332" y="32230"/>
                    <a:pt x="118225" y="31365"/>
                  </a:cubicBezTo>
                  <a:cubicBezTo>
                    <a:pt x="118105" y="30566"/>
                    <a:pt x="117998" y="29700"/>
                    <a:pt x="117878" y="28901"/>
                  </a:cubicBezTo>
                  <a:cubicBezTo>
                    <a:pt x="117758" y="28102"/>
                    <a:pt x="117625" y="27236"/>
                    <a:pt x="117505" y="26437"/>
                  </a:cubicBezTo>
                  <a:cubicBezTo>
                    <a:pt x="117371" y="25638"/>
                    <a:pt x="117224" y="24905"/>
                    <a:pt x="117091" y="24106"/>
                  </a:cubicBezTo>
                  <a:lnTo>
                    <a:pt x="116664" y="21775"/>
                  </a:lnTo>
                  <a:lnTo>
                    <a:pt x="116197" y="19644"/>
                  </a:lnTo>
                  <a:lnTo>
                    <a:pt x="115703" y="17580"/>
                  </a:lnTo>
                  <a:lnTo>
                    <a:pt x="115210" y="15516"/>
                  </a:lnTo>
                  <a:cubicBezTo>
                    <a:pt x="115023" y="14916"/>
                    <a:pt x="114849" y="14317"/>
                    <a:pt x="114663" y="13718"/>
                  </a:cubicBezTo>
                  <a:cubicBezTo>
                    <a:pt x="114489" y="13118"/>
                    <a:pt x="114302" y="12519"/>
                    <a:pt x="114129" y="11920"/>
                  </a:cubicBezTo>
                  <a:cubicBezTo>
                    <a:pt x="113929" y="11387"/>
                    <a:pt x="113742" y="10788"/>
                    <a:pt x="113542" y="10255"/>
                  </a:cubicBezTo>
                  <a:lnTo>
                    <a:pt x="112941" y="8657"/>
                  </a:lnTo>
                  <a:cubicBezTo>
                    <a:pt x="112741" y="8190"/>
                    <a:pt x="112528" y="7724"/>
                    <a:pt x="112328" y="7258"/>
                  </a:cubicBezTo>
                  <a:cubicBezTo>
                    <a:pt x="112114" y="6792"/>
                    <a:pt x="111914" y="6392"/>
                    <a:pt x="111701" y="5926"/>
                  </a:cubicBezTo>
                  <a:lnTo>
                    <a:pt x="111047" y="4728"/>
                  </a:lnTo>
                  <a:cubicBezTo>
                    <a:pt x="110833" y="4328"/>
                    <a:pt x="110607" y="3995"/>
                    <a:pt x="110393" y="3596"/>
                  </a:cubicBezTo>
                  <a:cubicBezTo>
                    <a:pt x="110166" y="3263"/>
                    <a:pt x="109926" y="2996"/>
                    <a:pt x="109699" y="2663"/>
                  </a:cubicBezTo>
                  <a:lnTo>
                    <a:pt x="109006" y="1864"/>
                  </a:lnTo>
                  <a:cubicBezTo>
                    <a:pt x="108765" y="1664"/>
                    <a:pt x="108539" y="1398"/>
                    <a:pt x="108298" y="1198"/>
                  </a:cubicBezTo>
                  <a:cubicBezTo>
                    <a:pt x="108058" y="998"/>
                    <a:pt x="107818" y="865"/>
                    <a:pt x="107578" y="665"/>
                  </a:cubicBezTo>
                  <a:lnTo>
                    <a:pt x="106844" y="266"/>
                  </a:lnTo>
                  <a:lnTo>
                    <a:pt x="106097" y="66"/>
                  </a:lnTo>
                  <a:cubicBezTo>
                    <a:pt x="105843" y="66"/>
                    <a:pt x="105603" y="0"/>
                    <a:pt x="105350" y="0"/>
                  </a:cubicBezTo>
                  <a:lnTo>
                    <a:pt x="14649" y="0"/>
                  </a:lnTo>
                  <a:lnTo>
                    <a:pt x="14649" y="0"/>
                  </a:lnTo>
                  <a:cubicBezTo>
                    <a:pt x="14396" y="0"/>
                    <a:pt x="14156" y="66"/>
                    <a:pt x="13902" y="66"/>
                  </a:cubicBezTo>
                  <a:lnTo>
                    <a:pt x="13155" y="266"/>
                  </a:lnTo>
                  <a:lnTo>
                    <a:pt x="12421" y="665"/>
                  </a:lnTo>
                  <a:cubicBezTo>
                    <a:pt x="12181" y="865"/>
                    <a:pt x="11941" y="998"/>
                    <a:pt x="11701" y="1198"/>
                  </a:cubicBezTo>
                  <a:cubicBezTo>
                    <a:pt x="11460" y="1398"/>
                    <a:pt x="11234" y="1664"/>
                    <a:pt x="10993" y="1864"/>
                  </a:cubicBezTo>
                  <a:lnTo>
                    <a:pt x="10300" y="2663"/>
                  </a:lnTo>
                  <a:cubicBezTo>
                    <a:pt x="10073" y="2996"/>
                    <a:pt x="9833" y="3263"/>
                    <a:pt x="9606" y="3596"/>
                  </a:cubicBezTo>
                  <a:cubicBezTo>
                    <a:pt x="9392" y="3995"/>
                    <a:pt x="9166" y="4328"/>
                    <a:pt x="8952" y="4728"/>
                  </a:cubicBezTo>
                  <a:lnTo>
                    <a:pt x="8298" y="5926"/>
                  </a:lnTo>
                  <a:cubicBezTo>
                    <a:pt x="8085" y="6392"/>
                    <a:pt x="7885" y="6792"/>
                    <a:pt x="7671" y="7258"/>
                  </a:cubicBezTo>
                  <a:cubicBezTo>
                    <a:pt x="7471" y="7724"/>
                    <a:pt x="7258" y="8190"/>
                    <a:pt x="7058" y="8657"/>
                  </a:cubicBezTo>
                  <a:lnTo>
                    <a:pt x="6457" y="10255"/>
                  </a:lnTo>
                  <a:cubicBezTo>
                    <a:pt x="6257" y="10788"/>
                    <a:pt x="6070" y="11387"/>
                    <a:pt x="5870" y="11920"/>
                  </a:cubicBezTo>
                  <a:cubicBezTo>
                    <a:pt x="5697" y="12519"/>
                    <a:pt x="5510" y="13118"/>
                    <a:pt x="5336" y="13718"/>
                  </a:cubicBezTo>
                  <a:cubicBezTo>
                    <a:pt x="5150" y="14317"/>
                    <a:pt x="4976" y="14916"/>
                    <a:pt x="4789" y="15516"/>
                  </a:cubicBezTo>
                  <a:lnTo>
                    <a:pt x="4296" y="17580"/>
                  </a:lnTo>
                  <a:lnTo>
                    <a:pt x="3802" y="19644"/>
                  </a:lnTo>
                  <a:lnTo>
                    <a:pt x="3335" y="21775"/>
                  </a:lnTo>
                  <a:lnTo>
                    <a:pt x="2908" y="24106"/>
                  </a:lnTo>
                  <a:cubicBezTo>
                    <a:pt x="2775" y="24905"/>
                    <a:pt x="2628" y="25638"/>
                    <a:pt x="2494" y="26437"/>
                  </a:cubicBezTo>
                  <a:cubicBezTo>
                    <a:pt x="2374" y="27236"/>
                    <a:pt x="2241" y="28102"/>
                    <a:pt x="2121" y="28901"/>
                  </a:cubicBezTo>
                  <a:cubicBezTo>
                    <a:pt x="2001" y="29700"/>
                    <a:pt x="1894" y="30566"/>
                    <a:pt x="1774" y="31365"/>
                  </a:cubicBezTo>
                  <a:cubicBezTo>
                    <a:pt x="1667" y="32230"/>
                    <a:pt x="1547" y="33163"/>
                    <a:pt x="1440" y="34028"/>
                  </a:cubicBezTo>
                  <a:lnTo>
                    <a:pt x="1160" y="36625"/>
                  </a:lnTo>
                  <a:cubicBezTo>
                    <a:pt x="1067" y="37558"/>
                    <a:pt x="987" y="38490"/>
                    <a:pt x="893" y="39422"/>
                  </a:cubicBezTo>
                  <a:cubicBezTo>
                    <a:pt x="813" y="40288"/>
                    <a:pt x="733" y="41220"/>
                    <a:pt x="653" y="42086"/>
                  </a:cubicBezTo>
                  <a:cubicBezTo>
                    <a:pt x="587" y="43085"/>
                    <a:pt x="533" y="44017"/>
                    <a:pt x="466" y="45016"/>
                  </a:cubicBezTo>
                  <a:cubicBezTo>
                    <a:pt x="413" y="45948"/>
                    <a:pt x="346" y="46947"/>
                    <a:pt x="293" y="47880"/>
                  </a:cubicBezTo>
                  <a:cubicBezTo>
                    <a:pt x="253" y="48879"/>
                    <a:pt x="200" y="49877"/>
                    <a:pt x="160" y="50876"/>
                  </a:cubicBezTo>
                  <a:cubicBezTo>
                    <a:pt x="133" y="51875"/>
                    <a:pt x="93" y="52874"/>
                    <a:pt x="66" y="53873"/>
                  </a:cubicBezTo>
                  <a:cubicBezTo>
                    <a:pt x="53" y="54872"/>
                    <a:pt x="26" y="55937"/>
                    <a:pt x="13" y="56936"/>
                  </a:cubicBezTo>
                  <a:cubicBezTo>
                    <a:pt x="13" y="57935"/>
                    <a:pt x="0" y="59001"/>
                    <a:pt x="0" y="60000"/>
                  </a:cubicBezTo>
                </a:path>
              </a:pathLst>
            </a:custGeom>
            <a:noFill/>
            <a:ln w="9525" cap="flat" cmpd="sng">
              <a:solidFill>
                <a:schemeClr val="tx1">
                  <a:lumMod val="25000"/>
                  <a:lumOff val="75000"/>
                </a:schemeClr>
              </a:solidFill>
              <a:prstDash val="dash"/>
              <a:round/>
              <a:headEnd type="none" w="med" len="med"/>
              <a:tailEnd type="none" w="med" len="med"/>
            </a:ln>
          </p:spPr>
          <p:txBody>
            <a:bodyPr anchor="ctr"/>
            <a:lstStyle/>
            <a:p>
              <a:pPr algn="ctr"/>
              <a:endParaRPr>
                <a:cs typeface="+mn-ea"/>
                <a:sym typeface="+mn-lt"/>
              </a:endParaRPr>
            </a:p>
          </p:txBody>
        </p:sp>
        <p:sp>
          <p:nvSpPr>
            <p:cNvPr id="16" name="ïšḻïďê-Oval 3"/>
            <p:cNvSpPr/>
            <p:nvPr/>
          </p:nvSpPr>
          <p:spPr>
            <a:xfrm>
              <a:off x="2973717" y="3317246"/>
              <a:ext cx="457200" cy="457200"/>
            </a:xfrm>
            <a:prstGeom prst="ellipse">
              <a:avLst/>
            </a:prstGeom>
            <a:gradFill>
              <a:gsLst>
                <a:gs pos="0">
                  <a:schemeClr val="accent4"/>
                </a:gs>
                <a:gs pos="100000">
                  <a:schemeClr val="accent4">
                    <a:lumMod val="60000"/>
                    <a:lumOff val="40000"/>
                  </a:schemeClr>
                </a:gs>
              </a:gsLst>
              <a:lin ang="5400000" scaled="0"/>
            </a:gradFill>
            <a:ln>
              <a:noFill/>
            </a:ln>
          </p:spPr>
          <p:txBody>
            <a:bodyPr anchor="ctr"/>
            <a:lstStyle/>
            <a:p>
              <a:pPr algn="ctr"/>
              <a:endParaRPr>
                <a:cs typeface="+mn-ea"/>
                <a:sym typeface="+mn-lt"/>
              </a:endParaRPr>
            </a:p>
          </p:txBody>
        </p:sp>
        <p:sp>
          <p:nvSpPr>
            <p:cNvPr id="17" name="ïšḻïďê-Oval 4"/>
            <p:cNvSpPr/>
            <p:nvPr/>
          </p:nvSpPr>
          <p:spPr>
            <a:xfrm>
              <a:off x="5087582" y="3317246"/>
              <a:ext cx="457200" cy="457200"/>
            </a:xfrm>
            <a:prstGeom prst="ellipse">
              <a:avLst/>
            </a:prstGeom>
            <a:gradFill>
              <a:gsLst>
                <a:gs pos="0">
                  <a:schemeClr val="accent4"/>
                </a:gs>
                <a:gs pos="100000">
                  <a:schemeClr val="accent4">
                    <a:lumMod val="60000"/>
                    <a:lumOff val="40000"/>
                  </a:schemeClr>
                </a:gs>
              </a:gsLst>
              <a:lin ang="5400000" scaled="0"/>
            </a:gradFill>
            <a:ln>
              <a:noFill/>
            </a:ln>
          </p:spPr>
          <p:txBody>
            <a:bodyPr anchor="ctr"/>
            <a:lstStyle/>
            <a:p>
              <a:pPr algn="ctr"/>
              <a:endParaRPr>
                <a:cs typeface="+mn-ea"/>
                <a:sym typeface="+mn-lt"/>
              </a:endParaRPr>
            </a:p>
          </p:txBody>
        </p:sp>
        <p:sp>
          <p:nvSpPr>
            <p:cNvPr id="18" name="ïšḻïďê-Oval 5"/>
            <p:cNvSpPr/>
            <p:nvPr/>
          </p:nvSpPr>
          <p:spPr>
            <a:xfrm>
              <a:off x="7201446" y="3317246"/>
              <a:ext cx="457200" cy="457200"/>
            </a:xfrm>
            <a:prstGeom prst="ellipse">
              <a:avLst/>
            </a:prstGeom>
            <a:gradFill>
              <a:gsLst>
                <a:gs pos="0">
                  <a:schemeClr val="accent4"/>
                </a:gs>
                <a:gs pos="100000">
                  <a:schemeClr val="accent4">
                    <a:lumMod val="60000"/>
                    <a:lumOff val="40000"/>
                  </a:schemeClr>
                </a:gs>
              </a:gsLst>
              <a:lin ang="5400000" scaled="0"/>
            </a:gradFill>
            <a:ln>
              <a:noFill/>
            </a:ln>
          </p:spPr>
          <p:txBody>
            <a:bodyPr anchor="ctr"/>
            <a:lstStyle/>
            <a:p>
              <a:pPr algn="ctr"/>
              <a:endParaRPr>
                <a:cs typeface="+mn-ea"/>
                <a:sym typeface="+mn-lt"/>
              </a:endParaRPr>
            </a:p>
          </p:txBody>
        </p:sp>
        <p:sp>
          <p:nvSpPr>
            <p:cNvPr id="19" name="ïšḻïďê-Oval 6"/>
            <p:cNvSpPr/>
            <p:nvPr/>
          </p:nvSpPr>
          <p:spPr>
            <a:xfrm>
              <a:off x="2973717" y="1738942"/>
              <a:ext cx="457200" cy="457200"/>
            </a:xfrm>
            <a:prstGeom prst="ellipse">
              <a:avLst/>
            </a:prstGeom>
            <a:gradFill>
              <a:gsLst>
                <a:gs pos="0">
                  <a:schemeClr val="accent2"/>
                </a:gs>
                <a:gs pos="100000">
                  <a:schemeClr val="accent2">
                    <a:lumMod val="60000"/>
                    <a:lumOff val="40000"/>
                  </a:schemeClr>
                </a:gs>
              </a:gsLst>
              <a:lin ang="5400000" scaled="0"/>
            </a:gradFill>
            <a:ln>
              <a:noFill/>
            </a:ln>
          </p:spPr>
          <p:txBody>
            <a:bodyPr anchor="ctr"/>
            <a:lstStyle/>
            <a:p>
              <a:pPr algn="ctr"/>
              <a:endParaRPr>
                <a:cs typeface="+mn-ea"/>
                <a:sym typeface="+mn-lt"/>
              </a:endParaRPr>
            </a:p>
          </p:txBody>
        </p:sp>
        <p:sp>
          <p:nvSpPr>
            <p:cNvPr id="20" name="ïšḻïďê-Oval 7"/>
            <p:cNvSpPr/>
            <p:nvPr/>
          </p:nvSpPr>
          <p:spPr>
            <a:xfrm>
              <a:off x="1149249" y="2728851"/>
              <a:ext cx="470321" cy="470321"/>
            </a:xfrm>
            <a:prstGeom prst="ellipse">
              <a:avLst/>
            </a:prstGeom>
            <a:gradFill>
              <a:gsLst>
                <a:gs pos="0">
                  <a:schemeClr val="accent1"/>
                </a:gs>
                <a:gs pos="100000">
                  <a:schemeClr val="accent1">
                    <a:lumMod val="60000"/>
                    <a:lumOff val="40000"/>
                  </a:schemeClr>
                </a:gs>
              </a:gsLst>
              <a:lin ang="5400000" scaled="0"/>
            </a:gradFill>
            <a:ln>
              <a:noFill/>
            </a:ln>
          </p:spPr>
          <p:txBody>
            <a:bodyPr anchor="ctr"/>
            <a:lstStyle/>
            <a:p>
              <a:pPr algn="ctr"/>
              <a:endParaRPr>
                <a:cs typeface="+mn-ea"/>
                <a:sym typeface="+mn-lt"/>
              </a:endParaRPr>
            </a:p>
          </p:txBody>
        </p:sp>
        <p:sp>
          <p:nvSpPr>
            <p:cNvPr id="21" name="ïšḻïďê-任意多边形: 形状 22"/>
            <p:cNvSpPr/>
            <p:nvPr/>
          </p:nvSpPr>
          <p:spPr>
            <a:xfrm>
              <a:off x="3084264" y="3412755"/>
              <a:ext cx="238444" cy="241424"/>
            </a:xfrm>
            <a:custGeom>
              <a:avLst/>
              <a:gdLst/>
              <a:ahLst/>
              <a:cxnLst/>
              <a:rect l="0" t="0" r="0" b="0"/>
              <a:pathLst>
                <a:path w="120000" h="120000" extrusionOk="0">
                  <a:moveTo>
                    <a:pt x="35140" y="108854"/>
                  </a:moveTo>
                  <a:lnTo>
                    <a:pt x="17943" y="108854"/>
                  </a:lnTo>
                  <a:lnTo>
                    <a:pt x="17943" y="108854"/>
                  </a:lnTo>
                  <a:lnTo>
                    <a:pt x="15327" y="108854"/>
                  </a:lnTo>
                  <a:lnTo>
                    <a:pt x="12710" y="108482"/>
                  </a:lnTo>
                  <a:lnTo>
                    <a:pt x="10467" y="107739"/>
                  </a:lnTo>
                  <a:lnTo>
                    <a:pt x="8598" y="106996"/>
                  </a:lnTo>
                  <a:lnTo>
                    <a:pt x="6728" y="105882"/>
                  </a:lnTo>
                  <a:lnTo>
                    <a:pt x="4859" y="104396"/>
                  </a:lnTo>
                  <a:lnTo>
                    <a:pt x="3364" y="102910"/>
                  </a:lnTo>
                  <a:lnTo>
                    <a:pt x="2242" y="101052"/>
                  </a:lnTo>
                  <a:lnTo>
                    <a:pt x="2242" y="101052"/>
                  </a:lnTo>
                  <a:lnTo>
                    <a:pt x="1121" y="98823"/>
                  </a:lnTo>
                  <a:lnTo>
                    <a:pt x="373" y="96594"/>
                  </a:lnTo>
                  <a:lnTo>
                    <a:pt x="0" y="94365"/>
                  </a:lnTo>
                  <a:lnTo>
                    <a:pt x="0" y="92136"/>
                  </a:lnTo>
                  <a:lnTo>
                    <a:pt x="373" y="89164"/>
                  </a:lnTo>
                  <a:lnTo>
                    <a:pt x="1121" y="86934"/>
                  </a:lnTo>
                  <a:lnTo>
                    <a:pt x="1869" y="84334"/>
                  </a:lnTo>
                  <a:lnTo>
                    <a:pt x="3364" y="81733"/>
                  </a:lnTo>
                  <a:lnTo>
                    <a:pt x="23551" y="45696"/>
                  </a:lnTo>
                  <a:lnTo>
                    <a:pt x="9345" y="48668"/>
                  </a:lnTo>
                  <a:lnTo>
                    <a:pt x="9345" y="48668"/>
                  </a:lnTo>
                  <a:lnTo>
                    <a:pt x="8224" y="48668"/>
                  </a:lnTo>
                  <a:lnTo>
                    <a:pt x="7850" y="48297"/>
                  </a:lnTo>
                  <a:lnTo>
                    <a:pt x="7102" y="47925"/>
                  </a:lnTo>
                  <a:lnTo>
                    <a:pt x="7102" y="47182"/>
                  </a:lnTo>
                  <a:lnTo>
                    <a:pt x="7102" y="47182"/>
                  </a:lnTo>
                  <a:lnTo>
                    <a:pt x="7102" y="46439"/>
                  </a:lnTo>
                  <a:lnTo>
                    <a:pt x="7102" y="45696"/>
                  </a:lnTo>
                  <a:lnTo>
                    <a:pt x="7476" y="45325"/>
                  </a:lnTo>
                  <a:lnTo>
                    <a:pt x="8224" y="44953"/>
                  </a:lnTo>
                  <a:lnTo>
                    <a:pt x="27289" y="41238"/>
                  </a:lnTo>
                  <a:lnTo>
                    <a:pt x="27289" y="41238"/>
                  </a:lnTo>
                  <a:lnTo>
                    <a:pt x="27663" y="41238"/>
                  </a:lnTo>
                  <a:lnTo>
                    <a:pt x="28037" y="41238"/>
                  </a:lnTo>
                  <a:lnTo>
                    <a:pt x="28037" y="41238"/>
                  </a:lnTo>
                  <a:lnTo>
                    <a:pt x="28785" y="41609"/>
                  </a:lnTo>
                  <a:lnTo>
                    <a:pt x="28785" y="41609"/>
                  </a:lnTo>
                  <a:lnTo>
                    <a:pt x="29158" y="41981"/>
                  </a:lnTo>
                  <a:lnTo>
                    <a:pt x="29158" y="41981"/>
                  </a:lnTo>
                  <a:lnTo>
                    <a:pt x="29532" y="42352"/>
                  </a:lnTo>
                  <a:lnTo>
                    <a:pt x="37009" y="61300"/>
                  </a:lnTo>
                  <a:lnTo>
                    <a:pt x="37009" y="61300"/>
                  </a:lnTo>
                  <a:lnTo>
                    <a:pt x="37009" y="62043"/>
                  </a:lnTo>
                  <a:lnTo>
                    <a:pt x="37009" y="62786"/>
                  </a:lnTo>
                  <a:lnTo>
                    <a:pt x="36635" y="63157"/>
                  </a:lnTo>
                  <a:lnTo>
                    <a:pt x="35887" y="63900"/>
                  </a:lnTo>
                  <a:lnTo>
                    <a:pt x="35887" y="63900"/>
                  </a:lnTo>
                  <a:lnTo>
                    <a:pt x="35140" y="63900"/>
                  </a:lnTo>
                  <a:lnTo>
                    <a:pt x="35140" y="63900"/>
                  </a:lnTo>
                  <a:lnTo>
                    <a:pt x="34392" y="63529"/>
                  </a:lnTo>
                  <a:lnTo>
                    <a:pt x="33644" y="62786"/>
                  </a:lnTo>
                  <a:lnTo>
                    <a:pt x="27663" y="47182"/>
                  </a:lnTo>
                  <a:lnTo>
                    <a:pt x="6728" y="83591"/>
                  </a:lnTo>
                  <a:lnTo>
                    <a:pt x="6728" y="83591"/>
                  </a:lnTo>
                  <a:lnTo>
                    <a:pt x="5607" y="85820"/>
                  </a:lnTo>
                  <a:lnTo>
                    <a:pt x="4485" y="87678"/>
                  </a:lnTo>
                  <a:lnTo>
                    <a:pt x="4112" y="89907"/>
                  </a:lnTo>
                  <a:lnTo>
                    <a:pt x="3738" y="92136"/>
                  </a:lnTo>
                  <a:lnTo>
                    <a:pt x="3738" y="93993"/>
                  </a:lnTo>
                  <a:lnTo>
                    <a:pt x="4112" y="95851"/>
                  </a:lnTo>
                  <a:lnTo>
                    <a:pt x="4485" y="97337"/>
                  </a:lnTo>
                  <a:lnTo>
                    <a:pt x="5607" y="99195"/>
                  </a:lnTo>
                  <a:lnTo>
                    <a:pt x="5607" y="99195"/>
                  </a:lnTo>
                  <a:lnTo>
                    <a:pt x="6355" y="100681"/>
                  </a:lnTo>
                  <a:lnTo>
                    <a:pt x="7476" y="101795"/>
                  </a:lnTo>
                  <a:lnTo>
                    <a:pt x="8971" y="102910"/>
                  </a:lnTo>
                  <a:lnTo>
                    <a:pt x="10467" y="103653"/>
                  </a:lnTo>
                  <a:lnTo>
                    <a:pt x="11962" y="104396"/>
                  </a:lnTo>
                  <a:lnTo>
                    <a:pt x="13831" y="104767"/>
                  </a:lnTo>
                  <a:lnTo>
                    <a:pt x="17943" y="105139"/>
                  </a:lnTo>
                  <a:lnTo>
                    <a:pt x="35140" y="105139"/>
                  </a:lnTo>
                  <a:lnTo>
                    <a:pt x="35140" y="105139"/>
                  </a:lnTo>
                  <a:lnTo>
                    <a:pt x="36261" y="105139"/>
                  </a:lnTo>
                  <a:lnTo>
                    <a:pt x="36635" y="105510"/>
                  </a:lnTo>
                  <a:lnTo>
                    <a:pt x="37009" y="106253"/>
                  </a:lnTo>
                  <a:lnTo>
                    <a:pt x="37009" y="106996"/>
                  </a:lnTo>
                  <a:lnTo>
                    <a:pt x="37009" y="106996"/>
                  </a:lnTo>
                  <a:lnTo>
                    <a:pt x="37009" y="108854"/>
                  </a:lnTo>
                  <a:lnTo>
                    <a:pt x="37009" y="108854"/>
                  </a:lnTo>
                  <a:lnTo>
                    <a:pt x="35140" y="108854"/>
                  </a:lnTo>
                  <a:lnTo>
                    <a:pt x="35140" y="108854"/>
                  </a:lnTo>
                  <a:close/>
                  <a:moveTo>
                    <a:pt x="59813" y="0"/>
                  </a:moveTo>
                  <a:lnTo>
                    <a:pt x="59813" y="0"/>
                  </a:lnTo>
                  <a:lnTo>
                    <a:pt x="62056" y="371"/>
                  </a:lnTo>
                  <a:lnTo>
                    <a:pt x="63925" y="743"/>
                  </a:lnTo>
                  <a:lnTo>
                    <a:pt x="66168" y="1486"/>
                  </a:lnTo>
                  <a:lnTo>
                    <a:pt x="68037" y="2600"/>
                  </a:lnTo>
                  <a:lnTo>
                    <a:pt x="69532" y="4086"/>
                  </a:lnTo>
                  <a:lnTo>
                    <a:pt x="71401" y="5572"/>
                  </a:lnTo>
                  <a:lnTo>
                    <a:pt x="72897" y="7801"/>
                  </a:lnTo>
                  <a:lnTo>
                    <a:pt x="74392" y="10030"/>
                  </a:lnTo>
                  <a:lnTo>
                    <a:pt x="94953" y="45325"/>
                  </a:lnTo>
                  <a:lnTo>
                    <a:pt x="97570" y="31578"/>
                  </a:lnTo>
                  <a:lnTo>
                    <a:pt x="97570" y="31578"/>
                  </a:lnTo>
                  <a:lnTo>
                    <a:pt x="97943" y="30835"/>
                  </a:lnTo>
                  <a:lnTo>
                    <a:pt x="98691" y="30464"/>
                  </a:lnTo>
                  <a:lnTo>
                    <a:pt x="99065" y="30092"/>
                  </a:lnTo>
                  <a:lnTo>
                    <a:pt x="99813" y="30092"/>
                  </a:lnTo>
                  <a:lnTo>
                    <a:pt x="99813" y="30092"/>
                  </a:lnTo>
                  <a:lnTo>
                    <a:pt x="100560" y="30464"/>
                  </a:lnTo>
                  <a:lnTo>
                    <a:pt x="101308" y="30835"/>
                  </a:lnTo>
                  <a:lnTo>
                    <a:pt x="101308" y="31578"/>
                  </a:lnTo>
                  <a:lnTo>
                    <a:pt x="101308" y="32321"/>
                  </a:lnTo>
                  <a:lnTo>
                    <a:pt x="97570" y="50897"/>
                  </a:lnTo>
                  <a:lnTo>
                    <a:pt x="97570" y="50897"/>
                  </a:lnTo>
                  <a:lnTo>
                    <a:pt x="97570" y="51640"/>
                  </a:lnTo>
                  <a:lnTo>
                    <a:pt x="97570" y="51640"/>
                  </a:lnTo>
                  <a:lnTo>
                    <a:pt x="97196" y="52012"/>
                  </a:lnTo>
                  <a:lnTo>
                    <a:pt x="97196" y="52012"/>
                  </a:lnTo>
                  <a:lnTo>
                    <a:pt x="96822" y="52383"/>
                  </a:lnTo>
                  <a:lnTo>
                    <a:pt x="96822" y="52383"/>
                  </a:lnTo>
                  <a:lnTo>
                    <a:pt x="95700" y="52383"/>
                  </a:lnTo>
                  <a:lnTo>
                    <a:pt x="95700" y="52383"/>
                  </a:lnTo>
                  <a:lnTo>
                    <a:pt x="95327" y="52383"/>
                  </a:lnTo>
                  <a:lnTo>
                    <a:pt x="76261" y="48668"/>
                  </a:lnTo>
                  <a:lnTo>
                    <a:pt x="76261" y="48668"/>
                  </a:lnTo>
                  <a:lnTo>
                    <a:pt x="75514" y="48297"/>
                  </a:lnTo>
                  <a:lnTo>
                    <a:pt x="75140" y="47925"/>
                  </a:lnTo>
                  <a:lnTo>
                    <a:pt x="75140" y="47182"/>
                  </a:lnTo>
                  <a:lnTo>
                    <a:pt x="75140" y="46439"/>
                  </a:lnTo>
                  <a:lnTo>
                    <a:pt x="75140" y="46439"/>
                  </a:lnTo>
                  <a:lnTo>
                    <a:pt x="75140" y="45696"/>
                  </a:lnTo>
                  <a:lnTo>
                    <a:pt x="75887" y="45325"/>
                  </a:lnTo>
                  <a:lnTo>
                    <a:pt x="76261" y="44953"/>
                  </a:lnTo>
                  <a:lnTo>
                    <a:pt x="77383" y="44953"/>
                  </a:lnTo>
                  <a:lnTo>
                    <a:pt x="91962" y="47925"/>
                  </a:lnTo>
                  <a:lnTo>
                    <a:pt x="71028" y="11888"/>
                  </a:lnTo>
                  <a:lnTo>
                    <a:pt x="71028" y="11888"/>
                  </a:lnTo>
                  <a:lnTo>
                    <a:pt x="68785" y="8173"/>
                  </a:lnTo>
                  <a:lnTo>
                    <a:pt x="67289" y="7058"/>
                  </a:lnTo>
                  <a:lnTo>
                    <a:pt x="66168" y="5944"/>
                  </a:lnTo>
                  <a:lnTo>
                    <a:pt x="64672" y="4829"/>
                  </a:lnTo>
                  <a:lnTo>
                    <a:pt x="63177" y="4458"/>
                  </a:lnTo>
                  <a:lnTo>
                    <a:pt x="61682" y="4086"/>
                  </a:lnTo>
                  <a:lnTo>
                    <a:pt x="59813" y="3715"/>
                  </a:lnTo>
                  <a:lnTo>
                    <a:pt x="59813" y="3715"/>
                  </a:lnTo>
                  <a:lnTo>
                    <a:pt x="58317" y="4086"/>
                  </a:lnTo>
                  <a:lnTo>
                    <a:pt x="56822" y="4458"/>
                  </a:lnTo>
                  <a:lnTo>
                    <a:pt x="54953" y="4829"/>
                  </a:lnTo>
                  <a:lnTo>
                    <a:pt x="53457" y="5944"/>
                  </a:lnTo>
                  <a:lnTo>
                    <a:pt x="51962" y="7058"/>
                  </a:lnTo>
                  <a:lnTo>
                    <a:pt x="50841" y="8173"/>
                  </a:lnTo>
                  <a:lnTo>
                    <a:pt x="48224" y="11888"/>
                  </a:lnTo>
                  <a:lnTo>
                    <a:pt x="37009" y="29349"/>
                  </a:lnTo>
                  <a:lnTo>
                    <a:pt x="37009" y="29349"/>
                  </a:lnTo>
                  <a:lnTo>
                    <a:pt x="36261" y="29721"/>
                  </a:lnTo>
                  <a:lnTo>
                    <a:pt x="35514" y="30092"/>
                  </a:lnTo>
                  <a:lnTo>
                    <a:pt x="35140" y="30092"/>
                  </a:lnTo>
                  <a:lnTo>
                    <a:pt x="34392" y="29721"/>
                  </a:lnTo>
                  <a:lnTo>
                    <a:pt x="34392" y="29721"/>
                  </a:lnTo>
                  <a:lnTo>
                    <a:pt x="33644" y="29349"/>
                  </a:lnTo>
                  <a:lnTo>
                    <a:pt x="33271" y="28235"/>
                  </a:lnTo>
                  <a:lnTo>
                    <a:pt x="33271" y="27492"/>
                  </a:lnTo>
                  <a:lnTo>
                    <a:pt x="33644" y="27120"/>
                  </a:lnTo>
                  <a:lnTo>
                    <a:pt x="45233" y="10030"/>
                  </a:lnTo>
                  <a:lnTo>
                    <a:pt x="45233" y="10030"/>
                  </a:lnTo>
                  <a:lnTo>
                    <a:pt x="46728" y="7801"/>
                  </a:lnTo>
                  <a:lnTo>
                    <a:pt x="48224" y="5572"/>
                  </a:lnTo>
                  <a:lnTo>
                    <a:pt x="49719" y="4086"/>
                  </a:lnTo>
                  <a:lnTo>
                    <a:pt x="51588" y="2600"/>
                  </a:lnTo>
                  <a:lnTo>
                    <a:pt x="53457" y="1486"/>
                  </a:lnTo>
                  <a:lnTo>
                    <a:pt x="55700" y="743"/>
                  </a:lnTo>
                  <a:lnTo>
                    <a:pt x="57943" y="371"/>
                  </a:lnTo>
                  <a:lnTo>
                    <a:pt x="59813" y="0"/>
                  </a:lnTo>
                  <a:lnTo>
                    <a:pt x="59813" y="0"/>
                  </a:lnTo>
                  <a:close/>
                  <a:moveTo>
                    <a:pt x="101308" y="108854"/>
                  </a:moveTo>
                  <a:lnTo>
                    <a:pt x="62803" y="108854"/>
                  </a:lnTo>
                  <a:lnTo>
                    <a:pt x="70654" y="116656"/>
                  </a:lnTo>
                  <a:lnTo>
                    <a:pt x="70654" y="116656"/>
                  </a:lnTo>
                  <a:lnTo>
                    <a:pt x="71028" y="117399"/>
                  </a:lnTo>
                  <a:lnTo>
                    <a:pt x="71401" y="118142"/>
                  </a:lnTo>
                  <a:lnTo>
                    <a:pt x="71028" y="118885"/>
                  </a:lnTo>
                  <a:lnTo>
                    <a:pt x="70654" y="119628"/>
                  </a:lnTo>
                  <a:lnTo>
                    <a:pt x="70654" y="119628"/>
                  </a:lnTo>
                  <a:lnTo>
                    <a:pt x="69158" y="120000"/>
                  </a:lnTo>
                  <a:lnTo>
                    <a:pt x="69158" y="120000"/>
                  </a:lnTo>
                  <a:lnTo>
                    <a:pt x="68037" y="119628"/>
                  </a:lnTo>
                  <a:lnTo>
                    <a:pt x="56822" y="108854"/>
                  </a:lnTo>
                  <a:lnTo>
                    <a:pt x="56822" y="108854"/>
                  </a:lnTo>
                  <a:lnTo>
                    <a:pt x="56448" y="108111"/>
                  </a:lnTo>
                  <a:lnTo>
                    <a:pt x="56074" y="106996"/>
                  </a:lnTo>
                  <a:lnTo>
                    <a:pt x="56074" y="106996"/>
                  </a:lnTo>
                  <a:lnTo>
                    <a:pt x="56448" y="106253"/>
                  </a:lnTo>
                  <a:lnTo>
                    <a:pt x="56822" y="105510"/>
                  </a:lnTo>
                  <a:lnTo>
                    <a:pt x="68037" y="94365"/>
                  </a:lnTo>
                  <a:lnTo>
                    <a:pt x="68037" y="94365"/>
                  </a:lnTo>
                  <a:lnTo>
                    <a:pt x="68785" y="93993"/>
                  </a:lnTo>
                  <a:lnTo>
                    <a:pt x="69158" y="93993"/>
                  </a:lnTo>
                  <a:lnTo>
                    <a:pt x="69906" y="93993"/>
                  </a:lnTo>
                  <a:lnTo>
                    <a:pt x="70654" y="94736"/>
                  </a:lnTo>
                  <a:lnTo>
                    <a:pt x="70654" y="94736"/>
                  </a:lnTo>
                  <a:lnTo>
                    <a:pt x="71028" y="95108"/>
                  </a:lnTo>
                  <a:lnTo>
                    <a:pt x="71401" y="95851"/>
                  </a:lnTo>
                  <a:lnTo>
                    <a:pt x="71028" y="96594"/>
                  </a:lnTo>
                  <a:lnTo>
                    <a:pt x="70654" y="97337"/>
                  </a:lnTo>
                  <a:lnTo>
                    <a:pt x="62429" y="105139"/>
                  </a:lnTo>
                  <a:lnTo>
                    <a:pt x="101308" y="105139"/>
                  </a:lnTo>
                  <a:lnTo>
                    <a:pt x="101308" y="105139"/>
                  </a:lnTo>
                  <a:lnTo>
                    <a:pt x="105794" y="104767"/>
                  </a:lnTo>
                  <a:lnTo>
                    <a:pt x="107663" y="104396"/>
                  </a:lnTo>
                  <a:lnTo>
                    <a:pt x="109158" y="103653"/>
                  </a:lnTo>
                  <a:lnTo>
                    <a:pt x="110654" y="102910"/>
                  </a:lnTo>
                  <a:lnTo>
                    <a:pt x="112149" y="101795"/>
                  </a:lnTo>
                  <a:lnTo>
                    <a:pt x="113271" y="100681"/>
                  </a:lnTo>
                  <a:lnTo>
                    <a:pt x="114018" y="99195"/>
                  </a:lnTo>
                  <a:lnTo>
                    <a:pt x="114018" y="99195"/>
                  </a:lnTo>
                  <a:lnTo>
                    <a:pt x="114766" y="97337"/>
                  </a:lnTo>
                  <a:lnTo>
                    <a:pt x="115514" y="95851"/>
                  </a:lnTo>
                  <a:lnTo>
                    <a:pt x="115514" y="93993"/>
                  </a:lnTo>
                  <a:lnTo>
                    <a:pt x="115514" y="92136"/>
                  </a:lnTo>
                  <a:lnTo>
                    <a:pt x="115514" y="89907"/>
                  </a:lnTo>
                  <a:lnTo>
                    <a:pt x="114766" y="88049"/>
                  </a:lnTo>
                  <a:lnTo>
                    <a:pt x="112897" y="83591"/>
                  </a:lnTo>
                  <a:lnTo>
                    <a:pt x="105420" y="66501"/>
                  </a:lnTo>
                  <a:lnTo>
                    <a:pt x="105420" y="66501"/>
                  </a:lnTo>
                  <a:lnTo>
                    <a:pt x="105046" y="65758"/>
                  </a:lnTo>
                  <a:lnTo>
                    <a:pt x="105046" y="65015"/>
                  </a:lnTo>
                  <a:lnTo>
                    <a:pt x="105420" y="64643"/>
                  </a:lnTo>
                  <a:lnTo>
                    <a:pt x="106168" y="63900"/>
                  </a:lnTo>
                  <a:lnTo>
                    <a:pt x="106168" y="63900"/>
                  </a:lnTo>
                  <a:lnTo>
                    <a:pt x="106915" y="63900"/>
                  </a:lnTo>
                  <a:lnTo>
                    <a:pt x="107663" y="63900"/>
                  </a:lnTo>
                  <a:lnTo>
                    <a:pt x="108411" y="64272"/>
                  </a:lnTo>
                  <a:lnTo>
                    <a:pt x="108785" y="65015"/>
                  </a:lnTo>
                  <a:lnTo>
                    <a:pt x="116261" y="82105"/>
                  </a:lnTo>
                  <a:lnTo>
                    <a:pt x="116261" y="82105"/>
                  </a:lnTo>
                  <a:lnTo>
                    <a:pt x="118130" y="84705"/>
                  </a:lnTo>
                  <a:lnTo>
                    <a:pt x="118878" y="86934"/>
                  </a:lnTo>
                  <a:lnTo>
                    <a:pt x="119626" y="89535"/>
                  </a:lnTo>
                  <a:lnTo>
                    <a:pt x="120000" y="92136"/>
                  </a:lnTo>
                  <a:lnTo>
                    <a:pt x="120000" y="94365"/>
                  </a:lnTo>
                  <a:lnTo>
                    <a:pt x="119626" y="96594"/>
                  </a:lnTo>
                  <a:lnTo>
                    <a:pt x="118878" y="98823"/>
                  </a:lnTo>
                  <a:lnTo>
                    <a:pt x="117757" y="101052"/>
                  </a:lnTo>
                  <a:lnTo>
                    <a:pt x="117757" y="101052"/>
                  </a:lnTo>
                  <a:lnTo>
                    <a:pt x="116261" y="102910"/>
                  </a:lnTo>
                  <a:lnTo>
                    <a:pt x="114766" y="104396"/>
                  </a:lnTo>
                  <a:lnTo>
                    <a:pt x="112897" y="105882"/>
                  </a:lnTo>
                  <a:lnTo>
                    <a:pt x="111028" y="106996"/>
                  </a:lnTo>
                  <a:lnTo>
                    <a:pt x="108785" y="107739"/>
                  </a:lnTo>
                  <a:lnTo>
                    <a:pt x="106542" y="108482"/>
                  </a:lnTo>
                  <a:lnTo>
                    <a:pt x="104299" y="108854"/>
                  </a:lnTo>
                  <a:lnTo>
                    <a:pt x="101308" y="108854"/>
                  </a:lnTo>
                  <a:lnTo>
                    <a:pt x="101308" y="108854"/>
                  </a:lnTo>
                  <a:close/>
                </a:path>
              </a:pathLst>
            </a:custGeom>
            <a:solidFill>
              <a:srgbClr val="FBFBFB"/>
            </a:solidFill>
            <a:ln>
              <a:noFill/>
            </a:ln>
          </p:spPr>
          <p:txBody>
            <a:bodyPr anchor="ctr"/>
            <a:lstStyle/>
            <a:p>
              <a:pPr algn="ctr"/>
              <a:endParaRPr>
                <a:cs typeface="+mn-ea"/>
                <a:sym typeface="+mn-lt"/>
              </a:endParaRPr>
            </a:p>
          </p:txBody>
        </p:sp>
        <p:sp>
          <p:nvSpPr>
            <p:cNvPr id="22" name="ïšḻïďê-任意多边形: 形状 23"/>
            <p:cNvSpPr/>
            <p:nvPr/>
          </p:nvSpPr>
          <p:spPr>
            <a:xfrm>
              <a:off x="1276983" y="2822252"/>
              <a:ext cx="209568" cy="305854"/>
            </a:xfrm>
            <a:custGeom>
              <a:avLst/>
              <a:gdLst/>
              <a:ahLst/>
              <a:cxnLst/>
              <a:rect l="0" t="0" r="0" b="0"/>
              <a:pathLst>
                <a:path w="120000" h="120000" extrusionOk="0">
                  <a:moveTo>
                    <a:pt x="101165" y="11111"/>
                  </a:moveTo>
                  <a:lnTo>
                    <a:pt x="101165" y="11111"/>
                  </a:lnTo>
                  <a:lnTo>
                    <a:pt x="105470" y="14074"/>
                  </a:lnTo>
                  <a:lnTo>
                    <a:pt x="109237" y="17407"/>
                  </a:lnTo>
                  <a:lnTo>
                    <a:pt x="113004" y="21111"/>
                  </a:lnTo>
                  <a:lnTo>
                    <a:pt x="115156" y="24814"/>
                  </a:lnTo>
                  <a:lnTo>
                    <a:pt x="117309" y="28518"/>
                  </a:lnTo>
                  <a:lnTo>
                    <a:pt x="118923" y="32592"/>
                  </a:lnTo>
                  <a:lnTo>
                    <a:pt x="119461" y="36666"/>
                  </a:lnTo>
                  <a:lnTo>
                    <a:pt x="119999" y="41111"/>
                  </a:lnTo>
                  <a:lnTo>
                    <a:pt x="119999" y="41111"/>
                  </a:lnTo>
                  <a:lnTo>
                    <a:pt x="119461" y="45925"/>
                  </a:lnTo>
                  <a:lnTo>
                    <a:pt x="118385" y="50000"/>
                  </a:lnTo>
                  <a:lnTo>
                    <a:pt x="116771" y="54814"/>
                  </a:lnTo>
                  <a:lnTo>
                    <a:pt x="114618" y="58518"/>
                  </a:lnTo>
                  <a:lnTo>
                    <a:pt x="110852" y="62592"/>
                  </a:lnTo>
                  <a:lnTo>
                    <a:pt x="107623" y="65925"/>
                  </a:lnTo>
                  <a:lnTo>
                    <a:pt x="103318" y="69259"/>
                  </a:lnTo>
                  <a:lnTo>
                    <a:pt x="97937" y="72592"/>
                  </a:lnTo>
                  <a:lnTo>
                    <a:pt x="97937" y="72592"/>
                  </a:lnTo>
                  <a:lnTo>
                    <a:pt x="97937" y="72592"/>
                  </a:lnTo>
                  <a:lnTo>
                    <a:pt x="92017" y="77407"/>
                  </a:lnTo>
                  <a:lnTo>
                    <a:pt x="88789" y="80370"/>
                  </a:lnTo>
                  <a:lnTo>
                    <a:pt x="88789" y="80370"/>
                  </a:lnTo>
                  <a:lnTo>
                    <a:pt x="87713" y="82962"/>
                  </a:lnTo>
                  <a:lnTo>
                    <a:pt x="87174" y="85555"/>
                  </a:lnTo>
                  <a:lnTo>
                    <a:pt x="87174" y="85555"/>
                  </a:lnTo>
                  <a:lnTo>
                    <a:pt x="87174" y="85555"/>
                  </a:lnTo>
                  <a:lnTo>
                    <a:pt x="87174" y="86296"/>
                  </a:lnTo>
                  <a:lnTo>
                    <a:pt x="87174" y="86296"/>
                  </a:lnTo>
                  <a:lnTo>
                    <a:pt x="87174" y="86296"/>
                  </a:lnTo>
                  <a:lnTo>
                    <a:pt x="86098" y="88148"/>
                  </a:lnTo>
                  <a:lnTo>
                    <a:pt x="84484" y="89629"/>
                  </a:lnTo>
                  <a:lnTo>
                    <a:pt x="84484" y="89629"/>
                  </a:lnTo>
                  <a:lnTo>
                    <a:pt x="82331" y="90000"/>
                  </a:lnTo>
                  <a:lnTo>
                    <a:pt x="79103" y="90000"/>
                  </a:lnTo>
                  <a:lnTo>
                    <a:pt x="56502" y="86296"/>
                  </a:lnTo>
                  <a:lnTo>
                    <a:pt x="56502" y="86296"/>
                  </a:lnTo>
                  <a:lnTo>
                    <a:pt x="55426" y="85925"/>
                  </a:lnTo>
                  <a:lnTo>
                    <a:pt x="54887" y="85555"/>
                  </a:lnTo>
                  <a:lnTo>
                    <a:pt x="54349" y="84814"/>
                  </a:lnTo>
                  <a:lnTo>
                    <a:pt x="54349" y="84074"/>
                  </a:lnTo>
                  <a:lnTo>
                    <a:pt x="54349" y="84074"/>
                  </a:lnTo>
                  <a:lnTo>
                    <a:pt x="54887" y="83333"/>
                  </a:lnTo>
                  <a:lnTo>
                    <a:pt x="55426" y="82592"/>
                  </a:lnTo>
                  <a:lnTo>
                    <a:pt x="56502" y="82592"/>
                  </a:lnTo>
                  <a:lnTo>
                    <a:pt x="58116" y="82592"/>
                  </a:lnTo>
                  <a:lnTo>
                    <a:pt x="80717" y="86296"/>
                  </a:lnTo>
                  <a:lnTo>
                    <a:pt x="81793" y="86296"/>
                  </a:lnTo>
                  <a:lnTo>
                    <a:pt x="81793" y="86296"/>
                  </a:lnTo>
                  <a:lnTo>
                    <a:pt x="81793" y="85925"/>
                  </a:lnTo>
                  <a:lnTo>
                    <a:pt x="81793" y="85555"/>
                  </a:lnTo>
                  <a:lnTo>
                    <a:pt x="81793" y="85555"/>
                  </a:lnTo>
                  <a:lnTo>
                    <a:pt x="82331" y="81481"/>
                  </a:lnTo>
                  <a:lnTo>
                    <a:pt x="82869" y="80000"/>
                  </a:lnTo>
                  <a:lnTo>
                    <a:pt x="83946" y="78518"/>
                  </a:lnTo>
                  <a:lnTo>
                    <a:pt x="83946" y="78518"/>
                  </a:lnTo>
                  <a:lnTo>
                    <a:pt x="87713" y="75185"/>
                  </a:lnTo>
                  <a:lnTo>
                    <a:pt x="94170" y="70000"/>
                  </a:lnTo>
                  <a:lnTo>
                    <a:pt x="94170" y="70000"/>
                  </a:lnTo>
                  <a:lnTo>
                    <a:pt x="94708" y="69629"/>
                  </a:lnTo>
                  <a:lnTo>
                    <a:pt x="95246" y="69629"/>
                  </a:lnTo>
                  <a:lnTo>
                    <a:pt x="95246" y="69629"/>
                  </a:lnTo>
                  <a:lnTo>
                    <a:pt x="99551" y="66666"/>
                  </a:lnTo>
                  <a:lnTo>
                    <a:pt x="103318" y="63703"/>
                  </a:lnTo>
                  <a:lnTo>
                    <a:pt x="106547" y="60370"/>
                  </a:lnTo>
                  <a:lnTo>
                    <a:pt x="109237" y="57037"/>
                  </a:lnTo>
                  <a:lnTo>
                    <a:pt x="111390" y="53333"/>
                  </a:lnTo>
                  <a:lnTo>
                    <a:pt x="113542" y="49259"/>
                  </a:lnTo>
                  <a:lnTo>
                    <a:pt x="114080" y="45185"/>
                  </a:lnTo>
                  <a:lnTo>
                    <a:pt x="114618" y="41111"/>
                  </a:lnTo>
                  <a:lnTo>
                    <a:pt x="114618" y="41111"/>
                  </a:lnTo>
                  <a:lnTo>
                    <a:pt x="114080" y="37037"/>
                  </a:lnTo>
                  <a:lnTo>
                    <a:pt x="113542" y="33333"/>
                  </a:lnTo>
                  <a:lnTo>
                    <a:pt x="111390" y="29629"/>
                  </a:lnTo>
                  <a:lnTo>
                    <a:pt x="109775" y="26296"/>
                  </a:lnTo>
                  <a:lnTo>
                    <a:pt x="107623" y="22962"/>
                  </a:lnTo>
                  <a:lnTo>
                    <a:pt x="104932" y="20000"/>
                  </a:lnTo>
                  <a:lnTo>
                    <a:pt x="101165" y="16666"/>
                  </a:lnTo>
                  <a:lnTo>
                    <a:pt x="97399" y="14074"/>
                  </a:lnTo>
                  <a:lnTo>
                    <a:pt x="97399" y="14074"/>
                  </a:lnTo>
                  <a:lnTo>
                    <a:pt x="93632" y="11481"/>
                  </a:lnTo>
                  <a:lnTo>
                    <a:pt x="89327" y="9629"/>
                  </a:lnTo>
                  <a:lnTo>
                    <a:pt x="84484" y="7777"/>
                  </a:lnTo>
                  <a:lnTo>
                    <a:pt x="80179" y="6296"/>
                  </a:lnTo>
                  <a:lnTo>
                    <a:pt x="75336" y="5185"/>
                  </a:lnTo>
                  <a:lnTo>
                    <a:pt x="70493" y="4444"/>
                  </a:lnTo>
                  <a:lnTo>
                    <a:pt x="64573" y="4074"/>
                  </a:lnTo>
                  <a:lnTo>
                    <a:pt x="59730" y="3703"/>
                  </a:lnTo>
                  <a:lnTo>
                    <a:pt x="59730" y="3703"/>
                  </a:lnTo>
                  <a:lnTo>
                    <a:pt x="54349" y="4074"/>
                  </a:lnTo>
                  <a:lnTo>
                    <a:pt x="49506" y="4444"/>
                  </a:lnTo>
                  <a:lnTo>
                    <a:pt x="44663" y="5185"/>
                  </a:lnTo>
                  <a:lnTo>
                    <a:pt x="39820" y="6296"/>
                  </a:lnTo>
                  <a:lnTo>
                    <a:pt x="34977" y="7777"/>
                  </a:lnTo>
                  <a:lnTo>
                    <a:pt x="30672" y="9629"/>
                  </a:lnTo>
                  <a:lnTo>
                    <a:pt x="26367" y="11481"/>
                  </a:lnTo>
                  <a:lnTo>
                    <a:pt x="21524" y="14074"/>
                  </a:lnTo>
                  <a:lnTo>
                    <a:pt x="21524" y="14074"/>
                  </a:lnTo>
                  <a:lnTo>
                    <a:pt x="17757" y="16666"/>
                  </a:lnTo>
                  <a:lnTo>
                    <a:pt x="14529" y="20000"/>
                  </a:lnTo>
                  <a:lnTo>
                    <a:pt x="11838" y="22962"/>
                  </a:lnTo>
                  <a:lnTo>
                    <a:pt x="9147" y="26296"/>
                  </a:lnTo>
                  <a:lnTo>
                    <a:pt x="7533" y="29629"/>
                  </a:lnTo>
                  <a:lnTo>
                    <a:pt x="6457" y="33333"/>
                  </a:lnTo>
                  <a:lnTo>
                    <a:pt x="5381" y="37037"/>
                  </a:lnTo>
                  <a:lnTo>
                    <a:pt x="5381" y="41111"/>
                  </a:lnTo>
                  <a:lnTo>
                    <a:pt x="5381" y="41111"/>
                  </a:lnTo>
                  <a:lnTo>
                    <a:pt x="5381" y="45185"/>
                  </a:lnTo>
                  <a:lnTo>
                    <a:pt x="6457" y="49259"/>
                  </a:lnTo>
                  <a:lnTo>
                    <a:pt x="8071" y="53333"/>
                  </a:lnTo>
                  <a:lnTo>
                    <a:pt x="10224" y="57037"/>
                  </a:lnTo>
                  <a:lnTo>
                    <a:pt x="12914" y="60370"/>
                  </a:lnTo>
                  <a:lnTo>
                    <a:pt x="16143" y="63703"/>
                  </a:lnTo>
                  <a:lnTo>
                    <a:pt x="19910" y="66666"/>
                  </a:lnTo>
                  <a:lnTo>
                    <a:pt x="24753" y="69629"/>
                  </a:lnTo>
                  <a:lnTo>
                    <a:pt x="24753" y="69629"/>
                  </a:lnTo>
                  <a:lnTo>
                    <a:pt x="25829" y="70000"/>
                  </a:lnTo>
                  <a:lnTo>
                    <a:pt x="25829" y="70000"/>
                  </a:lnTo>
                  <a:lnTo>
                    <a:pt x="32286" y="75185"/>
                  </a:lnTo>
                  <a:lnTo>
                    <a:pt x="36053" y="78518"/>
                  </a:lnTo>
                  <a:lnTo>
                    <a:pt x="36053" y="78518"/>
                  </a:lnTo>
                  <a:lnTo>
                    <a:pt x="37668" y="81481"/>
                  </a:lnTo>
                  <a:lnTo>
                    <a:pt x="38206" y="85555"/>
                  </a:lnTo>
                  <a:lnTo>
                    <a:pt x="38206" y="87407"/>
                  </a:lnTo>
                  <a:lnTo>
                    <a:pt x="38206" y="88148"/>
                  </a:lnTo>
                  <a:lnTo>
                    <a:pt x="38206" y="88148"/>
                  </a:lnTo>
                  <a:lnTo>
                    <a:pt x="38206" y="89629"/>
                  </a:lnTo>
                  <a:lnTo>
                    <a:pt x="38744" y="90000"/>
                  </a:lnTo>
                  <a:lnTo>
                    <a:pt x="82869" y="96666"/>
                  </a:lnTo>
                  <a:lnTo>
                    <a:pt x="82869" y="96666"/>
                  </a:lnTo>
                  <a:lnTo>
                    <a:pt x="83946" y="97037"/>
                  </a:lnTo>
                  <a:lnTo>
                    <a:pt x="84484" y="97407"/>
                  </a:lnTo>
                  <a:lnTo>
                    <a:pt x="85022" y="98148"/>
                  </a:lnTo>
                  <a:lnTo>
                    <a:pt x="84484" y="98888"/>
                  </a:lnTo>
                  <a:lnTo>
                    <a:pt x="84484" y="98888"/>
                  </a:lnTo>
                  <a:lnTo>
                    <a:pt x="83946" y="100000"/>
                  </a:lnTo>
                  <a:lnTo>
                    <a:pt x="82331" y="100370"/>
                  </a:lnTo>
                  <a:lnTo>
                    <a:pt x="82331" y="100370"/>
                  </a:lnTo>
                  <a:lnTo>
                    <a:pt x="81793" y="100370"/>
                  </a:lnTo>
                  <a:lnTo>
                    <a:pt x="37130" y="93703"/>
                  </a:lnTo>
                  <a:lnTo>
                    <a:pt x="37130" y="93703"/>
                  </a:lnTo>
                  <a:lnTo>
                    <a:pt x="34977" y="92962"/>
                  </a:lnTo>
                  <a:lnTo>
                    <a:pt x="33901" y="91851"/>
                  </a:lnTo>
                  <a:lnTo>
                    <a:pt x="32825" y="90370"/>
                  </a:lnTo>
                  <a:lnTo>
                    <a:pt x="32825" y="88148"/>
                  </a:lnTo>
                  <a:lnTo>
                    <a:pt x="32825" y="87407"/>
                  </a:lnTo>
                  <a:lnTo>
                    <a:pt x="32825" y="87407"/>
                  </a:lnTo>
                  <a:lnTo>
                    <a:pt x="32825" y="85555"/>
                  </a:lnTo>
                  <a:lnTo>
                    <a:pt x="32825" y="85555"/>
                  </a:lnTo>
                  <a:lnTo>
                    <a:pt x="32286" y="82962"/>
                  </a:lnTo>
                  <a:lnTo>
                    <a:pt x="30672" y="80370"/>
                  </a:lnTo>
                  <a:lnTo>
                    <a:pt x="30672" y="80370"/>
                  </a:lnTo>
                  <a:lnTo>
                    <a:pt x="27443" y="77407"/>
                  </a:lnTo>
                  <a:lnTo>
                    <a:pt x="21524" y="72592"/>
                  </a:lnTo>
                  <a:lnTo>
                    <a:pt x="21524" y="72592"/>
                  </a:lnTo>
                  <a:lnTo>
                    <a:pt x="20448" y="72222"/>
                  </a:lnTo>
                  <a:lnTo>
                    <a:pt x="20448" y="72222"/>
                  </a:lnTo>
                  <a:lnTo>
                    <a:pt x="15605" y="69259"/>
                  </a:lnTo>
                  <a:lnTo>
                    <a:pt x="11300" y="65925"/>
                  </a:lnTo>
                  <a:lnTo>
                    <a:pt x="8071" y="62222"/>
                  </a:lnTo>
                  <a:lnTo>
                    <a:pt x="4843" y="58518"/>
                  </a:lnTo>
                  <a:lnTo>
                    <a:pt x="2690" y="54814"/>
                  </a:lnTo>
                  <a:lnTo>
                    <a:pt x="1076" y="50000"/>
                  </a:lnTo>
                  <a:lnTo>
                    <a:pt x="0" y="45925"/>
                  </a:lnTo>
                  <a:lnTo>
                    <a:pt x="0" y="41111"/>
                  </a:lnTo>
                  <a:lnTo>
                    <a:pt x="0" y="41111"/>
                  </a:lnTo>
                  <a:lnTo>
                    <a:pt x="0" y="36666"/>
                  </a:lnTo>
                  <a:lnTo>
                    <a:pt x="1076" y="32592"/>
                  </a:lnTo>
                  <a:lnTo>
                    <a:pt x="2152" y="28518"/>
                  </a:lnTo>
                  <a:lnTo>
                    <a:pt x="4304" y="24814"/>
                  </a:lnTo>
                  <a:lnTo>
                    <a:pt x="6995" y="21111"/>
                  </a:lnTo>
                  <a:lnTo>
                    <a:pt x="10224" y="17407"/>
                  </a:lnTo>
                  <a:lnTo>
                    <a:pt x="13991" y="14444"/>
                  </a:lnTo>
                  <a:lnTo>
                    <a:pt x="17757" y="11481"/>
                  </a:lnTo>
                  <a:lnTo>
                    <a:pt x="17757" y="11481"/>
                  </a:lnTo>
                  <a:lnTo>
                    <a:pt x="22600" y="8888"/>
                  </a:lnTo>
                  <a:lnTo>
                    <a:pt x="27982" y="6296"/>
                  </a:lnTo>
                  <a:lnTo>
                    <a:pt x="32825" y="4444"/>
                  </a:lnTo>
                  <a:lnTo>
                    <a:pt x="37668" y="2962"/>
                  </a:lnTo>
                  <a:lnTo>
                    <a:pt x="43049" y="1481"/>
                  </a:lnTo>
                  <a:lnTo>
                    <a:pt x="48430" y="740"/>
                  </a:lnTo>
                  <a:lnTo>
                    <a:pt x="53811" y="370"/>
                  </a:lnTo>
                  <a:lnTo>
                    <a:pt x="59730" y="0"/>
                  </a:lnTo>
                  <a:lnTo>
                    <a:pt x="59730" y="0"/>
                  </a:lnTo>
                  <a:lnTo>
                    <a:pt x="65112" y="370"/>
                  </a:lnTo>
                  <a:lnTo>
                    <a:pt x="71569" y="740"/>
                  </a:lnTo>
                  <a:lnTo>
                    <a:pt x="76950" y="1481"/>
                  </a:lnTo>
                  <a:lnTo>
                    <a:pt x="81793" y="2962"/>
                  </a:lnTo>
                  <a:lnTo>
                    <a:pt x="87174" y="4444"/>
                  </a:lnTo>
                  <a:lnTo>
                    <a:pt x="92017" y="6296"/>
                  </a:lnTo>
                  <a:lnTo>
                    <a:pt x="96860" y="8518"/>
                  </a:lnTo>
                  <a:lnTo>
                    <a:pt x="101165" y="11111"/>
                  </a:lnTo>
                  <a:lnTo>
                    <a:pt x="101165" y="11111"/>
                  </a:lnTo>
                  <a:close/>
                  <a:moveTo>
                    <a:pt x="80717" y="110370"/>
                  </a:moveTo>
                  <a:lnTo>
                    <a:pt x="37130" y="103703"/>
                  </a:lnTo>
                  <a:lnTo>
                    <a:pt x="37130" y="103703"/>
                  </a:lnTo>
                  <a:lnTo>
                    <a:pt x="36053" y="103333"/>
                  </a:lnTo>
                  <a:lnTo>
                    <a:pt x="35515" y="102962"/>
                  </a:lnTo>
                  <a:lnTo>
                    <a:pt x="34977" y="102222"/>
                  </a:lnTo>
                  <a:lnTo>
                    <a:pt x="35515" y="101481"/>
                  </a:lnTo>
                  <a:lnTo>
                    <a:pt x="35515" y="101481"/>
                  </a:lnTo>
                  <a:lnTo>
                    <a:pt x="36053" y="100740"/>
                  </a:lnTo>
                  <a:lnTo>
                    <a:pt x="36591" y="100000"/>
                  </a:lnTo>
                  <a:lnTo>
                    <a:pt x="37668" y="100000"/>
                  </a:lnTo>
                  <a:lnTo>
                    <a:pt x="38744" y="100000"/>
                  </a:lnTo>
                  <a:lnTo>
                    <a:pt x="82331" y="106666"/>
                  </a:lnTo>
                  <a:lnTo>
                    <a:pt x="82331" y="106666"/>
                  </a:lnTo>
                  <a:lnTo>
                    <a:pt x="83408" y="107037"/>
                  </a:lnTo>
                  <a:lnTo>
                    <a:pt x="83946" y="107407"/>
                  </a:lnTo>
                  <a:lnTo>
                    <a:pt x="84484" y="108148"/>
                  </a:lnTo>
                  <a:lnTo>
                    <a:pt x="84484" y="108888"/>
                  </a:lnTo>
                  <a:lnTo>
                    <a:pt x="84484" y="108888"/>
                  </a:lnTo>
                  <a:lnTo>
                    <a:pt x="83408" y="110000"/>
                  </a:lnTo>
                  <a:lnTo>
                    <a:pt x="81793" y="110370"/>
                  </a:lnTo>
                  <a:lnTo>
                    <a:pt x="81793" y="110370"/>
                  </a:lnTo>
                  <a:lnTo>
                    <a:pt x="80717" y="110370"/>
                  </a:lnTo>
                  <a:lnTo>
                    <a:pt x="80717" y="110370"/>
                  </a:lnTo>
                  <a:close/>
                  <a:moveTo>
                    <a:pt x="76950" y="116296"/>
                  </a:moveTo>
                  <a:lnTo>
                    <a:pt x="76950" y="116296"/>
                  </a:lnTo>
                  <a:lnTo>
                    <a:pt x="78026" y="116666"/>
                  </a:lnTo>
                  <a:lnTo>
                    <a:pt x="78565" y="117037"/>
                  </a:lnTo>
                  <a:lnTo>
                    <a:pt x="79103" y="117777"/>
                  </a:lnTo>
                  <a:lnTo>
                    <a:pt x="79103" y="118518"/>
                  </a:lnTo>
                  <a:lnTo>
                    <a:pt x="79103" y="118518"/>
                  </a:lnTo>
                  <a:lnTo>
                    <a:pt x="78026" y="119629"/>
                  </a:lnTo>
                  <a:lnTo>
                    <a:pt x="76412" y="120000"/>
                  </a:lnTo>
                  <a:lnTo>
                    <a:pt x="76412" y="120000"/>
                  </a:lnTo>
                  <a:lnTo>
                    <a:pt x="75336" y="120000"/>
                  </a:lnTo>
                  <a:lnTo>
                    <a:pt x="39820" y="114444"/>
                  </a:lnTo>
                  <a:lnTo>
                    <a:pt x="39820" y="114444"/>
                  </a:lnTo>
                  <a:lnTo>
                    <a:pt x="38744" y="114444"/>
                  </a:lnTo>
                  <a:lnTo>
                    <a:pt x="38206" y="113333"/>
                  </a:lnTo>
                  <a:lnTo>
                    <a:pt x="37668" y="112962"/>
                  </a:lnTo>
                  <a:lnTo>
                    <a:pt x="38206" y="112222"/>
                  </a:lnTo>
                  <a:lnTo>
                    <a:pt x="38206" y="112222"/>
                  </a:lnTo>
                  <a:lnTo>
                    <a:pt x="38744" y="111111"/>
                  </a:lnTo>
                  <a:lnTo>
                    <a:pt x="39282" y="110740"/>
                  </a:lnTo>
                  <a:lnTo>
                    <a:pt x="40358" y="110740"/>
                  </a:lnTo>
                  <a:lnTo>
                    <a:pt x="41434" y="110740"/>
                  </a:lnTo>
                  <a:lnTo>
                    <a:pt x="76950" y="116296"/>
                  </a:lnTo>
                  <a:close/>
                </a:path>
              </a:pathLst>
            </a:custGeom>
            <a:solidFill>
              <a:srgbClr val="FBFBFB"/>
            </a:solidFill>
            <a:ln>
              <a:noFill/>
            </a:ln>
          </p:spPr>
          <p:txBody>
            <a:bodyPr anchor="ctr"/>
            <a:lstStyle/>
            <a:p>
              <a:pPr algn="ctr"/>
              <a:endParaRPr>
                <a:cs typeface="+mn-ea"/>
                <a:sym typeface="+mn-lt"/>
              </a:endParaRPr>
            </a:p>
          </p:txBody>
        </p:sp>
        <p:sp>
          <p:nvSpPr>
            <p:cNvPr id="32" name="ïšḻïďê-任意多边形: 形状 24"/>
            <p:cNvSpPr/>
            <p:nvPr/>
          </p:nvSpPr>
          <p:spPr>
            <a:xfrm>
              <a:off x="3094999" y="1828958"/>
              <a:ext cx="212954" cy="211647"/>
            </a:xfrm>
            <a:custGeom>
              <a:avLst/>
              <a:gdLst/>
              <a:ahLst/>
              <a:cxnLst/>
              <a:rect l="0" t="0" r="0" b="0"/>
              <a:pathLst>
                <a:path w="120000" h="120000" extrusionOk="0">
                  <a:moveTo>
                    <a:pt x="1840" y="116296"/>
                  </a:moveTo>
                  <a:lnTo>
                    <a:pt x="104907" y="116296"/>
                  </a:lnTo>
                  <a:lnTo>
                    <a:pt x="79877" y="108888"/>
                  </a:lnTo>
                  <a:lnTo>
                    <a:pt x="79877" y="108888"/>
                  </a:lnTo>
                  <a:lnTo>
                    <a:pt x="79141" y="108518"/>
                  </a:lnTo>
                  <a:lnTo>
                    <a:pt x="15460" y="43703"/>
                  </a:lnTo>
                  <a:lnTo>
                    <a:pt x="15460" y="43703"/>
                  </a:lnTo>
                  <a:lnTo>
                    <a:pt x="15460" y="43703"/>
                  </a:lnTo>
                  <a:lnTo>
                    <a:pt x="1840" y="30000"/>
                  </a:lnTo>
                  <a:lnTo>
                    <a:pt x="1840" y="30000"/>
                  </a:lnTo>
                  <a:lnTo>
                    <a:pt x="368" y="27777"/>
                  </a:lnTo>
                  <a:lnTo>
                    <a:pt x="0" y="25555"/>
                  </a:lnTo>
                  <a:lnTo>
                    <a:pt x="0" y="25555"/>
                  </a:lnTo>
                  <a:lnTo>
                    <a:pt x="368" y="23333"/>
                  </a:lnTo>
                  <a:lnTo>
                    <a:pt x="1840" y="21481"/>
                  </a:lnTo>
                  <a:lnTo>
                    <a:pt x="20981" y="1851"/>
                  </a:lnTo>
                  <a:lnTo>
                    <a:pt x="20981" y="1851"/>
                  </a:lnTo>
                  <a:lnTo>
                    <a:pt x="21717" y="1111"/>
                  </a:lnTo>
                  <a:lnTo>
                    <a:pt x="22822" y="370"/>
                  </a:lnTo>
                  <a:lnTo>
                    <a:pt x="23926" y="0"/>
                  </a:lnTo>
                  <a:lnTo>
                    <a:pt x="25030" y="0"/>
                  </a:lnTo>
                  <a:lnTo>
                    <a:pt x="25030" y="0"/>
                  </a:lnTo>
                  <a:lnTo>
                    <a:pt x="26134" y="0"/>
                  </a:lnTo>
                  <a:lnTo>
                    <a:pt x="27607" y="370"/>
                  </a:lnTo>
                  <a:lnTo>
                    <a:pt x="28711" y="1111"/>
                  </a:lnTo>
                  <a:lnTo>
                    <a:pt x="29447" y="1851"/>
                  </a:lnTo>
                  <a:lnTo>
                    <a:pt x="43435" y="15925"/>
                  </a:lnTo>
                  <a:lnTo>
                    <a:pt x="43435" y="16296"/>
                  </a:lnTo>
                  <a:lnTo>
                    <a:pt x="107116" y="80740"/>
                  </a:lnTo>
                  <a:lnTo>
                    <a:pt x="107116" y="80740"/>
                  </a:lnTo>
                  <a:lnTo>
                    <a:pt x="107852" y="81111"/>
                  </a:lnTo>
                  <a:lnTo>
                    <a:pt x="119631" y="117407"/>
                  </a:lnTo>
                  <a:lnTo>
                    <a:pt x="119631" y="117777"/>
                  </a:lnTo>
                  <a:lnTo>
                    <a:pt x="119631" y="117777"/>
                  </a:lnTo>
                  <a:lnTo>
                    <a:pt x="120000" y="118148"/>
                  </a:lnTo>
                  <a:lnTo>
                    <a:pt x="120000" y="118518"/>
                  </a:lnTo>
                  <a:lnTo>
                    <a:pt x="119631" y="118518"/>
                  </a:lnTo>
                  <a:lnTo>
                    <a:pt x="119631" y="118518"/>
                  </a:lnTo>
                  <a:lnTo>
                    <a:pt x="119263" y="119259"/>
                  </a:lnTo>
                  <a:lnTo>
                    <a:pt x="119263" y="119259"/>
                  </a:lnTo>
                  <a:lnTo>
                    <a:pt x="119263" y="119259"/>
                  </a:lnTo>
                  <a:lnTo>
                    <a:pt x="118159" y="120000"/>
                  </a:lnTo>
                  <a:lnTo>
                    <a:pt x="118159" y="120000"/>
                  </a:lnTo>
                  <a:lnTo>
                    <a:pt x="117791" y="120000"/>
                  </a:lnTo>
                  <a:lnTo>
                    <a:pt x="1840" y="120000"/>
                  </a:lnTo>
                  <a:lnTo>
                    <a:pt x="1840" y="120000"/>
                  </a:lnTo>
                  <a:lnTo>
                    <a:pt x="1104" y="120000"/>
                  </a:lnTo>
                  <a:lnTo>
                    <a:pt x="736" y="119629"/>
                  </a:lnTo>
                  <a:lnTo>
                    <a:pt x="368" y="118888"/>
                  </a:lnTo>
                  <a:lnTo>
                    <a:pt x="0" y="118148"/>
                  </a:lnTo>
                  <a:lnTo>
                    <a:pt x="0" y="118148"/>
                  </a:lnTo>
                  <a:lnTo>
                    <a:pt x="0" y="116296"/>
                  </a:lnTo>
                  <a:lnTo>
                    <a:pt x="0" y="116296"/>
                  </a:lnTo>
                  <a:lnTo>
                    <a:pt x="1840" y="116296"/>
                  </a:lnTo>
                  <a:lnTo>
                    <a:pt x="1840" y="116296"/>
                  </a:lnTo>
                  <a:close/>
                  <a:moveTo>
                    <a:pt x="4417" y="27037"/>
                  </a:moveTo>
                  <a:lnTo>
                    <a:pt x="16932" y="40000"/>
                  </a:lnTo>
                  <a:lnTo>
                    <a:pt x="39386" y="17407"/>
                  </a:lnTo>
                  <a:lnTo>
                    <a:pt x="26871" y="4444"/>
                  </a:lnTo>
                  <a:lnTo>
                    <a:pt x="26871" y="4444"/>
                  </a:lnTo>
                  <a:lnTo>
                    <a:pt x="25766" y="4074"/>
                  </a:lnTo>
                  <a:lnTo>
                    <a:pt x="25030" y="3703"/>
                  </a:lnTo>
                  <a:lnTo>
                    <a:pt x="24294" y="4074"/>
                  </a:lnTo>
                  <a:lnTo>
                    <a:pt x="23558" y="4444"/>
                  </a:lnTo>
                  <a:lnTo>
                    <a:pt x="4417" y="24444"/>
                  </a:lnTo>
                  <a:lnTo>
                    <a:pt x="4417" y="24444"/>
                  </a:lnTo>
                  <a:lnTo>
                    <a:pt x="4049" y="24814"/>
                  </a:lnTo>
                  <a:lnTo>
                    <a:pt x="3680" y="25555"/>
                  </a:lnTo>
                  <a:lnTo>
                    <a:pt x="3680" y="25555"/>
                  </a:lnTo>
                  <a:lnTo>
                    <a:pt x="4049" y="26296"/>
                  </a:lnTo>
                  <a:lnTo>
                    <a:pt x="4417" y="27037"/>
                  </a:lnTo>
                  <a:lnTo>
                    <a:pt x="4417" y="27037"/>
                  </a:lnTo>
                  <a:close/>
                  <a:moveTo>
                    <a:pt x="19509" y="42592"/>
                  </a:moveTo>
                  <a:lnTo>
                    <a:pt x="79877" y="103703"/>
                  </a:lnTo>
                  <a:lnTo>
                    <a:pt x="82085" y="95925"/>
                  </a:lnTo>
                  <a:lnTo>
                    <a:pt x="23558" y="38518"/>
                  </a:lnTo>
                  <a:lnTo>
                    <a:pt x="19509" y="42592"/>
                  </a:lnTo>
                  <a:close/>
                  <a:moveTo>
                    <a:pt x="93865" y="93703"/>
                  </a:moveTo>
                  <a:lnTo>
                    <a:pt x="93865" y="85185"/>
                  </a:lnTo>
                  <a:lnTo>
                    <a:pt x="35337" y="26296"/>
                  </a:lnTo>
                  <a:lnTo>
                    <a:pt x="26134" y="35555"/>
                  </a:lnTo>
                  <a:lnTo>
                    <a:pt x="84662" y="93703"/>
                  </a:lnTo>
                  <a:lnTo>
                    <a:pt x="93865" y="93703"/>
                  </a:lnTo>
                  <a:close/>
                  <a:moveTo>
                    <a:pt x="102331" y="80740"/>
                  </a:moveTo>
                  <a:lnTo>
                    <a:pt x="41963" y="20000"/>
                  </a:lnTo>
                  <a:lnTo>
                    <a:pt x="37914" y="23703"/>
                  </a:lnTo>
                  <a:lnTo>
                    <a:pt x="96073" y="82222"/>
                  </a:lnTo>
                  <a:lnTo>
                    <a:pt x="102331" y="80740"/>
                  </a:lnTo>
                  <a:close/>
                  <a:moveTo>
                    <a:pt x="83190" y="105925"/>
                  </a:moveTo>
                  <a:lnTo>
                    <a:pt x="114478" y="115555"/>
                  </a:lnTo>
                  <a:lnTo>
                    <a:pt x="104907" y="84074"/>
                  </a:lnTo>
                  <a:lnTo>
                    <a:pt x="97546" y="85555"/>
                  </a:lnTo>
                  <a:lnTo>
                    <a:pt x="97546" y="95555"/>
                  </a:lnTo>
                  <a:lnTo>
                    <a:pt x="97546" y="95555"/>
                  </a:lnTo>
                  <a:lnTo>
                    <a:pt x="97177" y="96296"/>
                  </a:lnTo>
                  <a:lnTo>
                    <a:pt x="96809" y="97037"/>
                  </a:lnTo>
                  <a:lnTo>
                    <a:pt x="96441" y="97407"/>
                  </a:lnTo>
                  <a:lnTo>
                    <a:pt x="95705" y="97407"/>
                  </a:lnTo>
                  <a:lnTo>
                    <a:pt x="85398" y="97407"/>
                  </a:lnTo>
                  <a:lnTo>
                    <a:pt x="83190" y="105925"/>
                  </a:lnTo>
                  <a:close/>
                </a:path>
              </a:pathLst>
            </a:custGeom>
            <a:solidFill>
              <a:srgbClr val="FBFBFB"/>
            </a:solidFill>
            <a:ln>
              <a:noFill/>
            </a:ln>
          </p:spPr>
          <p:txBody>
            <a:bodyPr anchor="ctr"/>
            <a:lstStyle/>
            <a:p>
              <a:pPr algn="ctr"/>
              <a:endParaRPr>
                <a:cs typeface="+mn-ea"/>
                <a:sym typeface="+mn-lt"/>
              </a:endParaRPr>
            </a:p>
          </p:txBody>
        </p:sp>
        <p:sp>
          <p:nvSpPr>
            <p:cNvPr id="33" name="ïšḻïďê-任意多边形: 形状 25"/>
            <p:cNvSpPr/>
            <p:nvPr/>
          </p:nvSpPr>
          <p:spPr>
            <a:xfrm>
              <a:off x="5162450" y="3407728"/>
              <a:ext cx="304707" cy="231747"/>
            </a:xfrm>
            <a:custGeom>
              <a:avLst/>
              <a:gdLst/>
              <a:ahLst/>
              <a:cxnLst/>
              <a:rect l="0" t="0" r="0" b="0"/>
              <a:pathLst>
                <a:path w="120000" h="120000" extrusionOk="0">
                  <a:moveTo>
                    <a:pt x="112941" y="60000"/>
                  </a:moveTo>
                  <a:lnTo>
                    <a:pt x="112941" y="60000"/>
                  </a:lnTo>
                  <a:lnTo>
                    <a:pt x="114635" y="62592"/>
                  </a:lnTo>
                  <a:lnTo>
                    <a:pt x="116047" y="65555"/>
                  </a:lnTo>
                  <a:lnTo>
                    <a:pt x="117176" y="68148"/>
                  </a:lnTo>
                  <a:lnTo>
                    <a:pt x="118023" y="71111"/>
                  </a:lnTo>
                  <a:lnTo>
                    <a:pt x="118870" y="74074"/>
                  </a:lnTo>
                  <a:lnTo>
                    <a:pt x="119435" y="77407"/>
                  </a:lnTo>
                  <a:lnTo>
                    <a:pt x="119717" y="80740"/>
                  </a:lnTo>
                  <a:lnTo>
                    <a:pt x="120000" y="84444"/>
                  </a:lnTo>
                  <a:lnTo>
                    <a:pt x="120000" y="84444"/>
                  </a:lnTo>
                  <a:lnTo>
                    <a:pt x="119717" y="87777"/>
                  </a:lnTo>
                  <a:lnTo>
                    <a:pt x="119435" y="90740"/>
                  </a:lnTo>
                  <a:lnTo>
                    <a:pt x="118870" y="93703"/>
                  </a:lnTo>
                  <a:lnTo>
                    <a:pt x="118023" y="96666"/>
                  </a:lnTo>
                  <a:lnTo>
                    <a:pt x="116894" y="99629"/>
                  </a:lnTo>
                  <a:lnTo>
                    <a:pt x="115482" y="102592"/>
                  </a:lnTo>
                  <a:lnTo>
                    <a:pt x="114070" y="105555"/>
                  </a:lnTo>
                  <a:lnTo>
                    <a:pt x="112094" y="108518"/>
                  </a:lnTo>
                  <a:lnTo>
                    <a:pt x="112094" y="108518"/>
                  </a:lnTo>
                  <a:lnTo>
                    <a:pt x="110117" y="111111"/>
                  </a:lnTo>
                  <a:lnTo>
                    <a:pt x="108141" y="113333"/>
                  </a:lnTo>
                  <a:lnTo>
                    <a:pt x="105882" y="115555"/>
                  </a:lnTo>
                  <a:lnTo>
                    <a:pt x="103905" y="117407"/>
                  </a:lnTo>
                  <a:lnTo>
                    <a:pt x="101647" y="118518"/>
                  </a:lnTo>
                  <a:lnTo>
                    <a:pt x="99388" y="119259"/>
                  </a:lnTo>
                  <a:lnTo>
                    <a:pt x="96564" y="120000"/>
                  </a:lnTo>
                  <a:lnTo>
                    <a:pt x="94305" y="120000"/>
                  </a:lnTo>
                  <a:lnTo>
                    <a:pt x="72847" y="120000"/>
                  </a:lnTo>
                  <a:lnTo>
                    <a:pt x="72847" y="120000"/>
                  </a:lnTo>
                  <a:lnTo>
                    <a:pt x="68894" y="119629"/>
                  </a:lnTo>
                  <a:lnTo>
                    <a:pt x="65788" y="118888"/>
                  </a:lnTo>
                  <a:lnTo>
                    <a:pt x="62964" y="117407"/>
                  </a:lnTo>
                  <a:lnTo>
                    <a:pt x="61835" y="116296"/>
                  </a:lnTo>
                  <a:lnTo>
                    <a:pt x="60988" y="115185"/>
                  </a:lnTo>
                  <a:lnTo>
                    <a:pt x="60988" y="115185"/>
                  </a:lnTo>
                  <a:lnTo>
                    <a:pt x="60141" y="113703"/>
                  </a:lnTo>
                  <a:lnTo>
                    <a:pt x="59294" y="112222"/>
                  </a:lnTo>
                  <a:lnTo>
                    <a:pt x="58164" y="108518"/>
                  </a:lnTo>
                  <a:lnTo>
                    <a:pt x="57317" y="104444"/>
                  </a:lnTo>
                  <a:lnTo>
                    <a:pt x="57317" y="99259"/>
                  </a:lnTo>
                  <a:lnTo>
                    <a:pt x="57317" y="47777"/>
                  </a:lnTo>
                  <a:lnTo>
                    <a:pt x="45458" y="63333"/>
                  </a:lnTo>
                  <a:lnTo>
                    <a:pt x="45458" y="63333"/>
                  </a:lnTo>
                  <a:lnTo>
                    <a:pt x="44894" y="63703"/>
                  </a:lnTo>
                  <a:lnTo>
                    <a:pt x="44329" y="63703"/>
                  </a:lnTo>
                  <a:lnTo>
                    <a:pt x="44047" y="63703"/>
                  </a:lnTo>
                  <a:lnTo>
                    <a:pt x="43482" y="63333"/>
                  </a:lnTo>
                  <a:lnTo>
                    <a:pt x="43482" y="63333"/>
                  </a:lnTo>
                  <a:lnTo>
                    <a:pt x="43200" y="62592"/>
                  </a:lnTo>
                  <a:lnTo>
                    <a:pt x="42917" y="61851"/>
                  </a:lnTo>
                  <a:lnTo>
                    <a:pt x="42917" y="61111"/>
                  </a:lnTo>
                  <a:lnTo>
                    <a:pt x="43482" y="60370"/>
                  </a:lnTo>
                  <a:lnTo>
                    <a:pt x="56470" y="43703"/>
                  </a:lnTo>
                  <a:lnTo>
                    <a:pt x="56470" y="43703"/>
                  </a:lnTo>
                  <a:lnTo>
                    <a:pt x="57600" y="42592"/>
                  </a:lnTo>
                  <a:lnTo>
                    <a:pt x="58729" y="42222"/>
                  </a:lnTo>
                  <a:lnTo>
                    <a:pt x="59858" y="42592"/>
                  </a:lnTo>
                  <a:lnTo>
                    <a:pt x="60988" y="43703"/>
                  </a:lnTo>
                  <a:lnTo>
                    <a:pt x="73976" y="60370"/>
                  </a:lnTo>
                  <a:lnTo>
                    <a:pt x="73976" y="60370"/>
                  </a:lnTo>
                  <a:lnTo>
                    <a:pt x="74258" y="61111"/>
                  </a:lnTo>
                  <a:lnTo>
                    <a:pt x="74258" y="61851"/>
                  </a:lnTo>
                  <a:lnTo>
                    <a:pt x="74258" y="62592"/>
                  </a:lnTo>
                  <a:lnTo>
                    <a:pt x="73976" y="63333"/>
                  </a:lnTo>
                  <a:lnTo>
                    <a:pt x="73976" y="63333"/>
                  </a:lnTo>
                  <a:lnTo>
                    <a:pt x="73129" y="63703"/>
                  </a:lnTo>
                  <a:lnTo>
                    <a:pt x="72564" y="63703"/>
                  </a:lnTo>
                  <a:lnTo>
                    <a:pt x="72564" y="63703"/>
                  </a:lnTo>
                  <a:lnTo>
                    <a:pt x="72000" y="63703"/>
                  </a:lnTo>
                  <a:lnTo>
                    <a:pt x="71435" y="63333"/>
                  </a:lnTo>
                  <a:lnTo>
                    <a:pt x="60141" y="47777"/>
                  </a:lnTo>
                  <a:lnTo>
                    <a:pt x="60141" y="99259"/>
                  </a:lnTo>
                  <a:lnTo>
                    <a:pt x="60141" y="99259"/>
                  </a:lnTo>
                  <a:lnTo>
                    <a:pt x="60141" y="103333"/>
                  </a:lnTo>
                  <a:lnTo>
                    <a:pt x="60705" y="107037"/>
                  </a:lnTo>
                  <a:lnTo>
                    <a:pt x="61552" y="110000"/>
                  </a:lnTo>
                  <a:lnTo>
                    <a:pt x="62964" y="112222"/>
                  </a:lnTo>
                  <a:lnTo>
                    <a:pt x="62964" y="112222"/>
                  </a:lnTo>
                  <a:lnTo>
                    <a:pt x="64658" y="113703"/>
                  </a:lnTo>
                  <a:lnTo>
                    <a:pt x="66917" y="115555"/>
                  </a:lnTo>
                  <a:lnTo>
                    <a:pt x="69458" y="116296"/>
                  </a:lnTo>
                  <a:lnTo>
                    <a:pt x="72847" y="116296"/>
                  </a:lnTo>
                  <a:lnTo>
                    <a:pt x="94305" y="116296"/>
                  </a:lnTo>
                  <a:lnTo>
                    <a:pt x="94305" y="116296"/>
                  </a:lnTo>
                  <a:lnTo>
                    <a:pt x="96282" y="116296"/>
                  </a:lnTo>
                  <a:lnTo>
                    <a:pt x="98823" y="115555"/>
                  </a:lnTo>
                  <a:lnTo>
                    <a:pt x="100800" y="114814"/>
                  </a:lnTo>
                  <a:lnTo>
                    <a:pt x="102776" y="113333"/>
                  </a:lnTo>
                  <a:lnTo>
                    <a:pt x="104752" y="111851"/>
                  </a:lnTo>
                  <a:lnTo>
                    <a:pt x="106729" y="110370"/>
                  </a:lnTo>
                  <a:lnTo>
                    <a:pt x="108423" y="108148"/>
                  </a:lnTo>
                  <a:lnTo>
                    <a:pt x="110117" y="105925"/>
                  </a:lnTo>
                  <a:lnTo>
                    <a:pt x="110117" y="105925"/>
                  </a:lnTo>
                  <a:lnTo>
                    <a:pt x="111811" y="103333"/>
                  </a:lnTo>
                  <a:lnTo>
                    <a:pt x="113223" y="100740"/>
                  </a:lnTo>
                  <a:lnTo>
                    <a:pt x="114352" y="98148"/>
                  </a:lnTo>
                  <a:lnTo>
                    <a:pt x="115482" y="95555"/>
                  </a:lnTo>
                  <a:lnTo>
                    <a:pt x="116047" y="92592"/>
                  </a:lnTo>
                  <a:lnTo>
                    <a:pt x="116611" y="90000"/>
                  </a:lnTo>
                  <a:lnTo>
                    <a:pt x="116894" y="87407"/>
                  </a:lnTo>
                  <a:lnTo>
                    <a:pt x="117176" y="84444"/>
                  </a:lnTo>
                  <a:lnTo>
                    <a:pt x="117176" y="84444"/>
                  </a:lnTo>
                  <a:lnTo>
                    <a:pt x="116894" y="81111"/>
                  </a:lnTo>
                  <a:lnTo>
                    <a:pt x="116611" y="78148"/>
                  </a:lnTo>
                  <a:lnTo>
                    <a:pt x="116047" y="75185"/>
                  </a:lnTo>
                  <a:lnTo>
                    <a:pt x="115482" y="72222"/>
                  </a:lnTo>
                  <a:lnTo>
                    <a:pt x="114635" y="69629"/>
                  </a:lnTo>
                  <a:lnTo>
                    <a:pt x="113505" y="67037"/>
                  </a:lnTo>
                  <a:lnTo>
                    <a:pt x="112094" y="64814"/>
                  </a:lnTo>
                  <a:lnTo>
                    <a:pt x="110682" y="62592"/>
                  </a:lnTo>
                  <a:lnTo>
                    <a:pt x="110682" y="62592"/>
                  </a:lnTo>
                  <a:lnTo>
                    <a:pt x="107576" y="58518"/>
                  </a:lnTo>
                  <a:lnTo>
                    <a:pt x="105882" y="57037"/>
                  </a:lnTo>
                  <a:lnTo>
                    <a:pt x="104188" y="55555"/>
                  </a:lnTo>
                  <a:lnTo>
                    <a:pt x="102494" y="54444"/>
                  </a:lnTo>
                  <a:lnTo>
                    <a:pt x="100800" y="53703"/>
                  </a:lnTo>
                  <a:lnTo>
                    <a:pt x="99105" y="52962"/>
                  </a:lnTo>
                  <a:lnTo>
                    <a:pt x="97411" y="52592"/>
                  </a:lnTo>
                  <a:lnTo>
                    <a:pt x="97411" y="58148"/>
                  </a:lnTo>
                  <a:lnTo>
                    <a:pt x="97411" y="58148"/>
                  </a:lnTo>
                  <a:lnTo>
                    <a:pt x="96847" y="58888"/>
                  </a:lnTo>
                  <a:lnTo>
                    <a:pt x="96564" y="59629"/>
                  </a:lnTo>
                  <a:lnTo>
                    <a:pt x="96282" y="60000"/>
                  </a:lnTo>
                  <a:lnTo>
                    <a:pt x="95717" y="60000"/>
                  </a:lnTo>
                  <a:lnTo>
                    <a:pt x="95717" y="60000"/>
                  </a:lnTo>
                  <a:lnTo>
                    <a:pt x="94870" y="60000"/>
                  </a:lnTo>
                  <a:lnTo>
                    <a:pt x="94588" y="59629"/>
                  </a:lnTo>
                  <a:lnTo>
                    <a:pt x="94305" y="58888"/>
                  </a:lnTo>
                  <a:lnTo>
                    <a:pt x="94305" y="58148"/>
                  </a:lnTo>
                  <a:lnTo>
                    <a:pt x="94305" y="52592"/>
                  </a:lnTo>
                  <a:lnTo>
                    <a:pt x="94305" y="52592"/>
                  </a:lnTo>
                  <a:lnTo>
                    <a:pt x="94023" y="47407"/>
                  </a:lnTo>
                  <a:lnTo>
                    <a:pt x="93741" y="42962"/>
                  </a:lnTo>
                  <a:lnTo>
                    <a:pt x="92894" y="38518"/>
                  </a:lnTo>
                  <a:lnTo>
                    <a:pt x="92047" y="34444"/>
                  </a:lnTo>
                  <a:lnTo>
                    <a:pt x="90635" y="30000"/>
                  </a:lnTo>
                  <a:lnTo>
                    <a:pt x="88941" y="26296"/>
                  </a:lnTo>
                  <a:lnTo>
                    <a:pt x="87247" y="22222"/>
                  </a:lnTo>
                  <a:lnTo>
                    <a:pt x="84988" y="18148"/>
                  </a:lnTo>
                  <a:lnTo>
                    <a:pt x="84988" y="18148"/>
                  </a:lnTo>
                  <a:lnTo>
                    <a:pt x="82729" y="14814"/>
                  </a:lnTo>
                  <a:lnTo>
                    <a:pt x="79905" y="11851"/>
                  </a:lnTo>
                  <a:lnTo>
                    <a:pt x="77082" y="9259"/>
                  </a:lnTo>
                  <a:lnTo>
                    <a:pt x="73976" y="7407"/>
                  </a:lnTo>
                  <a:lnTo>
                    <a:pt x="70305" y="5925"/>
                  </a:lnTo>
                  <a:lnTo>
                    <a:pt x="66635" y="4814"/>
                  </a:lnTo>
                  <a:lnTo>
                    <a:pt x="62682" y="4074"/>
                  </a:lnTo>
                  <a:lnTo>
                    <a:pt x="58729" y="3703"/>
                  </a:lnTo>
                  <a:lnTo>
                    <a:pt x="58729" y="3703"/>
                  </a:lnTo>
                  <a:lnTo>
                    <a:pt x="54776" y="4074"/>
                  </a:lnTo>
                  <a:lnTo>
                    <a:pt x="51105" y="4444"/>
                  </a:lnTo>
                  <a:lnTo>
                    <a:pt x="47152" y="5555"/>
                  </a:lnTo>
                  <a:lnTo>
                    <a:pt x="43764" y="7037"/>
                  </a:lnTo>
                  <a:lnTo>
                    <a:pt x="40658" y="8888"/>
                  </a:lnTo>
                  <a:lnTo>
                    <a:pt x="37835" y="11481"/>
                  </a:lnTo>
                  <a:lnTo>
                    <a:pt x="35011" y="14074"/>
                  </a:lnTo>
                  <a:lnTo>
                    <a:pt x="32470" y="17037"/>
                  </a:lnTo>
                  <a:lnTo>
                    <a:pt x="32470" y="17037"/>
                  </a:lnTo>
                  <a:lnTo>
                    <a:pt x="30211" y="21111"/>
                  </a:lnTo>
                  <a:lnTo>
                    <a:pt x="28235" y="24444"/>
                  </a:lnTo>
                  <a:lnTo>
                    <a:pt x="26258" y="28148"/>
                  </a:lnTo>
                  <a:lnTo>
                    <a:pt x="24564" y="32222"/>
                  </a:lnTo>
                  <a:lnTo>
                    <a:pt x="23435" y="36296"/>
                  </a:lnTo>
                  <a:lnTo>
                    <a:pt x="22588" y="40370"/>
                  </a:lnTo>
                  <a:lnTo>
                    <a:pt x="22023" y="44444"/>
                  </a:lnTo>
                  <a:lnTo>
                    <a:pt x="21458" y="48888"/>
                  </a:lnTo>
                  <a:lnTo>
                    <a:pt x="21458" y="48888"/>
                  </a:lnTo>
                  <a:lnTo>
                    <a:pt x="25694" y="48518"/>
                  </a:lnTo>
                  <a:lnTo>
                    <a:pt x="30211" y="48518"/>
                  </a:lnTo>
                  <a:lnTo>
                    <a:pt x="30211" y="48518"/>
                  </a:lnTo>
                  <a:lnTo>
                    <a:pt x="30776" y="48518"/>
                  </a:lnTo>
                  <a:lnTo>
                    <a:pt x="31058" y="48888"/>
                  </a:lnTo>
                  <a:lnTo>
                    <a:pt x="31341" y="49629"/>
                  </a:lnTo>
                  <a:lnTo>
                    <a:pt x="31623" y="50370"/>
                  </a:lnTo>
                  <a:lnTo>
                    <a:pt x="31623" y="50370"/>
                  </a:lnTo>
                  <a:lnTo>
                    <a:pt x="31341" y="51481"/>
                  </a:lnTo>
                  <a:lnTo>
                    <a:pt x="31058" y="52222"/>
                  </a:lnTo>
                  <a:lnTo>
                    <a:pt x="30776" y="52592"/>
                  </a:lnTo>
                  <a:lnTo>
                    <a:pt x="30211" y="52592"/>
                  </a:lnTo>
                  <a:lnTo>
                    <a:pt x="25694" y="52592"/>
                  </a:lnTo>
                  <a:lnTo>
                    <a:pt x="25694" y="52592"/>
                  </a:lnTo>
                  <a:lnTo>
                    <a:pt x="23152" y="52962"/>
                  </a:lnTo>
                  <a:lnTo>
                    <a:pt x="20611" y="53333"/>
                  </a:lnTo>
                  <a:lnTo>
                    <a:pt x="18352" y="54074"/>
                  </a:lnTo>
                  <a:lnTo>
                    <a:pt x="16376" y="55185"/>
                  </a:lnTo>
                  <a:lnTo>
                    <a:pt x="14400" y="56666"/>
                  </a:lnTo>
                  <a:lnTo>
                    <a:pt x="12423" y="58518"/>
                  </a:lnTo>
                  <a:lnTo>
                    <a:pt x="10729" y="60740"/>
                  </a:lnTo>
                  <a:lnTo>
                    <a:pt x="9317" y="63333"/>
                  </a:lnTo>
                  <a:lnTo>
                    <a:pt x="9317" y="63333"/>
                  </a:lnTo>
                  <a:lnTo>
                    <a:pt x="6494" y="68518"/>
                  </a:lnTo>
                  <a:lnTo>
                    <a:pt x="4517" y="73703"/>
                  </a:lnTo>
                  <a:lnTo>
                    <a:pt x="3952" y="76296"/>
                  </a:lnTo>
                  <a:lnTo>
                    <a:pt x="3388" y="78888"/>
                  </a:lnTo>
                  <a:lnTo>
                    <a:pt x="2823" y="81481"/>
                  </a:lnTo>
                  <a:lnTo>
                    <a:pt x="2823" y="84444"/>
                  </a:lnTo>
                  <a:lnTo>
                    <a:pt x="2823" y="84444"/>
                  </a:lnTo>
                  <a:lnTo>
                    <a:pt x="2823" y="87407"/>
                  </a:lnTo>
                  <a:lnTo>
                    <a:pt x="3388" y="90740"/>
                  </a:lnTo>
                  <a:lnTo>
                    <a:pt x="3952" y="93333"/>
                  </a:lnTo>
                  <a:lnTo>
                    <a:pt x="4800" y="96296"/>
                  </a:lnTo>
                  <a:lnTo>
                    <a:pt x="5647" y="98888"/>
                  </a:lnTo>
                  <a:lnTo>
                    <a:pt x="6776" y="101481"/>
                  </a:lnTo>
                  <a:lnTo>
                    <a:pt x="8188" y="104074"/>
                  </a:lnTo>
                  <a:lnTo>
                    <a:pt x="9882" y="106666"/>
                  </a:lnTo>
                  <a:lnTo>
                    <a:pt x="9882" y="106666"/>
                  </a:lnTo>
                  <a:lnTo>
                    <a:pt x="11576" y="108888"/>
                  </a:lnTo>
                  <a:lnTo>
                    <a:pt x="13270" y="110740"/>
                  </a:lnTo>
                  <a:lnTo>
                    <a:pt x="15247" y="112222"/>
                  </a:lnTo>
                  <a:lnTo>
                    <a:pt x="17223" y="113703"/>
                  </a:lnTo>
                  <a:lnTo>
                    <a:pt x="19200" y="115185"/>
                  </a:lnTo>
                  <a:lnTo>
                    <a:pt x="21176" y="115925"/>
                  </a:lnTo>
                  <a:lnTo>
                    <a:pt x="23435" y="116296"/>
                  </a:lnTo>
                  <a:lnTo>
                    <a:pt x="25694" y="116296"/>
                  </a:lnTo>
                  <a:lnTo>
                    <a:pt x="44329" y="116296"/>
                  </a:lnTo>
                  <a:lnTo>
                    <a:pt x="44329" y="116296"/>
                  </a:lnTo>
                  <a:lnTo>
                    <a:pt x="44894" y="116296"/>
                  </a:lnTo>
                  <a:lnTo>
                    <a:pt x="45176" y="116666"/>
                  </a:lnTo>
                  <a:lnTo>
                    <a:pt x="45458" y="117407"/>
                  </a:lnTo>
                  <a:lnTo>
                    <a:pt x="45741" y="118148"/>
                  </a:lnTo>
                  <a:lnTo>
                    <a:pt x="45741" y="118148"/>
                  </a:lnTo>
                  <a:lnTo>
                    <a:pt x="45458" y="118888"/>
                  </a:lnTo>
                  <a:lnTo>
                    <a:pt x="45176" y="119629"/>
                  </a:lnTo>
                  <a:lnTo>
                    <a:pt x="44894" y="120000"/>
                  </a:lnTo>
                  <a:lnTo>
                    <a:pt x="44329" y="120000"/>
                  </a:lnTo>
                  <a:lnTo>
                    <a:pt x="25694" y="120000"/>
                  </a:lnTo>
                  <a:lnTo>
                    <a:pt x="25694" y="120000"/>
                  </a:lnTo>
                  <a:lnTo>
                    <a:pt x="23152" y="120000"/>
                  </a:lnTo>
                  <a:lnTo>
                    <a:pt x="20611" y="119259"/>
                  </a:lnTo>
                  <a:lnTo>
                    <a:pt x="18352" y="118518"/>
                  </a:lnTo>
                  <a:lnTo>
                    <a:pt x="16094" y="117407"/>
                  </a:lnTo>
                  <a:lnTo>
                    <a:pt x="13835" y="115925"/>
                  </a:lnTo>
                  <a:lnTo>
                    <a:pt x="11858" y="113703"/>
                  </a:lnTo>
                  <a:lnTo>
                    <a:pt x="9600" y="111481"/>
                  </a:lnTo>
                  <a:lnTo>
                    <a:pt x="7905" y="109259"/>
                  </a:lnTo>
                  <a:lnTo>
                    <a:pt x="7905" y="109259"/>
                  </a:lnTo>
                  <a:lnTo>
                    <a:pt x="5929" y="106296"/>
                  </a:lnTo>
                  <a:lnTo>
                    <a:pt x="4517" y="103703"/>
                  </a:lnTo>
                  <a:lnTo>
                    <a:pt x="2823" y="100740"/>
                  </a:lnTo>
                  <a:lnTo>
                    <a:pt x="1694" y="97777"/>
                  </a:lnTo>
                  <a:lnTo>
                    <a:pt x="847" y="94444"/>
                  </a:lnTo>
                  <a:lnTo>
                    <a:pt x="282" y="91481"/>
                  </a:lnTo>
                  <a:lnTo>
                    <a:pt x="0" y="88148"/>
                  </a:lnTo>
                  <a:lnTo>
                    <a:pt x="0" y="84444"/>
                  </a:lnTo>
                  <a:lnTo>
                    <a:pt x="0" y="84444"/>
                  </a:lnTo>
                  <a:lnTo>
                    <a:pt x="282" y="79259"/>
                  </a:lnTo>
                  <a:lnTo>
                    <a:pt x="1129" y="74074"/>
                  </a:lnTo>
                  <a:lnTo>
                    <a:pt x="2823" y="69259"/>
                  </a:lnTo>
                  <a:lnTo>
                    <a:pt x="5082" y="64074"/>
                  </a:lnTo>
                  <a:lnTo>
                    <a:pt x="5082" y="64074"/>
                  </a:lnTo>
                  <a:lnTo>
                    <a:pt x="6494" y="61481"/>
                  </a:lnTo>
                  <a:lnTo>
                    <a:pt x="7905" y="59259"/>
                  </a:lnTo>
                  <a:lnTo>
                    <a:pt x="9317" y="57407"/>
                  </a:lnTo>
                  <a:lnTo>
                    <a:pt x="11011" y="55555"/>
                  </a:lnTo>
                  <a:lnTo>
                    <a:pt x="12705" y="54074"/>
                  </a:lnTo>
                  <a:lnTo>
                    <a:pt x="14682" y="52592"/>
                  </a:lnTo>
                  <a:lnTo>
                    <a:pt x="16376" y="51481"/>
                  </a:lnTo>
                  <a:lnTo>
                    <a:pt x="18635" y="50000"/>
                  </a:lnTo>
                  <a:lnTo>
                    <a:pt x="18635" y="50000"/>
                  </a:lnTo>
                  <a:lnTo>
                    <a:pt x="18917" y="44814"/>
                  </a:lnTo>
                  <a:lnTo>
                    <a:pt x="19482" y="39629"/>
                  </a:lnTo>
                  <a:lnTo>
                    <a:pt x="20611" y="35185"/>
                  </a:lnTo>
                  <a:lnTo>
                    <a:pt x="22023" y="30370"/>
                  </a:lnTo>
                  <a:lnTo>
                    <a:pt x="23435" y="26296"/>
                  </a:lnTo>
                  <a:lnTo>
                    <a:pt x="25411" y="22222"/>
                  </a:lnTo>
                  <a:lnTo>
                    <a:pt x="28235" y="17777"/>
                  </a:lnTo>
                  <a:lnTo>
                    <a:pt x="30776" y="14074"/>
                  </a:lnTo>
                  <a:lnTo>
                    <a:pt x="30776" y="14074"/>
                  </a:lnTo>
                  <a:lnTo>
                    <a:pt x="33600" y="10740"/>
                  </a:lnTo>
                  <a:lnTo>
                    <a:pt x="36705" y="8148"/>
                  </a:lnTo>
                  <a:lnTo>
                    <a:pt x="40094" y="5555"/>
                  </a:lnTo>
                  <a:lnTo>
                    <a:pt x="43482" y="3703"/>
                  </a:lnTo>
                  <a:lnTo>
                    <a:pt x="46870" y="2222"/>
                  </a:lnTo>
                  <a:lnTo>
                    <a:pt x="50823" y="1111"/>
                  </a:lnTo>
                  <a:lnTo>
                    <a:pt x="54776" y="370"/>
                  </a:lnTo>
                  <a:lnTo>
                    <a:pt x="58729" y="0"/>
                  </a:lnTo>
                  <a:lnTo>
                    <a:pt x="58729" y="0"/>
                  </a:lnTo>
                  <a:lnTo>
                    <a:pt x="62682" y="370"/>
                  </a:lnTo>
                  <a:lnTo>
                    <a:pt x="66635" y="1111"/>
                  </a:lnTo>
                  <a:lnTo>
                    <a:pt x="70305" y="2222"/>
                  </a:lnTo>
                  <a:lnTo>
                    <a:pt x="74258" y="3703"/>
                  </a:lnTo>
                  <a:lnTo>
                    <a:pt x="77364" y="5555"/>
                  </a:lnTo>
                  <a:lnTo>
                    <a:pt x="80470" y="8148"/>
                  </a:lnTo>
                  <a:lnTo>
                    <a:pt x="83294" y="10740"/>
                  </a:lnTo>
                  <a:lnTo>
                    <a:pt x="85835" y="14074"/>
                  </a:lnTo>
                  <a:lnTo>
                    <a:pt x="85835" y="14074"/>
                  </a:lnTo>
                  <a:lnTo>
                    <a:pt x="88376" y="17777"/>
                  </a:lnTo>
                  <a:lnTo>
                    <a:pt x="90352" y="21851"/>
                  </a:lnTo>
                  <a:lnTo>
                    <a:pt x="92047" y="25925"/>
                  </a:lnTo>
                  <a:lnTo>
                    <a:pt x="93741" y="30000"/>
                  </a:lnTo>
                  <a:lnTo>
                    <a:pt x="94870" y="34444"/>
                  </a:lnTo>
                  <a:lnTo>
                    <a:pt x="95717" y="38888"/>
                  </a:lnTo>
                  <a:lnTo>
                    <a:pt x="96564" y="43703"/>
                  </a:lnTo>
                  <a:lnTo>
                    <a:pt x="96847" y="48518"/>
                  </a:lnTo>
                  <a:lnTo>
                    <a:pt x="96847" y="48518"/>
                  </a:lnTo>
                  <a:lnTo>
                    <a:pt x="99388" y="48888"/>
                  </a:lnTo>
                  <a:lnTo>
                    <a:pt x="101364" y="49629"/>
                  </a:lnTo>
                  <a:lnTo>
                    <a:pt x="103341" y="51111"/>
                  </a:lnTo>
                  <a:lnTo>
                    <a:pt x="105317" y="52222"/>
                  </a:lnTo>
                  <a:lnTo>
                    <a:pt x="107294" y="53703"/>
                  </a:lnTo>
                  <a:lnTo>
                    <a:pt x="109270" y="55555"/>
                  </a:lnTo>
                  <a:lnTo>
                    <a:pt x="110964" y="57777"/>
                  </a:lnTo>
                  <a:lnTo>
                    <a:pt x="112941" y="60000"/>
                  </a:lnTo>
                  <a:lnTo>
                    <a:pt x="112941" y="60000"/>
                  </a:lnTo>
                  <a:close/>
                </a:path>
              </a:pathLst>
            </a:custGeom>
            <a:solidFill>
              <a:srgbClr val="FBFBFB"/>
            </a:solidFill>
            <a:ln>
              <a:noFill/>
            </a:ln>
          </p:spPr>
          <p:txBody>
            <a:bodyPr anchor="ctr"/>
            <a:lstStyle/>
            <a:p>
              <a:pPr algn="ctr"/>
              <a:endParaRPr>
                <a:cs typeface="+mn-ea"/>
                <a:sym typeface="+mn-lt"/>
              </a:endParaRPr>
            </a:p>
          </p:txBody>
        </p:sp>
        <p:sp>
          <p:nvSpPr>
            <p:cNvPr id="34" name="ïšḻïďê-任意多边形: 形状 26"/>
            <p:cNvSpPr/>
            <p:nvPr/>
          </p:nvSpPr>
          <p:spPr>
            <a:xfrm>
              <a:off x="7333603" y="3404287"/>
              <a:ext cx="208927" cy="250710"/>
            </a:xfrm>
            <a:custGeom>
              <a:avLst/>
              <a:gdLst/>
              <a:ahLst/>
              <a:cxnLst/>
              <a:rect l="0" t="0" r="0" b="0"/>
              <a:pathLst>
                <a:path w="120000" h="120000" extrusionOk="0">
                  <a:moveTo>
                    <a:pt x="28339" y="66873"/>
                  </a:moveTo>
                  <a:lnTo>
                    <a:pt x="28339" y="66873"/>
                  </a:lnTo>
                  <a:lnTo>
                    <a:pt x="31881" y="61671"/>
                  </a:lnTo>
                  <a:lnTo>
                    <a:pt x="31881" y="61671"/>
                  </a:lnTo>
                  <a:lnTo>
                    <a:pt x="34095" y="56842"/>
                  </a:lnTo>
                  <a:lnTo>
                    <a:pt x="36752" y="50154"/>
                  </a:lnTo>
                  <a:lnTo>
                    <a:pt x="36752" y="50154"/>
                  </a:lnTo>
                  <a:lnTo>
                    <a:pt x="38523" y="46439"/>
                  </a:lnTo>
                  <a:lnTo>
                    <a:pt x="39409" y="43095"/>
                  </a:lnTo>
                  <a:lnTo>
                    <a:pt x="39852" y="39752"/>
                  </a:lnTo>
                  <a:lnTo>
                    <a:pt x="39852" y="36780"/>
                  </a:lnTo>
                  <a:lnTo>
                    <a:pt x="39852" y="9287"/>
                  </a:lnTo>
                  <a:lnTo>
                    <a:pt x="39852" y="9287"/>
                  </a:lnTo>
                  <a:lnTo>
                    <a:pt x="40295" y="8544"/>
                  </a:lnTo>
                  <a:lnTo>
                    <a:pt x="40738" y="7801"/>
                  </a:lnTo>
                  <a:lnTo>
                    <a:pt x="41180" y="7430"/>
                  </a:lnTo>
                  <a:lnTo>
                    <a:pt x="42066" y="7430"/>
                  </a:lnTo>
                  <a:lnTo>
                    <a:pt x="73062" y="7430"/>
                  </a:lnTo>
                  <a:lnTo>
                    <a:pt x="73062" y="7430"/>
                  </a:lnTo>
                  <a:lnTo>
                    <a:pt x="74833" y="7430"/>
                  </a:lnTo>
                  <a:lnTo>
                    <a:pt x="75276" y="7801"/>
                  </a:lnTo>
                  <a:lnTo>
                    <a:pt x="75719" y="8544"/>
                  </a:lnTo>
                  <a:lnTo>
                    <a:pt x="75719" y="9287"/>
                  </a:lnTo>
                  <a:lnTo>
                    <a:pt x="75719" y="36780"/>
                  </a:lnTo>
                  <a:lnTo>
                    <a:pt x="75719" y="36780"/>
                  </a:lnTo>
                  <a:lnTo>
                    <a:pt x="76162" y="40495"/>
                  </a:lnTo>
                  <a:lnTo>
                    <a:pt x="77047" y="44582"/>
                  </a:lnTo>
                  <a:lnTo>
                    <a:pt x="78376" y="49040"/>
                  </a:lnTo>
                  <a:lnTo>
                    <a:pt x="80147" y="53126"/>
                  </a:lnTo>
                  <a:lnTo>
                    <a:pt x="80147" y="53126"/>
                  </a:lnTo>
                  <a:lnTo>
                    <a:pt x="84575" y="60928"/>
                  </a:lnTo>
                  <a:lnTo>
                    <a:pt x="86346" y="63900"/>
                  </a:lnTo>
                  <a:lnTo>
                    <a:pt x="88118" y="66130"/>
                  </a:lnTo>
                  <a:lnTo>
                    <a:pt x="88560" y="66501"/>
                  </a:lnTo>
                  <a:lnTo>
                    <a:pt x="116014" y="104024"/>
                  </a:lnTo>
                  <a:lnTo>
                    <a:pt x="116014" y="104024"/>
                  </a:lnTo>
                  <a:lnTo>
                    <a:pt x="118671" y="106996"/>
                  </a:lnTo>
                  <a:lnTo>
                    <a:pt x="120000" y="109969"/>
                  </a:lnTo>
                  <a:lnTo>
                    <a:pt x="120000" y="112569"/>
                  </a:lnTo>
                  <a:lnTo>
                    <a:pt x="120000" y="114055"/>
                  </a:lnTo>
                  <a:lnTo>
                    <a:pt x="119114" y="115170"/>
                  </a:lnTo>
                  <a:lnTo>
                    <a:pt x="119114" y="115170"/>
                  </a:lnTo>
                  <a:lnTo>
                    <a:pt x="118228" y="116284"/>
                  </a:lnTo>
                  <a:lnTo>
                    <a:pt x="117343" y="117399"/>
                  </a:lnTo>
                  <a:lnTo>
                    <a:pt x="116014" y="118142"/>
                  </a:lnTo>
                  <a:lnTo>
                    <a:pt x="114243" y="118885"/>
                  </a:lnTo>
                  <a:lnTo>
                    <a:pt x="109815" y="119628"/>
                  </a:lnTo>
                  <a:lnTo>
                    <a:pt x="104501" y="120000"/>
                  </a:lnTo>
                  <a:lnTo>
                    <a:pt x="15055" y="120000"/>
                  </a:lnTo>
                  <a:lnTo>
                    <a:pt x="15055" y="120000"/>
                  </a:lnTo>
                  <a:lnTo>
                    <a:pt x="10184" y="119628"/>
                  </a:lnTo>
                  <a:lnTo>
                    <a:pt x="6199" y="118885"/>
                  </a:lnTo>
                  <a:lnTo>
                    <a:pt x="4428" y="118142"/>
                  </a:lnTo>
                  <a:lnTo>
                    <a:pt x="3099" y="117399"/>
                  </a:lnTo>
                  <a:lnTo>
                    <a:pt x="2214" y="116284"/>
                  </a:lnTo>
                  <a:lnTo>
                    <a:pt x="1328" y="115170"/>
                  </a:lnTo>
                  <a:lnTo>
                    <a:pt x="1328" y="115170"/>
                  </a:lnTo>
                  <a:lnTo>
                    <a:pt x="0" y="114055"/>
                  </a:lnTo>
                  <a:lnTo>
                    <a:pt x="0" y="112569"/>
                  </a:lnTo>
                  <a:lnTo>
                    <a:pt x="0" y="109969"/>
                  </a:lnTo>
                  <a:lnTo>
                    <a:pt x="1771" y="106996"/>
                  </a:lnTo>
                  <a:lnTo>
                    <a:pt x="3985" y="103653"/>
                  </a:lnTo>
                  <a:lnTo>
                    <a:pt x="28339" y="66873"/>
                  </a:lnTo>
                  <a:close/>
                  <a:moveTo>
                    <a:pt x="112472" y="105882"/>
                  </a:moveTo>
                  <a:lnTo>
                    <a:pt x="85461" y="69473"/>
                  </a:lnTo>
                  <a:lnTo>
                    <a:pt x="85461" y="69473"/>
                  </a:lnTo>
                  <a:lnTo>
                    <a:pt x="81918" y="69102"/>
                  </a:lnTo>
                  <a:lnTo>
                    <a:pt x="77933" y="68730"/>
                  </a:lnTo>
                  <a:lnTo>
                    <a:pt x="77933" y="68730"/>
                  </a:lnTo>
                  <a:lnTo>
                    <a:pt x="73948" y="69102"/>
                  </a:lnTo>
                  <a:lnTo>
                    <a:pt x="70405" y="69845"/>
                  </a:lnTo>
                  <a:lnTo>
                    <a:pt x="66863" y="70959"/>
                  </a:lnTo>
                  <a:lnTo>
                    <a:pt x="63321" y="72445"/>
                  </a:lnTo>
                  <a:lnTo>
                    <a:pt x="63321" y="72445"/>
                  </a:lnTo>
                  <a:lnTo>
                    <a:pt x="59335" y="73931"/>
                  </a:lnTo>
                  <a:lnTo>
                    <a:pt x="55350" y="75417"/>
                  </a:lnTo>
                  <a:lnTo>
                    <a:pt x="50922" y="76160"/>
                  </a:lnTo>
                  <a:lnTo>
                    <a:pt x="46937" y="76160"/>
                  </a:lnTo>
                  <a:lnTo>
                    <a:pt x="46937" y="76160"/>
                  </a:lnTo>
                  <a:lnTo>
                    <a:pt x="42952" y="76160"/>
                  </a:lnTo>
                  <a:lnTo>
                    <a:pt x="38523" y="75417"/>
                  </a:lnTo>
                  <a:lnTo>
                    <a:pt x="34095" y="73931"/>
                  </a:lnTo>
                  <a:lnTo>
                    <a:pt x="30110" y="72445"/>
                  </a:lnTo>
                  <a:lnTo>
                    <a:pt x="7970" y="105882"/>
                  </a:lnTo>
                  <a:lnTo>
                    <a:pt x="7970" y="105882"/>
                  </a:lnTo>
                  <a:lnTo>
                    <a:pt x="6199" y="108482"/>
                  </a:lnTo>
                  <a:lnTo>
                    <a:pt x="4870" y="110340"/>
                  </a:lnTo>
                  <a:lnTo>
                    <a:pt x="4870" y="112198"/>
                  </a:lnTo>
                  <a:lnTo>
                    <a:pt x="4870" y="113684"/>
                  </a:lnTo>
                  <a:lnTo>
                    <a:pt x="4870" y="113684"/>
                  </a:lnTo>
                  <a:lnTo>
                    <a:pt x="6199" y="114798"/>
                  </a:lnTo>
                  <a:lnTo>
                    <a:pt x="8413" y="115541"/>
                  </a:lnTo>
                  <a:lnTo>
                    <a:pt x="11512" y="116284"/>
                  </a:lnTo>
                  <a:lnTo>
                    <a:pt x="15055" y="116284"/>
                  </a:lnTo>
                  <a:lnTo>
                    <a:pt x="104501" y="116284"/>
                  </a:lnTo>
                  <a:lnTo>
                    <a:pt x="104501" y="116284"/>
                  </a:lnTo>
                  <a:lnTo>
                    <a:pt x="108487" y="116284"/>
                  </a:lnTo>
                  <a:lnTo>
                    <a:pt x="112029" y="115541"/>
                  </a:lnTo>
                  <a:lnTo>
                    <a:pt x="113800" y="114798"/>
                  </a:lnTo>
                  <a:lnTo>
                    <a:pt x="115571" y="113684"/>
                  </a:lnTo>
                  <a:lnTo>
                    <a:pt x="115571" y="113684"/>
                  </a:lnTo>
                  <a:lnTo>
                    <a:pt x="115571" y="112198"/>
                  </a:lnTo>
                  <a:lnTo>
                    <a:pt x="115571" y="110340"/>
                  </a:lnTo>
                  <a:lnTo>
                    <a:pt x="114243" y="108482"/>
                  </a:lnTo>
                  <a:lnTo>
                    <a:pt x="112472" y="105882"/>
                  </a:lnTo>
                  <a:lnTo>
                    <a:pt x="112472" y="105882"/>
                  </a:lnTo>
                  <a:close/>
                  <a:moveTo>
                    <a:pt x="41623" y="51269"/>
                  </a:moveTo>
                  <a:lnTo>
                    <a:pt x="41623" y="51269"/>
                  </a:lnTo>
                  <a:lnTo>
                    <a:pt x="38523" y="58328"/>
                  </a:lnTo>
                  <a:lnTo>
                    <a:pt x="35424" y="63529"/>
                  </a:lnTo>
                  <a:lnTo>
                    <a:pt x="35424" y="63529"/>
                  </a:lnTo>
                  <a:lnTo>
                    <a:pt x="32324" y="68730"/>
                  </a:lnTo>
                  <a:lnTo>
                    <a:pt x="32324" y="69102"/>
                  </a:lnTo>
                  <a:lnTo>
                    <a:pt x="32324" y="69102"/>
                  </a:lnTo>
                  <a:lnTo>
                    <a:pt x="35867" y="70588"/>
                  </a:lnTo>
                  <a:lnTo>
                    <a:pt x="39852" y="71702"/>
                  </a:lnTo>
                  <a:lnTo>
                    <a:pt x="43394" y="72445"/>
                  </a:lnTo>
                  <a:lnTo>
                    <a:pt x="46937" y="72445"/>
                  </a:lnTo>
                  <a:lnTo>
                    <a:pt x="46937" y="72445"/>
                  </a:lnTo>
                  <a:lnTo>
                    <a:pt x="50479" y="72445"/>
                  </a:lnTo>
                  <a:lnTo>
                    <a:pt x="54022" y="71702"/>
                  </a:lnTo>
                  <a:lnTo>
                    <a:pt x="57564" y="70588"/>
                  </a:lnTo>
                  <a:lnTo>
                    <a:pt x="61107" y="69102"/>
                  </a:lnTo>
                  <a:lnTo>
                    <a:pt x="61107" y="69102"/>
                  </a:lnTo>
                  <a:lnTo>
                    <a:pt x="65092" y="67244"/>
                  </a:lnTo>
                  <a:lnTo>
                    <a:pt x="69520" y="66130"/>
                  </a:lnTo>
                  <a:lnTo>
                    <a:pt x="73505" y="65386"/>
                  </a:lnTo>
                  <a:lnTo>
                    <a:pt x="77933" y="65015"/>
                  </a:lnTo>
                  <a:lnTo>
                    <a:pt x="77933" y="65015"/>
                  </a:lnTo>
                  <a:lnTo>
                    <a:pt x="81918" y="65386"/>
                  </a:lnTo>
                  <a:lnTo>
                    <a:pt x="81918" y="65386"/>
                  </a:lnTo>
                  <a:lnTo>
                    <a:pt x="77490" y="57213"/>
                  </a:lnTo>
                  <a:lnTo>
                    <a:pt x="73505" y="50154"/>
                  </a:lnTo>
                  <a:lnTo>
                    <a:pt x="72619" y="46439"/>
                  </a:lnTo>
                  <a:lnTo>
                    <a:pt x="71734" y="43095"/>
                  </a:lnTo>
                  <a:lnTo>
                    <a:pt x="71291" y="39752"/>
                  </a:lnTo>
                  <a:lnTo>
                    <a:pt x="70848" y="36780"/>
                  </a:lnTo>
                  <a:lnTo>
                    <a:pt x="70848" y="11145"/>
                  </a:lnTo>
                  <a:lnTo>
                    <a:pt x="44280" y="11145"/>
                  </a:lnTo>
                  <a:lnTo>
                    <a:pt x="44280" y="36780"/>
                  </a:lnTo>
                  <a:lnTo>
                    <a:pt x="44280" y="36780"/>
                  </a:lnTo>
                  <a:lnTo>
                    <a:pt x="44280" y="39752"/>
                  </a:lnTo>
                  <a:lnTo>
                    <a:pt x="43837" y="43467"/>
                  </a:lnTo>
                  <a:lnTo>
                    <a:pt x="42952" y="47182"/>
                  </a:lnTo>
                  <a:lnTo>
                    <a:pt x="41623" y="51269"/>
                  </a:lnTo>
                  <a:lnTo>
                    <a:pt x="41623" y="51269"/>
                  </a:lnTo>
                  <a:close/>
                  <a:moveTo>
                    <a:pt x="37195" y="3715"/>
                  </a:moveTo>
                  <a:lnTo>
                    <a:pt x="37195" y="3715"/>
                  </a:lnTo>
                  <a:lnTo>
                    <a:pt x="36309" y="3715"/>
                  </a:lnTo>
                  <a:lnTo>
                    <a:pt x="35867" y="3343"/>
                  </a:lnTo>
                  <a:lnTo>
                    <a:pt x="35424" y="2600"/>
                  </a:lnTo>
                  <a:lnTo>
                    <a:pt x="34981" y="1857"/>
                  </a:lnTo>
                  <a:lnTo>
                    <a:pt x="34981" y="1857"/>
                  </a:lnTo>
                  <a:lnTo>
                    <a:pt x="35424" y="1114"/>
                  </a:lnTo>
                  <a:lnTo>
                    <a:pt x="35867" y="371"/>
                  </a:lnTo>
                  <a:lnTo>
                    <a:pt x="36309" y="0"/>
                  </a:lnTo>
                  <a:lnTo>
                    <a:pt x="37195" y="0"/>
                  </a:lnTo>
                  <a:lnTo>
                    <a:pt x="77933" y="0"/>
                  </a:lnTo>
                  <a:lnTo>
                    <a:pt x="77933" y="0"/>
                  </a:lnTo>
                  <a:lnTo>
                    <a:pt x="79261" y="0"/>
                  </a:lnTo>
                  <a:lnTo>
                    <a:pt x="79704" y="371"/>
                  </a:lnTo>
                  <a:lnTo>
                    <a:pt x="80147" y="1114"/>
                  </a:lnTo>
                  <a:lnTo>
                    <a:pt x="80147" y="1857"/>
                  </a:lnTo>
                  <a:lnTo>
                    <a:pt x="80147" y="1857"/>
                  </a:lnTo>
                  <a:lnTo>
                    <a:pt x="80147" y="2600"/>
                  </a:lnTo>
                  <a:lnTo>
                    <a:pt x="79704" y="3343"/>
                  </a:lnTo>
                  <a:lnTo>
                    <a:pt x="79261" y="3715"/>
                  </a:lnTo>
                  <a:lnTo>
                    <a:pt x="77933" y="3715"/>
                  </a:lnTo>
                  <a:lnTo>
                    <a:pt x="37195" y="3715"/>
                  </a:lnTo>
                  <a:close/>
                </a:path>
              </a:pathLst>
            </a:custGeom>
            <a:solidFill>
              <a:srgbClr val="FBFBFB"/>
            </a:solidFill>
            <a:ln>
              <a:noFill/>
            </a:ln>
          </p:spPr>
          <p:txBody>
            <a:bodyPr anchor="ctr"/>
            <a:lstStyle/>
            <a:p>
              <a:pPr algn="ctr"/>
              <a:endParaRPr>
                <a:cs typeface="+mn-ea"/>
                <a:sym typeface="+mn-lt"/>
              </a:endParaRPr>
            </a:p>
          </p:txBody>
        </p:sp>
        <p:sp>
          <p:nvSpPr>
            <p:cNvPr id="35" name="ïšḻïďê-Oval 27"/>
            <p:cNvSpPr/>
            <p:nvPr/>
          </p:nvSpPr>
          <p:spPr>
            <a:xfrm>
              <a:off x="5087582" y="1738942"/>
              <a:ext cx="457200" cy="457200"/>
            </a:xfrm>
            <a:prstGeom prst="ellipse">
              <a:avLst/>
            </a:prstGeom>
            <a:gradFill>
              <a:gsLst>
                <a:gs pos="0">
                  <a:schemeClr val="accent2"/>
                </a:gs>
                <a:gs pos="100000">
                  <a:schemeClr val="accent2">
                    <a:lumMod val="60000"/>
                    <a:lumOff val="40000"/>
                  </a:schemeClr>
                </a:gs>
              </a:gsLst>
              <a:lin ang="5400000" scaled="0"/>
            </a:gradFill>
            <a:ln>
              <a:noFill/>
            </a:ln>
          </p:spPr>
          <p:txBody>
            <a:bodyPr anchor="ctr"/>
            <a:lstStyle/>
            <a:p>
              <a:pPr algn="ctr"/>
              <a:endParaRPr>
                <a:cs typeface="+mn-ea"/>
                <a:sym typeface="+mn-lt"/>
              </a:endParaRPr>
            </a:p>
          </p:txBody>
        </p:sp>
        <p:sp>
          <p:nvSpPr>
            <p:cNvPr id="36" name="ïšḻïďê-Oval 28"/>
            <p:cNvSpPr/>
            <p:nvPr/>
          </p:nvSpPr>
          <p:spPr>
            <a:xfrm>
              <a:off x="7201446" y="1738942"/>
              <a:ext cx="457200" cy="457200"/>
            </a:xfrm>
            <a:prstGeom prst="ellipse">
              <a:avLst/>
            </a:prstGeom>
            <a:gradFill>
              <a:gsLst>
                <a:gs pos="0">
                  <a:schemeClr val="accent2"/>
                </a:gs>
                <a:gs pos="100000">
                  <a:schemeClr val="accent2">
                    <a:lumMod val="60000"/>
                    <a:lumOff val="40000"/>
                  </a:schemeClr>
                </a:gs>
              </a:gsLst>
              <a:lin ang="5400000" scaled="0"/>
            </a:gradFill>
            <a:ln>
              <a:noFill/>
            </a:ln>
          </p:spPr>
          <p:txBody>
            <a:bodyPr anchor="ctr"/>
            <a:lstStyle/>
            <a:p>
              <a:pPr algn="ctr"/>
              <a:endParaRPr>
                <a:cs typeface="+mn-ea"/>
                <a:sym typeface="+mn-lt"/>
              </a:endParaRPr>
            </a:p>
          </p:txBody>
        </p:sp>
        <p:sp>
          <p:nvSpPr>
            <p:cNvPr id="37" name="ïšḻïďê-任意多边形: 形状 29"/>
            <p:cNvSpPr/>
            <p:nvPr/>
          </p:nvSpPr>
          <p:spPr>
            <a:xfrm>
              <a:off x="5187323" y="1838488"/>
              <a:ext cx="244136" cy="244133"/>
            </a:xfrm>
            <a:custGeom>
              <a:avLst/>
              <a:gdLst/>
              <a:ahLst/>
              <a:cxnLst/>
              <a:rect l="0" t="0" r="0" b="0"/>
              <a:pathLst>
                <a:path w="120000" h="120000" extrusionOk="0">
                  <a:moveTo>
                    <a:pt x="0" y="117407"/>
                  </a:moveTo>
                  <a:lnTo>
                    <a:pt x="12184" y="80740"/>
                  </a:lnTo>
                  <a:lnTo>
                    <a:pt x="12184" y="80740"/>
                  </a:lnTo>
                  <a:lnTo>
                    <a:pt x="12553" y="80370"/>
                  </a:lnTo>
                  <a:lnTo>
                    <a:pt x="76430" y="15925"/>
                  </a:lnTo>
                  <a:lnTo>
                    <a:pt x="76800" y="15555"/>
                  </a:lnTo>
                  <a:lnTo>
                    <a:pt x="90461" y="1851"/>
                  </a:lnTo>
                  <a:lnTo>
                    <a:pt x="90461" y="1851"/>
                  </a:lnTo>
                  <a:lnTo>
                    <a:pt x="91569" y="1111"/>
                  </a:lnTo>
                  <a:lnTo>
                    <a:pt x="92307" y="370"/>
                  </a:lnTo>
                  <a:lnTo>
                    <a:pt x="93415" y="0"/>
                  </a:lnTo>
                  <a:lnTo>
                    <a:pt x="94523" y="0"/>
                  </a:lnTo>
                  <a:lnTo>
                    <a:pt x="94523" y="0"/>
                  </a:lnTo>
                  <a:lnTo>
                    <a:pt x="95630" y="0"/>
                  </a:lnTo>
                  <a:lnTo>
                    <a:pt x="96738" y="370"/>
                  </a:lnTo>
                  <a:lnTo>
                    <a:pt x="97846" y="1111"/>
                  </a:lnTo>
                  <a:lnTo>
                    <a:pt x="98584" y="1851"/>
                  </a:lnTo>
                  <a:lnTo>
                    <a:pt x="118523" y="21481"/>
                  </a:lnTo>
                  <a:lnTo>
                    <a:pt x="118523" y="21481"/>
                  </a:lnTo>
                  <a:lnTo>
                    <a:pt x="119630" y="23333"/>
                  </a:lnTo>
                  <a:lnTo>
                    <a:pt x="120000" y="25555"/>
                  </a:lnTo>
                  <a:lnTo>
                    <a:pt x="120000" y="25555"/>
                  </a:lnTo>
                  <a:lnTo>
                    <a:pt x="119630" y="27777"/>
                  </a:lnTo>
                  <a:lnTo>
                    <a:pt x="118523" y="30000"/>
                  </a:lnTo>
                  <a:lnTo>
                    <a:pt x="104861" y="43333"/>
                  </a:lnTo>
                  <a:lnTo>
                    <a:pt x="104492" y="43333"/>
                  </a:lnTo>
                  <a:lnTo>
                    <a:pt x="40984" y="108148"/>
                  </a:lnTo>
                  <a:lnTo>
                    <a:pt x="40984" y="108148"/>
                  </a:lnTo>
                  <a:lnTo>
                    <a:pt x="39507" y="108518"/>
                  </a:lnTo>
                  <a:lnTo>
                    <a:pt x="2215" y="120000"/>
                  </a:lnTo>
                  <a:lnTo>
                    <a:pt x="2215" y="120000"/>
                  </a:lnTo>
                  <a:lnTo>
                    <a:pt x="1846" y="120000"/>
                  </a:lnTo>
                  <a:lnTo>
                    <a:pt x="1846" y="120000"/>
                  </a:lnTo>
                  <a:lnTo>
                    <a:pt x="1107" y="120000"/>
                  </a:lnTo>
                  <a:lnTo>
                    <a:pt x="369" y="119259"/>
                  </a:lnTo>
                  <a:lnTo>
                    <a:pt x="369" y="119259"/>
                  </a:lnTo>
                  <a:lnTo>
                    <a:pt x="0" y="118518"/>
                  </a:lnTo>
                  <a:lnTo>
                    <a:pt x="0" y="117407"/>
                  </a:lnTo>
                  <a:lnTo>
                    <a:pt x="0" y="117407"/>
                  </a:lnTo>
                  <a:close/>
                  <a:moveTo>
                    <a:pt x="21046" y="2222"/>
                  </a:moveTo>
                  <a:lnTo>
                    <a:pt x="21046" y="2222"/>
                  </a:lnTo>
                  <a:lnTo>
                    <a:pt x="23261" y="1111"/>
                  </a:lnTo>
                  <a:lnTo>
                    <a:pt x="25846" y="370"/>
                  </a:lnTo>
                  <a:lnTo>
                    <a:pt x="25846" y="370"/>
                  </a:lnTo>
                  <a:lnTo>
                    <a:pt x="27323" y="370"/>
                  </a:lnTo>
                  <a:lnTo>
                    <a:pt x="28430" y="740"/>
                  </a:lnTo>
                  <a:lnTo>
                    <a:pt x="29907" y="1481"/>
                  </a:lnTo>
                  <a:lnTo>
                    <a:pt x="31384" y="2222"/>
                  </a:lnTo>
                  <a:lnTo>
                    <a:pt x="31384" y="2222"/>
                  </a:lnTo>
                  <a:lnTo>
                    <a:pt x="42461" y="14074"/>
                  </a:lnTo>
                  <a:lnTo>
                    <a:pt x="55015" y="27777"/>
                  </a:lnTo>
                  <a:lnTo>
                    <a:pt x="55015" y="27777"/>
                  </a:lnTo>
                  <a:lnTo>
                    <a:pt x="55753" y="28518"/>
                  </a:lnTo>
                  <a:lnTo>
                    <a:pt x="55753" y="29259"/>
                  </a:lnTo>
                  <a:lnTo>
                    <a:pt x="55384" y="29629"/>
                  </a:lnTo>
                  <a:lnTo>
                    <a:pt x="55015" y="30370"/>
                  </a:lnTo>
                  <a:lnTo>
                    <a:pt x="55015" y="30370"/>
                  </a:lnTo>
                  <a:lnTo>
                    <a:pt x="54276" y="30740"/>
                  </a:lnTo>
                  <a:lnTo>
                    <a:pt x="53907" y="31111"/>
                  </a:lnTo>
                  <a:lnTo>
                    <a:pt x="53169" y="30740"/>
                  </a:lnTo>
                  <a:lnTo>
                    <a:pt x="52430" y="30370"/>
                  </a:lnTo>
                  <a:lnTo>
                    <a:pt x="52430" y="30370"/>
                  </a:lnTo>
                  <a:lnTo>
                    <a:pt x="40246" y="17037"/>
                  </a:lnTo>
                  <a:lnTo>
                    <a:pt x="28430" y="4814"/>
                  </a:lnTo>
                  <a:lnTo>
                    <a:pt x="28430" y="4814"/>
                  </a:lnTo>
                  <a:lnTo>
                    <a:pt x="27323" y="4074"/>
                  </a:lnTo>
                  <a:lnTo>
                    <a:pt x="26215" y="3703"/>
                  </a:lnTo>
                  <a:lnTo>
                    <a:pt x="25107" y="4074"/>
                  </a:lnTo>
                  <a:lnTo>
                    <a:pt x="24000" y="5185"/>
                  </a:lnTo>
                  <a:lnTo>
                    <a:pt x="5169" y="24074"/>
                  </a:lnTo>
                  <a:lnTo>
                    <a:pt x="5169" y="24074"/>
                  </a:lnTo>
                  <a:lnTo>
                    <a:pt x="4061" y="25185"/>
                  </a:lnTo>
                  <a:lnTo>
                    <a:pt x="3692" y="26296"/>
                  </a:lnTo>
                  <a:lnTo>
                    <a:pt x="4061" y="27407"/>
                  </a:lnTo>
                  <a:lnTo>
                    <a:pt x="5169" y="28518"/>
                  </a:lnTo>
                  <a:lnTo>
                    <a:pt x="5169" y="28518"/>
                  </a:lnTo>
                  <a:lnTo>
                    <a:pt x="5538" y="29629"/>
                  </a:lnTo>
                  <a:lnTo>
                    <a:pt x="5538" y="29629"/>
                  </a:lnTo>
                  <a:lnTo>
                    <a:pt x="6646" y="30370"/>
                  </a:lnTo>
                  <a:lnTo>
                    <a:pt x="6646" y="30370"/>
                  </a:lnTo>
                  <a:lnTo>
                    <a:pt x="7753" y="31481"/>
                  </a:lnTo>
                  <a:lnTo>
                    <a:pt x="7753" y="31481"/>
                  </a:lnTo>
                  <a:lnTo>
                    <a:pt x="9600" y="32962"/>
                  </a:lnTo>
                  <a:lnTo>
                    <a:pt x="22892" y="19259"/>
                  </a:lnTo>
                  <a:lnTo>
                    <a:pt x="22892" y="19259"/>
                  </a:lnTo>
                  <a:lnTo>
                    <a:pt x="23630" y="18518"/>
                  </a:lnTo>
                  <a:lnTo>
                    <a:pt x="24369" y="18518"/>
                  </a:lnTo>
                  <a:lnTo>
                    <a:pt x="25107" y="18518"/>
                  </a:lnTo>
                  <a:lnTo>
                    <a:pt x="25476" y="19629"/>
                  </a:lnTo>
                  <a:lnTo>
                    <a:pt x="25476" y="19629"/>
                  </a:lnTo>
                  <a:lnTo>
                    <a:pt x="26215" y="20000"/>
                  </a:lnTo>
                  <a:lnTo>
                    <a:pt x="26215" y="20740"/>
                  </a:lnTo>
                  <a:lnTo>
                    <a:pt x="26215" y="21481"/>
                  </a:lnTo>
                  <a:lnTo>
                    <a:pt x="25846" y="22222"/>
                  </a:lnTo>
                  <a:lnTo>
                    <a:pt x="12184" y="35555"/>
                  </a:lnTo>
                  <a:lnTo>
                    <a:pt x="12184" y="35555"/>
                  </a:lnTo>
                  <a:lnTo>
                    <a:pt x="20676" y="44074"/>
                  </a:lnTo>
                  <a:lnTo>
                    <a:pt x="26584" y="37777"/>
                  </a:lnTo>
                  <a:lnTo>
                    <a:pt x="26584" y="37777"/>
                  </a:lnTo>
                  <a:lnTo>
                    <a:pt x="27323" y="37407"/>
                  </a:lnTo>
                  <a:lnTo>
                    <a:pt x="28061" y="37407"/>
                  </a:lnTo>
                  <a:lnTo>
                    <a:pt x="28800" y="37407"/>
                  </a:lnTo>
                  <a:lnTo>
                    <a:pt x="29169" y="38148"/>
                  </a:lnTo>
                  <a:lnTo>
                    <a:pt x="29169" y="38148"/>
                  </a:lnTo>
                  <a:lnTo>
                    <a:pt x="29907" y="38518"/>
                  </a:lnTo>
                  <a:lnTo>
                    <a:pt x="29907" y="39259"/>
                  </a:lnTo>
                  <a:lnTo>
                    <a:pt x="29907" y="40000"/>
                  </a:lnTo>
                  <a:lnTo>
                    <a:pt x="29538" y="40740"/>
                  </a:lnTo>
                  <a:lnTo>
                    <a:pt x="23261" y="46666"/>
                  </a:lnTo>
                  <a:lnTo>
                    <a:pt x="23261" y="46666"/>
                  </a:lnTo>
                  <a:lnTo>
                    <a:pt x="29538" y="52962"/>
                  </a:lnTo>
                  <a:lnTo>
                    <a:pt x="29538" y="52962"/>
                  </a:lnTo>
                  <a:lnTo>
                    <a:pt x="29907" y="53703"/>
                  </a:lnTo>
                  <a:lnTo>
                    <a:pt x="29907" y="54074"/>
                  </a:lnTo>
                  <a:lnTo>
                    <a:pt x="29907" y="54814"/>
                  </a:lnTo>
                  <a:lnTo>
                    <a:pt x="29538" y="55555"/>
                  </a:lnTo>
                  <a:lnTo>
                    <a:pt x="29538" y="55555"/>
                  </a:lnTo>
                  <a:lnTo>
                    <a:pt x="28800" y="55925"/>
                  </a:lnTo>
                  <a:lnTo>
                    <a:pt x="28061" y="56296"/>
                  </a:lnTo>
                  <a:lnTo>
                    <a:pt x="28061" y="56296"/>
                  </a:lnTo>
                  <a:lnTo>
                    <a:pt x="27323" y="55925"/>
                  </a:lnTo>
                  <a:lnTo>
                    <a:pt x="26953" y="55555"/>
                  </a:lnTo>
                  <a:lnTo>
                    <a:pt x="26953" y="55555"/>
                  </a:lnTo>
                  <a:lnTo>
                    <a:pt x="2584" y="31481"/>
                  </a:lnTo>
                  <a:lnTo>
                    <a:pt x="2584" y="31481"/>
                  </a:lnTo>
                  <a:lnTo>
                    <a:pt x="1476" y="30370"/>
                  </a:lnTo>
                  <a:lnTo>
                    <a:pt x="738" y="29259"/>
                  </a:lnTo>
                  <a:lnTo>
                    <a:pt x="369" y="27777"/>
                  </a:lnTo>
                  <a:lnTo>
                    <a:pt x="369" y="26666"/>
                  </a:lnTo>
                  <a:lnTo>
                    <a:pt x="369" y="26666"/>
                  </a:lnTo>
                  <a:lnTo>
                    <a:pt x="369" y="25185"/>
                  </a:lnTo>
                  <a:lnTo>
                    <a:pt x="738" y="23703"/>
                  </a:lnTo>
                  <a:lnTo>
                    <a:pt x="1476" y="22592"/>
                  </a:lnTo>
                  <a:lnTo>
                    <a:pt x="2215" y="21111"/>
                  </a:lnTo>
                  <a:lnTo>
                    <a:pt x="21046" y="2222"/>
                  </a:lnTo>
                  <a:close/>
                  <a:moveTo>
                    <a:pt x="4430" y="115555"/>
                  </a:moveTo>
                  <a:lnTo>
                    <a:pt x="36184" y="105555"/>
                  </a:lnTo>
                  <a:lnTo>
                    <a:pt x="33969" y="97407"/>
                  </a:lnTo>
                  <a:lnTo>
                    <a:pt x="24369" y="97407"/>
                  </a:lnTo>
                  <a:lnTo>
                    <a:pt x="24369" y="97407"/>
                  </a:lnTo>
                  <a:lnTo>
                    <a:pt x="23630" y="97407"/>
                  </a:lnTo>
                  <a:lnTo>
                    <a:pt x="22892" y="97037"/>
                  </a:lnTo>
                  <a:lnTo>
                    <a:pt x="22523" y="96296"/>
                  </a:lnTo>
                  <a:lnTo>
                    <a:pt x="22523" y="95555"/>
                  </a:lnTo>
                  <a:lnTo>
                    <a:pt x="22523" y="85555"/>
                  </a:lnTo>
                  <a:lnTo>
                    <a:pt x="15138" y="84074"/>
                  </a:lnTo>
                  <a:lnTo>
                    <a:pt x="4430" y="115555"/>
                  </a:lnTo>
                  <a:close/>
                  <a:moveTo>
                    <a:pt x="17353" y="80370"/>
                  </a:moveTo>
                  <a:lnTo>
                    <a:pt x="24000" y="81851"/>
                  </a:lnTo>
                  <a:lnTo>
                    <a:pt x="81969" y="23703"/>
                  </a:lnTo>
                  <a:lnTo>
                    <a:pt x="78276" y="20000"/>
                  </a:lnTo>
                  <a:lnTo>
                    <a:pt x="17353" y="80370"/>
                  </a:lnTo>
                  <a:close/>
                  <a:moveTo>
                    <a:pt x="26215" y="93703"/>
                  </a:moveTo>
                  <a:lnTo>
                    <a:pt x="34707" y="93703"/>
                  </a:lnTo>
                  <a:lnTo>
                    <a:pt x="93415" y="35555"/>
                  </a:lnTo>
                  <a:lnTo>
                    <a:pt x="84553" y="26296"/>
                  </a:lnTo>
                  <a:lnTo>
                    <a:pt x="26215" y="85185"/>
                  </a:lnTo>
                  <a:lnTo>
                    <a:pt x="26215" y="93703"/>
                  </a:lnTo>
                  <a:close/>
                  <a:moveTo>
                    <a:pt x="96000" y="38148"/>
                  </a:moveTo>
                  <a:lnTo>
                    <a:pt x="37292" y="95925"/>
                  </a:lnTo>
                  <a:lnTo>
                    <a:pt x="39507" y="103333"/>
                  </a:lnTo>
                  <a:lnTo>
                    <a:pt x="100430" y="42222"/>
                  </a:lnTo>
                  <a:lnTo>
                    <a:pt x="96000" y="38148"/>
                  </a:lnTo>
                  <a:close/>
                  <a:moveTo>
                    <a:pt x="81969" y="93333"/>
                  </a:moveTo>
                  <a:lnTo>
                    <a:pt x="75692" y="99259"/>
                  </a:lnTo>
                  <a:lnTo>
                    <a:pt x="75692" y="99259"/>
                  </a:lnTo>
                  <a:lnTo>
                    <a:pt x="84184" y="107777"/>
                  </a:lnTo>
                  <a:lnTo>
                    <a:pt x="97476" y="94074"/>
                  </a:lnTo>
                  <a:lnTo>
                    <a:pt x="97476" y="94074"/>
                  </a:lnTo>
                  <a:lnTo>
                    <a:pt x="98215" y="93703"/>
                  </a:lnTo>
                  <a:lnTo>
                    <a:pt x="98953" y="93703"/>
                  </a:lnTo>
                  <a:lnTo>
                    <a:pt x="99692" y="93703"/>
                  </a:lnTo>
                  <a:lnTo>
                    <a:pt x="100061" y="94444"/>
                  </a:lnTo>
                  <a:lnTo>
                    <a:pt x="100061" y="94444"/>
                  </a:lnTo>
                  <a:lnTo>
                    <a:pt x="100800" y="94814"/>
                  </a:lnTo>
                  <a:lnTo>
                    <a:pt x="100800" y="95555"/>
                  </a:lnTo>
                  <a:lnTo>
                    <a:pt x="100800" y="96296"/>
                  </a:lnTo>
                  <a:lnTo>
                    <a:pt x="100430" y="97037"/>
                  </a:lnTo>
                  <a:lnTo>
                    <a:pt x="86769" y="110370"/>
                  </a:lnTo>
                  <a:lnTo>
                    <a:pt x="86769" y="110370"/>
                  </a:lnTo>
                  <a:lnTo>
                    <a:pt x="91200" y="115185"/>
                  </a:lnTo>
                  <a:lnTo>
                    <a:pt x="91200" y="115185"/>
                  </a:lnTo>
                  <a:lnTo>
                    <a:pt x="91938" y="115925"/>
                  </a:lnTo>
                  <a:lnTo>
                    <a:pt x="93415" y="116296"/>
                  </a:lnTo>
                  <a:lnTo>
                    <a:pt x="93415" y="116296"/>
                  </a:lnTo>
                  <a:lnTo>
                    <a:pt x="94892" y="115925"/>
                  </a:lnTo>
                  <a:lnTo>
                    <a:pt x="95630" y="115185"/>
                  </a:lnTo>
                  <a:lnTo>
                    <a:pt x="114461" y="95925"/>
                  </a:lnTo>
                  <a:lnTo>
                    <a:pt x="114461" y="95925"/>
                  </a:lnTo>
                  <a:lnTo>
                    <a:pt x="115200" y="95185"/>
                  </a:lnTo>
                  <a:lnTo>
                    <a:pt x="115569" y="94444"/>
                  </a:lnTo>
                  <a:lnTo>
                    <a:pt x="115569" y="93703"/>
                  </a:lnTo>
                  <a:lnTo>
                    <a:pt x="114830" y="92962"/>
                  </a:lnTo>
                  <a:lnTo>
                    <a:pt x="89723" y="67777"/>
                  </a:lnTo>
                  <a:lnTo>
                    <a:pt x="89723" y="67777"/>
                  </a:lnTo>
                  <a:lnTo>
                    <a:pt x="89353" y="67037"/>
                  </a:lnTo>
                  <a:lnTo>
                    <a:pt x="88984" y="66296"/>
                  </a:lnTo>
                  <a:lnTo>
                    <a:pt x="89353" y="65555"/>
                  </a:lnTo>
                  <a:lnTo>
                    <a:pt x="89723" y="65185"/>
                  </a:lnTo>
                  <a:lnTo>
                    <a:pt x="89723" y="65185"/>
                  </a:lnTo>
                  <a:lnTo>
                    <a:pt x="90461" y="64444"/>
                  </a:lnTo>
                  <a:lnTo>
                    <a:pt x="91200" y="64444"/>
                  </a:lnTo>
                  <a:lnTo>
                    <a:pt x="91938" y="64814"/>
                  </a:lnTo>
                  <a:lnTo>
                    <a:pt x="92307" y="65185"/>
                  </a:lnTo>
                  <a:lnTo>
                    <a:pt x="117415" y="90370"/>
                  </a:lnTo>
                  <a:lnTo>
                    <a:pt x="117415" y="90370"/>
                  </a:lnTo>
                  <a:lnTo>
                    <a:pt x="118153" y="91111"/>
                  </a:lnTo>
                  <a:lnTo>
                    <a:pt x="118523" y="92222"/>
                  </a:lnTo>
                  <a:lnTo>
                    <a:pt x="118892" y="93333"/>
                  </a:lnTo>
                  <a:lnTo>
                    <a:pt x="118892" y="94444"/>
                  </a:lnTo>
                  <a:lnTo>
                    <a:pt x="118892" y="94444"/>
                  </a:lnTo>
                  <a:lnTo>
                    <a:pt x="118523" y="96666"/>
                  </a:lnTo>
                  <a:lnTo>
                    <a:pt x="117415" y="98888"/>
                  </a:lnTo>
                  <a:lnTo>
                    <a:pt x="98584" y="118148"/>
                  </a:lnTo>
                  <a:lnTo>
                    <a:pt x="98584" y="118148"/>
                  </a:lnTo>
                  <a:lnTo>
                    <a:pt x="97476" y="118888"/>
                  </a:lnTo>
                  <a:lnTo>
                    <a:pt x="96000" y="119259"/>
                  </a:lnTo>
                  <a:lnTo>
                    <a:pt x="94892" y="119629"/>
                  </a:lnTo>
                  <a:lnTo>
                    <a:pt x="93415" y="120000"/>
                  </a:lnTo>
                  <a:lnTo>
                    <a:pt x="93415" y="120000"/>
                  </a:lnTo>
                  <a:lnTo>
                    <a:pt x="91938" y="119629"/>
                  </a:lnTo>
                  <a:lnTo>
                    <a:pt x="90461" y="119259"/>
                  </a:lnTo>
                  <a:lnTo>
                    <a:pt x="89353" y="118888"/>
                  </a:lnTo>
                  <a:lnTo>
                    <a:pt x="88246" y="118148"/>
                  </a:lnTo>
                  <a:lnTo>
                    <a:pt x="88246" y="118148"/>
                  </a:lnTo>
                  <a:lnTo>
                    <a:pt x="78276" y="107037"/>
                  </a:lnTo>
                  <a:lnTo>
                    <a:pt x="64615" y="93333"/>
                  </a:lnTo>
                  <a:lnTo>
                    <a:pt x="64615" y="93333"/>
                  </a:lnTo>
                  <a:lnTo>
                    <a:pt x="64246" y="92592"/>
                  </a:lnTo>
                  <a:lnTo>
                    <a:pt x="63876" y="92222"/>
                  </a:lnTo>
                  <a:lnTo>
                    <a:pt x="64246" y="91481"/>
                  </a:lnTo>
                  <a:lnTo>
                    <a:pt x="64615" y="90740"/>
                  </a:lnTo>
                  <a:lnTo>
                    <a:pt x="64615" y="90740"/>
                  </a:lnTo>
                  <a:lnTo>
                    <a:pt x="65353" y="90370"/>
                  </a:lnTo>
                  <a:lnTo>
                    <a:pt x="66092" y="90000"/>
                  </a:lnTo>
                  <a:lnTo>
                    <a:pt x="66461" y="90370"/>
                  </a:lnTo>
                  <a:lnTo>
                    <a:pt x="67200" y="90740"/>
                  </a:lnTo>
                  <a:lnTo>
                    <a:pt x="67200" y="90740"/>
                  </a:lnTo>
                  <a:lnTo>
                    <a:pt x="73107" y="96666"/>
                  </a:lnTo>
                  <a:lnTo>
                    <a:pt x="79015" y="90370"/>
                  </a:lnTo>
                  <a:lnTo>
                    <a:pt x="79015" y="90370"/>
                  </a:lnTo>
                  <a:lnTo>
                    <a:pt x="79753" y="90000"/>
                  </a:lnTo>
                  <a:lnTo>
                    <a:pt x="80492" y="90000"/>
                  </a:lnTo>
                  <a:lnTo>
                    <a:pt x="81230" y="90000"/>
                  </a:lnTo>
                  <a:lnTo>
                    <a:pt x="81600" y="90740"/>
                  </a:lnTo>
                  <a:lnTo>
                    <a:pt x="81600" y="90740"/>
                  </a:lnTo>
                  <a:lnTo>
                    <a:pt x="82338" y="91111"/>
                  </a:lnTo>
                  <a:lnTo>
                    <a:pt x="82338" y="91851"/>
                  </a:lnTo>
                  <a:lnTo>
                    <a:pt x="82338" y="92592"/>
                  </a:lnTo>
                  <a:lnTo>
                    <a:pt x="81969" y="93333"/>
                  </a:lnTo>
                  <a:lnTo>
                    <a:pt x="81969" y="93333"/>
                  </a:lnTo>
                  <a:close/>
                  <a:moveTo>
                    <a:pt x="80492" y="17037"/>
                  </a:moveTo>
                  <a:lnTo>
                    <a:pt x="103015" y="39629"/>
                  </a:lnTo>
                  <a:lnTo>
                    <a:pt x="115569" y="27037"/>
                  </a:lnTo>
                  <a:lnTo>
                    <a:pt x="115569" y="27037"/>
                  </a:lnTo>
                  <a:lnTo>
                    <a:pt x="116307" y="26296"/>
                  </a:lnTo>
                  <a:lnTo>
                    <a:pt x="116307" y="25555"/>
                  </a:lnTo>
                  <a:lnTo>
                    <a:pt x="116307" y="25555"/>
                  </a:lnTo>
                  <a:lnTo>
                    <a:pt x="116307" y="24814"/>
                  </a:lnTo>
                  <a:lnTo>
                    <a:pt x="115569" y="24444"/>
                  </a:lnTo>
                  <a:lnTo>
                    <a:pt x="96000" y="4444"/>
                  </a:lnTo>
                  <a:lnTo>
                    <a:pt x="96000" y="4444"/>
                  </a:lnTo>
                  <a:lnTo>
                    <a:pt x="95261" y="4074"/>
                  </a:lnTo>
                  <a:lnTo>
                    <a:pt x="94523" y="3703"/>
                  </a:lnTo>
                  <a:lnTo>
                    <a:pt x="93784" y="4074"/>
                  </a:lnTo>
                  <a:lnTo>
                    <a:pt x="93046" y="4444"/>
                  </a:lnTo>
                  <a:lnTo>
                    <a:pt x="80492" y="17037"/>
                  </a:lnTo>
                  <a:close/>
                </a:path>
              </a:pathLst>
            </a:custGeom>
            <a:solidFill>
              <a:srgbClr val="FBFBFB"/>
            </a:solidFill>
            <a:ln>
              <a:noFill/>
            </a:ln>
          </p:spPr>
          <p:txBody>
            <a:bodyPr anchor="ctr"/>
            <a:lstStyle/>
            <a:p>
              <a:pPr algn="ctr"/>
              <a:endParaRPr>
                <a:cs typeface="+mn-ea"/>
                <a:sym typeface="+mn-lt"/>
              </a:endParaRPr>
            </a:p>
          </p:txBody>
        </p:sp>
        <p:sp>
          <p:nvSpPr>
            <p:cNvPr id="38" name="ïšḻïďê-任意多边形: 形状 30"/>
            <p:cNvSpPr/>
            <p:nvPr/>
          </p:nvSpPr>
          <p:spPr>
            <a:xfrm>
              <a:off x="7317632" y="1850390"/>
              <a:ext cx="224357" cy="225741"/>
            </a:xfrm>
            <a:custGeom>
              <a:avLst/>
              <a:gdLst/>
              <a:ahLst/>
              <a:cxnLst/>
              <a:rect l="0" t="0" r="0" b="0"/>
              <a:pathLst>
                <a:path w="120000" h="120000" extrusionOk="0">
                  <a:moveTo>
                    <a:pt x="22222" y="14444"/>
                  </a:moveTo>
                  <a:lnTo>
                    <a:pt x="19259" y="16666"/>
                  </a:lnTo>
                  <a:lnTo>
                    <a:pt x="48148" y="45185"/>
                  </a:lnTo>
                  <a:lnTo>
                    <a:pt x="48148" y="45185"/>
                  </a:lnTo>
                  <a:lnTo>
                    <a:pt x="48518" y="45925"/>
                  </a:lnTo>
                  <a:lnTo>
                    <a:pt x="48888" y="46666"/>
                  </a:lnTo>
                  <a:lnTo>
                    <a:pt x="48518" y="47407"/>
                  </a:lnTo>
                  <a:lnTo>
                    <a:pt x="48148" y="48148"/>
                  </a:lnTo>
                  <a:lnTo>
                    <a:pt x="48148" y="48148"/>
                  </a:lnTo>
                  <a:lnTo>
                    <a:pt x="47407" y="48518"/>
                  </a:lnTo>
                  <a:lnTo>
                    <a:pt x="47037" y="48518"/>
                  </a:lnTo>
                  <a:lnTo>
                    <a:pt x="47037" y="48518"/>
                  </a:lnTo>
                  <a:lnTo>
                    <a:pt x="46296" y="48518"/>
                  </a:lnTo>
                  <a:lnTo>
                    <a:pt x="45555" y="48148"/>
                  </a:lnTo>
                  <a:lnTo>
                    <a:pt x="17037" y="19259"/>
                  </a:lnTo>
                  <a:lnTo>
                    <a:pt x="14444" y="21851"/>
                  </a:lnTo>
                  <a:lnTo>
                    <a:pt x="14444" y="21851"/>
                  </a:lnTo>
                  <a:lnTo>
                    <a:pt x="13703" y="22222"/>
                  </a:lnTo>
                  <a:lnTo>
                    <a:pt x="13333" y="22222"/>
                  </a:lnTo>
                  <a:lnTo>
                    <a:pt x="13333" y="22222"/>
                  </a:lnTo>
                  <a:lnTo>
                    <a:pt x="12592" y="22222"/>
                  </a:lnTo>
                  <a:lnTo>
                    <a:pt x="11851" y="21851"/>
                  </a:lnTo>
                  <a:lnTo>
                    <a:pt x="740" y="10740"/>
                  </a:lnTo>
                  <a:lnTo>
                    <a:pt x="740" y="10740"/>
                  </a:lnTo>
                  <a:lnTo>
                    <a:pt x="370" y="10000"/>
                  </a:lnTo>
                  <a:lnTo>
                    <a:pt x="0" y="9259"/>
                  </a:lnTo>
                  <a:lnTo>
                    <a:pt x="370" y="8518"/>
                  </a:lnTo>
                  <a:lnTo>
                    <a:pt x="740" y="7777"/>
                  </a:lnTo>
                  <a:lnTo>
                    <a:pt x="8148" y="370"/>
                  </a:lnTo>
                  <a:lnTo>
                    <a:pt x="8148" y="370"/>
                  </a:lnTo>
                  <a:lnTo>
                    <a:pt x="8888" y="0"/>
                  </a:lnTo>
                  <a:lnTo>
                    <a:pt x="9629" y="0"/>
                  </a:lnTo>
                  <a:lnTo>
                    <a:pt x="10000" y="0"/>
                  </a:lnTo>
                  <a:lnTo>
                    <a:pt x="10740" y="370"/>
                  </a:lnTo>
                  <a:lnTo>
                    <a:pt x="22222" y="11481"/>
                  </a:lnTo>
                  <a:lnTo>
                    <a:pt x="22222" y="11481"/>
                  </a:lnTo>
                  <a:lnTo>
                    <a:pt x="22592" y="12222"/>
                  </a:lnTo>
                  <a:lnTo>
                    <a:pt x="22962" y="12962"/>
                  </a:lnTo>
                  <a:lnTo>
                    <a:pt x="22592" y="13703"/>
                  </a:lnTo>
                  <a:lnTo>
                    <a:pt x="22222" y="14444"/>
                  </a:lnTo>
                  <a:lnTo>
                    <a:pt x="22222" y="14444"/>
                  </a:lnTo>
                  <a:close/>
                  <a:moveTo>
                    <a:pt x="93333" y="18148"/>
                  </a:moveTo>
                  <a:lnTo>
                    <a:pt x="93333" y="18148"/>
                  </a:lnTo>
                  <a:lnTo>
                    <a:pt x="92962" y="18888"/>
                  </a:lnTo>
                  <a:lnTo>
                    <a:pt x="92592" y="19629"/>
                  </a:lnTo>
                  <a:lnTo>
                    <a:pt x="92962" y="20370"/>
                  </a:lnTo>
                  <a:lnTo>
                    <a:pt x="93333" y="20740"/>
                  </a:lnTo>
                  <a:lnTo>
                    <a:pt x="98888" y="26296"/>
                  </a:lnTo>
                  <a:lnTo>
                    <a:pt x="98888" y="26296"/>
                  </a:lnTo>
                  <a:lnTo>
                    <a:pt x="99629" y="27037"/>
                  </a:lnTo>
                  <a:lnTo>
                    <a:pt x="100370" y="27407"/>
                  </a:lnTo>
                  <a:lnTo>
                    <a:pt x="101111" y="27037"/>
                  </a:lnTo>
                  <a:lnTo>
                    <a:pt x="101851" y="26296"/>
                  </a:lnTo>
                  <a:lnTo>
                    <a:pt x="115185" y="13333"/>
                  </a:lnTo>
                  <a:lnTo>
                    <a:pt x="115185" y="13333"/>
                  </a:lnTo>
                  <a:lnTo>
                    <a:pt x="115925" y="12962"/>
                  </a:lnTo>
                  <a:lnTo>
                    <a:pt x="117037" y="12962"/>
                  </a:lnTo>
                  <a:lnTo>
                    <a:pt x="117037" y="12962"/>
                  </a:lnTo>
                  <a:lnTo>
                    <a:pt x="117777" y="13333"/>
                  </a:lnTo>
                  <a:lnTo>
                    <a:pt x="118148" y="14074"/>
                  </a:lnTo>
                  <a:lnTo>
                    <a:pt x="118148" y="14074"/>
                  </a:lnTo>
                  <a:lnTo>
                    <a:pt x="119259" y="17407"/>
                  </a:lnTo>
                  <a:lnTo>
                    <a:pt x="120000" y="20740"/>
                  </a:lnTo>
                  <a:lnTo>
                    <a:pt x="120000" y="23703"/>
                  </a:lnTo>
                  <a:lnTo>
                    <a:pt x="119629" y="27407"/>
                  </a:lnTo>
                  <a:lnTo>
                    <a:pt x="119629" y="27407"/>
                  </a:lnTo>
                  <a:lnTo>
                    <a:pt x="118888" y="31111"/>
                  </a:lnTo>
                  <a:lnTo>
                    <a:pt x="117407" y="34074"/>
                  </a:lnTo>
                  <a:lnTo>
                    <a:pt x="115555" y="37037"/>
                  </a:lnTo>
                  <a:lnTo>
                    <a:pt x="113333" y="39629"/>
                  </a:lnTo>
                  <a:lnTo>
                    <a:pt x="113333" y="39629"/>
                  </a:lnTo>
                  <a:lnTo>
                    <a:pt x="111481" y="41111"/>
                  </a:lnTo>
                  <a:lnTo>
                    <a:pt x="109629" y="42592"/>
                  </a:lnTo>
                  <a:lnTo>
                    <a:pt x="107407" y="43703"/>
                  </a:lnTo>
                  <a:lnTo>
                    <a:pt x="105555" y="44814"/>
                  </a:lnTo>
                  <a:lnTo>
                    <a:pt x="103333" y="45555"/>
                  </a:lnTo>
                  <a:lnTo>
                    <a:pt x="101111" y="45925"/>
                  </a:lnTo>
                  <a:lnTo>
                    <a:pt x="98518" y="46296"/>
                  </a:lnTo>
                  <a:lnTo>
                    <a:pt x="96296" y="46666"/>
                  </a:lnTo>
                  <a:lnTo>
                    <a:pt x="96296" y="46666"/>
                  </a:lnTo>
                  <a:lnTo>
                    <a:pt x="92222" y="46296"/>
                  </a:lnTo>
                  <a:lnTo>
                    <a:pt x="88888" y="45185"/>
                  </a:lnTo>
                  <a:lnTo>
                    <a:pt x="45185" y="88148"/>
                  </a:lnTo>
                  <a:lnTo>
                    <a:pt x="45185" y="88148"/>
                  </a:lnTo>
                  <a:lnTo>
                    <a:pt x="46296" y="91851"/>
                  </a:lnTo>
                  <a:lnTo>
                    <a:pt x="46666" y="95185"/>
                  </a:lnTo>
                  <a:lnTo>
                    <a:pt x="46666" y="98518"/>
                  </a:lnTo>
                  <a:lnTo>
                    <a:pt x="45925" y="101851"/>
                  </a:lnTo>
                  <a:lnTo>
                    <a:pt x="45925" y="101851"/>
                  </a:lnTo>
                  <a:lnTo>
                    <a:pt x="45185" y="105185"/>
                  </a:lnTo>
                  <a:lnTo>
                    <a:pt x="43703" y="108148"/>
                  </a:lnTo>
                  <a:lnTo>
                    <a:pt x="41851" y="110740"/>
                  </a:lnTo>
                  <a:lnTo>
                    <a:pt x="39629" y="113333"/>
                  </a:lnTo>
                  <a:lnTo>
                    <a:pt x="39629" y="113333"/>
                  </a:lnTo>
                  <a:lnTo>
                    <a:pt x="36296" y="116296"/>
                  </a:lnTo>
                  <a:lnTo>
                    <a:pt x="32592" y="118148"/>
                  </a:lnTo>
                  <a:lnTo>
                    <a:pt x="30740" y="118888"/>
                  </a:lnTo>
                  <a:lnTo>
                    <a:pt x="28518" y="119629"/>
                  </a:lnTo>
                  <a:lnTo>
                    <a:pt x="24074" y="120000"/>
                  </a:lnTo>
                  <a:lnTo>
                    <a:pt x="24074" y="120000"/>
                  </a:lnTo>
                  <a:lnTo>
                    <a:pt x="21851" y="119629"/>
                  </a:lnTo>
                  <a:lnTo>
                    <a:pt x="18888" y="119259"/>
                  </a:lnTo>
                  <a:lnTo>
                    <a:pt x="16666" y="118518"/>
                  </a:lnTo>
                  <a:lnTo>
                    <a:pt x="14444" y="117777"/>
                  </a:lnTo>
                  <a:lnTo>
                    <a:pt x="14444" y="117777"/>
                  </a:lnTo>
                  <a:lnTo>
                    <a:pt x="13703" y="117037"/>
                  </a:lnTo>
                  <a:lnTo>
                    <a:pt x="13333" y="116296"/>
                  </a:lnTo>
                  <a:lnTo>
                    <a:pt x="13333" y="116296"/>
                  </a:lnTo>
                  <a:lnTo>
                    <a:pt x="13333" y="115185"/>
                  </a:lnTo>
                  <a:lnTo>
                    <a:pt x="13703" y="114444"/>
                  </a:lnTo>
                  <a:lnTo>
                    <a:pt x="27037" y="101481"/>
                  </a:lnTo>
                  <a:lnTo>
                    <a:pt x="27037" y="101481"/>
                  </a:lnTo>
                  <a:lnTo>
                    <a:pt x="27407" y="101111"/>
                  </a:lnTo>
                  <a:lnTo>
                    <a:pt x="27777" y="100370"/>
                  </a:lnTo>
                  <a:lnTo>
                    <a:pt x="27407" y="99629"/>
                  </a:lnTo>
                  <a:lnTo>
                    <a:pt x="27037" y="98888"/>
                  </a:lnTo>
                  <a:lnTo>
                    <a:pt x="21481" y="92962"/>
                  </a:lnTo>
                  <a:lnTo>
                    <a:pt x="21481" y="92962"/>
                  </a:lnTo>
                  <a:lnTo>
                    <a:pt x="20740" y="92592"/>
                  </a:lnTo>
                  <a:lnTo>
                    <a:pt x="19629" y="92222"/>
                  </a:lnTo>
                  <a:lnTo>
                    <a:pt x="18888" y="92592"/>
                  </a:lnTo>
                  <a:lnTo>
                    <a:pt x="18148" y="92962"/>
                  </a:lnTo>
                  <a:lnTo>
                    <a:pt x="5185" y="106296"/>
                  </a:lnTo>
                  <a:lnTo>
                    <a:pt x="5185" y="106296"/>
                  </a:lnTo>
                  <a:lnTo>
                    <a:pt x="4444" y="106666"/>
                  </a:lnTo>
                  <a:lnTo>
                    <a:pt x="3703" y="106666"/>
                  </a:lnTo>
                  <a:lnTo>
                    <a:pt x="3703" y="106666"/>
                  </a:lnTo>
                  <a:lnTo>
                    <a:pt x="2592" y="106296"/>
                  </a:lnTo>
                  <a:lnTo>
                    <a:pt x="2222" y="105555"/>
                  </a:lnTo>
                  <a:lnTo>
                    <a:pt x="2222" y="105555"/>
                  </a:lnTo>
                  <a:lnTo>
                    <a:pt x="1111" y="102592"/>
                  </a:lnTo>
                  <a:lnTo>
                    <a:pt x="370" y="99259"/>
                  </a:lnTo>
                  <a:lnTo>
                    <a:pt x="370" y="95925"/>
                  </a:lnTo>
                  <a:lnTo>
                    <a:pt x="740" y="92592"/>
                  </a:lnTo>
                  <a:lnTo>
                    <a:pt x="740" y="92592"/>
                  </a:lnTo>
                  <a:lnTo>
                    <a:pt x="1481" y="88888"/>
                  </a:lnTo>
                  <a:lnTo>
                    <a:pt x="2962" y="85555"/>
                  </a:lnTo>
                  <a:lnTo>
                    <a:pt x="4814" y="82962"/>
                  </a:lnTo>
                  <a:lnTo>
                    <a:pt x="7037" y="80370"/>
                  </a:lnTo>
                  <a:lnTo>
                    <a:pt x="7037" y="80370"/>
                  </a:lnTo>
                  <a:lnTo>
                    <a:pt x="8888" y="78518"/>
                  </a:lnTo>
                  <a:lnTo>
                    <a:pt x="10740" y="77037"/>
                  </a:lnTo>
                  <a:lnTo>
                    <a:pt x="12592" y="75925"/>
                  </a:lnTo>
                  <a:lnTo>
                    <a:pt x="14444" y="74814"/>
                  </a:lnTo>
                  <a:lnTo>
                    <a:pt x="16666" y="74074"/>
                  </a:lnTo>
                  <a:lnTo>
                    <a:pt x="18888" y="73703"/>
                  </a:lnTo>
                  <a:lnTo>
                    <a:pt x="21851" y="73333"/>
                  </a:lnTo>
                  <a:lnTo>
                    <a:pt x="24074" y="73333"/>
                  </a:lnTo>
                  <a:lnTo>
                    <a:pt x="24074" y="73333"/>
                  </a:lnTo>
                  <a:lnTo>
                    <a:pt x="28148" y="73703"/>
                  </a:lnTo>
                  <a:lnTo>
                    <a:pt x="31481" y="74814"/>
                  </a:lnTo>
                  <a:lnTo>
                    <a:pt x="74814" y="31481"/>
                  </a:lnTo>
                  <a:lnTo>
                    <a:pt x="74814" y="31481"/>
                  </a:lnTo>
                  <a:lnTo>
                    <a:pt x="73703" y="27777"/>
                  </a:lnTo>
                  <a:lnTo>
                    <a:pt x="73333" y="24814"/>
                  </a:lnTo>
                  <a:lnTo>
                    <a:pt x="73333" y="21481"/>
                  </a:lnTo>
                  <a:lnTo>
                    <a:pt x="74074" y="18148"/>
                  </a:lnTo>
                  <a:lnTo>
                    <a:pt x="74074" y="18148"/>
                  </a:lnTo>
                  <a:lnTo>
                    <a:pt x="74814" y="14814"/>
                  </a:lnTo>
                  <a:lnTo>
                    <a:pt x="76296" y="11851"/>
                  </a:lnTo>
                  <a:lnTo>
                    <a:pt x="78148" y="8888"/>
                  </a:lnTo>
                  <a:lnTo>
                    <a:pt x="80370" y="6666"/>
                  </a:lnTo>
                  <a:lnTo>
                    <a:pt x="80370" y="6666"/>
                  </a:lnTo>
                  <a:lnTo>
                    <a:pt x="83333" y="4074"/>
                  </a:lnTo>
                  <a:lnTo>
                    <a:pt x="85925" y="2592"/>
                  </a:lnTo>
                  <a:lnTo>
                    <a:pt x="89259" y="1111"/>
                  </a:lnTo>
                  <a:lnTo>
                    <a:pt x="92592" y="370"/>
                  </a:lnTo>
                  <a:lnTo>
                    <a:pt x="92592" y="370"/>
                  </a:lnTo>
                  <a:lnTo>
                    <a:pt x="95925" y="0"/>
                  </a:lnTo>
                  <a:lnTo>
                    <a:pt x="99259" y="0"/>
                  </a:lnTo>
                  <a:lnTo>
                    <a:pt x="102592" y="740"/>
                  </a:lnTo>
                  <a:lnTo>
                    <a:pt x="105555" y="2222"/>
                  </a:lnTo>
                  <a:lnTo>
                    <a:pt x="105555" y="2222"/>
                  </a:lnTo>
                  <a:lnTo>
                    <a:pt x="106296" y="2592"/>
                  </a:lnTo>
                  <a:lnTo>
                    <a:pt x="107037" y="3703"/>
                  </a:lnTo>
                  <a:lnTo>
                    <a:pt x="107037" y="3703"/>
                  </a:lnTo>
                  <a:lnTo>
                    <a:pt x="107037" y="4444"/>
                  </a:lnTo>
                  <a:lnTo>
                    <a:pt x="106296" y="5185"/>
                  </a:lnTo>
                  <a:lnTo>
                    <a:pt x="93333" y="18148"/>
                  </a:lnTo>
                  <a:close/>
                  <a:moveTo>
                    <a:pt x="88888" y="19629"/>
                  </a:moveTo>
                  <a:lnTo>
                    <a:pt x="88888" y="19629"/>
                  </a:lnTo>
                  <a:lnTo>
                    <a:pt x="89629" y="17407"/>
                  </a:lnTo>
                  <a:lnTo>
                    <a:pt x="90740" y="15185"/>
                  </a:lnTo>
                  <a:lnTo>
                    <a:pt x="101851" y="4444"/>
                  </a:lnTo>
                  <a:lnTo>
                    <a:pt x="101851" y="4444"/>
                  </a:lnTo>
                  <a:lnTo>
                    <a:pt x="99259" y="3703"/>
                  </a:lnTo>
                  <a:lnTo>
                    <a:pt x="96666" y="3703"/>
                  </a:lnTo>
                  <a:lnTo>
                    <a:pt x="94074" y="3703"/>
                  </a:lnTo>
                  <a:lnTo>
                    <a:pt x="91851" y="4074"/>
                  </a:lnTo>
                  <a:lnTo>
                    <a:pt x="89629" y="4814"/>
                  </a:lnTo>
                  <a:lnTo>
                    <a:pt x="87407" y="5925"/>
                  </a:lnTo>
                  <a:lnTo>
                    <a:pt x="85185" y="7407"/>
                  </a:lnTo>
                  <a:lnTo>
                    <a:pt x="83333" y="9259"/>
                  </a:lnTo>
                  <a:lnTo>
                    <a:pt x="83333" y="9259"/>
                  </a:lnTo>
                  <a:lnTo>
                    <a:pt x="81111" y="11481"/>
                  </a:lnTo>
                  <a:lnTo>
                    <a:pt x="79629" y="13703"/>
                  </a:lnTo>
                  <a:lnTo>
                    <a:pt x="78518" y="16296"/>
                  </a:lnTo>
                  <a:lnTo>
                    <a:pt x="77407" y="19259"/>
                  </a:lnTo>
                  <a:lnTo>
                    <a:pt x="77407" y="19259"/>
                  </a:lnTo>
                  <a:lnTo>
                    <a:pt x="77037" y="22592"/>
                  </a:lnTo>
                  <a:lnTo>
                    <a:pt x="77037" y="25185"/>
                  </a:lnTo>
                  <a:lnTo>
                    <a:pt x="77777" y="28148"/>
                  </a:lnTo>
                  <a:lnTo>
                    <a:pt x="78518" y="31111"/>
                  </a:lnTo>
                  <a:lnTo>
                    <a:pt x="78518" y="31111"/>
                  </a:lnTo>
                  <a:lnTo>
                    <a:pt x="78518" y="32222"/>
                  </a:lnTo>
                  <a:lnTo>
                    <a:pt x="78148" y="33333"/>
                  </a:lnTo>
                  <a:lnTo>
                    <a:pt x="33333" y="78148"/>
                  </a:lnTo>
                  <a:lnTo>
                    <a:pt x="33333" y="78148"/>
                  </a:lnTo>
                  <a:lnTo>
                    <a:pt x="32592" y="78518"/>
                  </a:lnTo>
                  <a:lnTo>
                    <a:pt x="31481" y="78518"/>
                  </a:lnTo>
                  <a:lnTo>
                    <a:pt x="31481" y="78518"/>
                  </a:lnTo>
                  <a:lnTo>
                    <a:pt x="27777" y="77407"/>
                  </a:lnTo>
                  <a:lnTo>
                    <a:pt x="24074" y="77037"/>
                  </a:lnTo>
                  <a:lnTo>
                    <a:pt x="24074" y="77037"/>
                  </a:lnTo>
                  <a:lnTo>
                    <a:pt x="19629" y="77407"/>
                  </a:lnTo>
                  <a:lnTo>
                    <a:pt x="16296" y="78518"/>
                  </a:lnTo>
                  <a:lnTo>
                    <a:pt x="12592" y="80370"/>
                  </a:lnTo>
                  <a:lnTo>
                    <a:pt x="9629" y="82962"/>
                  </a:lnTo>
                  <a:lnTo>
                    <a:pt x="9629" y="82962"/>
                  </a:lnTo>
                  <a:lnTo>
                    <a:pt x="7777" y="84814"/>
                  </a:lnTo>
                  <a:lnTo>
                    <a:pt x="6296" y="87037"/>
                  </a:lnTo>
                  <a:lnTo>
                    <a:pt x="5185" y="89259"/>
                  </a:lnTo>
                  <a:lnTo>
                    <a:pt x="4444" y="91851"/>
                  </a:lnTo>
                  <a:lnTo>
                    <a:pt x="4074" y="94074"/>
                  </a:lnTo>
                  <a:lnTo>
                    <a:pt x="3703" y="96296"/>
                  </a:lnTo>
                  <a:lnTo>
                    <a:pt x="4074" y="98888"/>
                  </a:lnTo>
                  <a:lnTo>
                    <a:pt x="4444" y="101481"/>
                  </a:lnTo>
                  <a:lnTo>
                    <a:pt x="15555" y="90000"/>
                  </a:lnTo>
                  <a:lnTo>
                    <a:pt x="15555" y="90000"/>
                  </a:lnTo>
                  <a:lnTo>
                    <a:pt x="17407" y="88888"/>
                  </a:lnTo>
                  <a:lnTo>
                    <a:pt x="19629" y="88518"/>
                  </a:lnTo>
                  <a:lnTo>
                    <a:pt x="19629" y="88518"/>
                  </a:lnTo>
                  <a:lnTo>
                    <a:pt x="21111" y="88518"/>
                  </a:lnTo>
                  <a:lnTo>
                    <a:pt x="22222" y="88888"/>
                  </a:lnTo>
                  <a:lnTo>
                    <a:pt x="23333" y="89259"/>
                  </a:lnTo>
                  <a:lnTo>
                    <a:pt x="24074" y="90000"/>
                  </a:lnTo>
                  <a:lnTo>
                    <a:pt x="29629" y="95925"/>
                  </a:lnTo>
                  <a:lnTo>
                    <a:pt x="29629" y="95925"/>
                  </a:lnTo>
                  <a:lnTo>
                    <a:pt x="31111" y="98148"/>
                  </a:lnTo>
                  <a:lnTo>
                    <a:pt x="31481" y="100370"/>
                  </a:lnTo>
                  <a:lnTo>
                    <a:pt x="31481" y="100370"/>
                  </a:lnTo>
                  <a:lnTo>
                    <a:pt x="31111" y="101481"/>
                  </a:lnTo>
                  <a:lnTo>
                    <a:pt x="30740" y="102592"/>
                  </a:lnTo>
                  <a:lnTo>
                    <a:pt x="30370" y="103333"/>
                  </a:lnTo>
                  <a:lnTo>
                    <a:pt x="29629" y="104444"/>
                  </a:lnTo>
                  <a:lnTo>
                    <a:pt x="18148" y="115185"/>
                  </a:lnTo>
                  <a:lnTo>
                    <a:pt x="18148" y="115185"/>
                  </a:lnTo>
                  <a:lnTo>
                    <a:pt x="21111" y="115925"/>
                  </a:lnTo>
                  <a:lnTo>
                    <a:pt x="23703" y="116296"/>
                  </a:lnTo>
                  <a:lnTo>
                    <a:pt x="25925" y="115925"/>
                  </a:lnTo>
                  <a:lnTo>
                    <a:pt x="28518" y="115555"/>
                  </a:lnTo>
                  <a:lnTo>
                    <a:pt x="28518" y="115555"/>
                  </a:lnTo>
                  <a:lnTo>
                    <a:pt x="30740" y="114814"/>
                  </a:lnTo>
                  <a:lnTo>
                    <a:pt x="32962" y="113703"/>
                  </a:lnTo>
                  <a:lnTo>
                    <a:pt x="35185" y="112222"/>
                  </a:lnTo>
                  <a:lnTo>
                    <a:pt x="37037" y="110740"/>
                  </a:lnTo>
                  <a:lnTo>
                    <a:pt x="37037" y="110740"/>
                  </a:lnTo>
                  <a:lnTo>
                    <a:pt x="38888" y="108518"/>
                  </a:lnTo>
                  <a:lnTo>
                    <a:pt x="40740" y="105925"/>
                  </a:lnTo>
                  <a:lnTo>
                    <a:pt x="41851" y="103333"/>
                  </a:lnTo>
                  <a:lnTo>
                    <a:pt x="42592" y="100370"/>
                  </a:lnTo>
                  <a:lnTo>
                    <a:pt x="42592" y="100370"/>
                  </a:lnTo>
                  <a:lnTo>
                    <a:pt x="42962" y="97407"/>
                  </a:lnTo>
                  <a:lnTo>
                    <a:pt x="42962" y="94444"/>
                  </a:lnTo>
                  <a:lnTo>
                    <a:pt x="42222" y="91111"/>
                  </a:lnTo>
                  <a:lnTo>
                    <a:pt x="41481" y="88518"/>
                  </a:lnTo>
                  <a:lnTo>
                    <a:pt x="41481" y="88518"/>
                  </a:lnTo>
                  <a:lnTo>
                    <a:pt x="41481" y="87407"/>
                  </a:lnTo>
                  <a:lnTo>
                    <a:pt x="41851" y="86296"/>
                  </a:lnTo>
                  <a:lnTo>
                    <a:pt x="87037" y="41481"/>
                  </a:lnTo>
                  <a:lnTo>
                    <a:pt x="87037" y="41481"/>
                  </a:lnTo>
                  <a:lnTo>
                    <a:pt x="87777" y="41111"/>
                  </a:lnTo>
                  <a:lnTo>
                    <a:pt x="88888" y="41481"/>
                  </a:lnTo>
                  <a:lnTo>
                    <a:pt x="88888" y="41481"/>
                  </a:lnTo>
                  <a:lnTo>
                    <a:pt x="92592" y="42592"/>
                  </a:lnTo>
                  <a:lnTo>
                    <a:pt x="96296" y="42962"/>
                  </a:lnTo>
                  <a:lnTo>
                    <a:pt x="96296" y="42962"/>
                  </a:lnTo>
                  <a:lnTo>
                    <a:pt x="100370" y="42592"/>
                  </a:lnTo>
                  <a:lnTo>
                    <a:pt x="104074" y="41481"/>
                  </a:lnTo>
                  <a:lnTo>
                    <a:pt x="107407" y="39629"/>
                  </a:lnTo>
                  <a:lnTo>
                    <a:pt x="110740" y="37037"/>
                  </a:lnTo>
                  <a:lnTo>
                    <a:pt x="110740" y="37037"/>
                  </a:lnTo>
                  <a:lnTo>
                    <a:pt x="112592" y="35185"/>
                  </a:lnTo>
                  <a:lnTo>
                    <a:pt x="114074" y="32962"/>
                  </a:lnTo>
                  <a:lnTo>
                    <a:pt x="115185" y="30740"/>
                  </a:lnTo>
                  <a:lnTo>
                    <a:pt x="115925" y="28148"/>
                  </a:lnTo>
                  <a:lnTo>
                    <a:pt x="116296" y="25925"/>
                  </a:lnTo>
                  <a:lnTo>
                    <a:pt x="116666" y="23333"/>
                  </a:lnTo>
                  <a:lnTo>
                    <a:pt x="116296" y="20740"/>
                  </a:lnTo>
                  <a:lnTo>
                    <a:pt x="115925" y="18518"/>
                  </a:lnTo>
                  <a:lnTo>
                    <a:pt x="104444" y="29629"/>
                  </a:lnTo>
                  <a:lnTo>
                    <a:pt x="104444" y="29629"/>
                  </a:lnTo>
                  <a:lnTo>
                    <a:pt x="103703" y="30370"/>
                  </a:lnTo>
                  <a:lnTo>
                    <a:pt x="102592" y="30740"/>
                  </a:lnTo>
                  <a:lnTo>
                    <a:pt x="100370" y="31111"/>
                  </a:lnTo>
                  <a:lnTo>
                    <a:pt x="100370" y="31111"/>
                  </a:lnTo>
                  <a:lnTo>
                    <a:pt x="98148" y="30740"/>
                  </a:lnTo>
                  <a:lnTo>
                    <a:pt x="96296" y="29629"/>
                  </a:lnTo>
                  <a:lnTo>
                    <a:pt x="90740" y="23703"/>
                  </a:lnTo>
                  <a:lnTo>
                    <a:pt x="90740" y="23703"/>
                  </a:lnTo>
                  <a:lnTo>
                    <a:pt x="89629" y="21851"/>
                  </a:lnTo>
                  <a:lnTo>
                    <a:pt x="88888" y="19629"/>
                  </a:lnTo>
                  <a:lnTo>
                    <a:pt x="88888" y="19629"/>
                  </a:lnTo>
                  <a:close/>
                  <a:moveTo>
                    <a:pt x="18148" y="12962"/>
                  </a:moveTo>
                  <a:lnTo>
                    <a:pt x="9629" y="4444"/>
                  </a:lnTo>
                  <a:lnTo>
                    <a:pt x="4444" y="9259"/>
                  </a:lnTo>
                  <a:lnTo>
                    <a:pt x="13333" y="17777"/>
                  </a:lnTo>
                  <a:lnTo>
                    <a:pt x="18148" y="12962"/>
                  </a:lnTo>
                  <a:close/>
                  <a:moveTo>
                    <a:pt x="115185" y="108888"/>
                  </a:moveTo>
                  <a:lnTo>
                    <a:pt x="115185" y="108888"/>
                  </a:lnTo>
                  <a:lnTo>
                    <a:pt x="115555" y="108518"/>
                  </a:lnTo>
                  <a:lnTo>
                    <a:pt x="115925" y="107777"/>
                  </a:lnTo>
                  <a:lnTo>
                    <a:pt x="115555" y="107037"/>
                  </a:lnTo>
                  <a:lnTo>
                    <a:pt x="115185" y="106296"/>
                  </a:lnTo>
                  <a:lnTo>
                    <a:pt x="77407" y="68888"/>
                  </a:lnTo>
                  <a:lnTo>
                    <a:pt x="77407" y="68888"/>
                  </a:lnTo>
                  <a:lnTo>
                    <a:pt x="77037" y="68148"/>
                  </a:lnTo>
                  <a:lnTo>
                    <a:pt x="76666" y="67407"/>
                  </a:lnTo>
                  <a:lnTo>
                    <a:pt x="77037" y="66666"/>
                  </a:lnTo>
                  <a:lnTo>
                    <a:pt x="77407" y="66296"/>
                  </a:lnTo>
                  <a:lnTo>
                    <a:pt x="77407" y="66296"/>
                  </a:lnTo>
                  <a:lnTo>
                    <a:pt x="78148" y="65555"/>
                  </a:lnTo>
                  <a:lnTo>
                    <a:pt x="78888" y="65555"/>
                  </a:lnTo>
                  <a:lnTo>
                    <a:pt x="79259" y="65555"/>
                  </a:lnTo>
                  <a:lnTo>
                    <a:pt x="80000" y="65925"/>
                  </a:lnTo>
                  <a:lnTo>
                    <a:pt x="117777" y="103333"/>
                  </a:lnTo>
                  <a:lnTo>
                    <a:pt x="117777" y="103333"/>
                  </a:lnTo>
                  <a:lnTo>
                    <a:pt x="119259" y="105555"/>
                  </a:lnTo>
                  <a:lnTo>
                    <a:pt x="119629" y="107777"/>
                  </a:lnTo>
                  <a:lnTo>
                    <a:pt x="119629" y="107777"/>
                  </a:lnTo>
                  <a:lnTo>
                    <a:pt x="119259" y="110000"/>
                  </a:lnTo>
                  <a:lnTo>
                    <a:pt x="117777" y="111851"/>
                  </a:lnTo>
                  <a:lnTo>
                    <a:pt x="112592" y="117407"/>
                  </a:lnTo>
                  <a:lnTo>
                    <a:pt x="112592" y="117407"/>
                  </a:lnTo>
                  <a:lnTo>
                    <a:pt x="110370" y="118518"/>
                  </a:lnTo>
                  <a:lnTo>
                    <a:pt x="107777" y="118888"/>
                  </a:lnTo>
                  <a:lnTo>
                    <a:pt x="107777" y="118888"/>
                  </a:lnTo>
                  <a:lnTo>
                    <a:pt x="105555" y="118518"/>
                  </a:lnTo>
                  <a:lnTo>
                    <a:pt x="104814" y="118148"/>
                  </a:lnTo>
                  <a:lnTo>
                    <a:pt x="103703" y="117407"/>
                  </a:lnTo>
                  <a:lnTo>
                    <a:pt x="66296" y="80000"/>
                  </a:lnTo>
                  <a:lnTo>
                    <a:pt x="66296" y="80000"/>
                  </a:lnTo>
                  <a:lnTo>
                    <a:pt x="65925" y="79259"/>
                  </a:lnTo>
                  <a:lnTo>
                    <a:pt x="65555" y="78518"/>
                  </a:lnTo>
                  <a:lnTo>
                    <a:pt x="65925" y="77777"/>
                  </a:lnTo>
                  <a:lnTo>
                    <a:pt x="66296" y="77407"/>
                  </a:lnTo>
                  <a:lnTo>
                    <a:pt x="66296" y="77407"/>
                  </a:lnTo>
                  <a:lnTo>
                    <a:pt x="67037" y="76666"/>
                  </a:lnTo>
                  <a:lnTo>
                    <a:pt x="67777" y="76666"/>
                  </a:lnTo>
                  <a:lnTo>
                    <a:pt x="68148" y="76666"/>
                  </a:lnTo>
                  <a:lnTo>
                    <a:pt x="68888" y="77037"/>
                  </a:lnTo>
                  <a:lnTo>
                    <a:pt x="106296" y="114444"/>
                  </a:lnTo>
                  <a:lnTo>
                    <a:pt x="106296" y="114444"/>
                  </a:lnTo>
                  <a:lnTo>
                    <a:pt x="107037" y="115185"/>
                  </a:lnTo>
                  <a:lnTo>
                    <a:pt x="108148" y="115555"/>
                  </a:lnTo>
                  <a:lnTo>
                    <a:pt x="108888" y="115185"/>
                  </a:lnTo>
                  <a:lnTo>
                    <a:pt x="109259" y="114444"/>
                  </a:lnTo>
                  <a:lnTo>
                    <a:pt x="115185" y="108888"/>
                  </a:lnTo>
                  <a:close/>
                </a:path>
              </a:pathLst>
            </a:custGeom>
            <a:solidFill>
              <a:srgbClr val="FBFBFB"/>
            </a:solidFill>
            <a:ln>
              <a:noFill/>
            </a:ln>
          </p:spPr>
          <p:txBody>
            <a:bodyPr anchor="ctr"/>
            <a:lstStyle/>
            <a:p>
              <a:pPr algn="ctr"/>
              <a:endParaRPr>
                <a:cs typeface="+mn-ea"/>
                <a:sym typeface="+mn-lt"/>
              </a:endParaRPr>
            </a:p>
          </p:txBody>
        </p:sp>
      </p:grpSp>
      <p:sp>
        <p:nvSpPr>
          <p:cNvPr id="46" name="矩形 45"/>
          <p:cNvSpPr/>
          <p:nvPr/>
        </p:nvSpPr>
        <p:spPr>
          <a:xfrm>
            <a:off x="2213610" y="2269490"/>
            <a:ext cx="2465705" cy="141986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solidFill>
                <a:latin typeface="微软雅黑 Light" panose="020B0502040204020203" charset="-122"/>
                <a:ea typeface="微软雅黑 Light" panose="020B0502040204020203" charset="-122"/>
                <a:cs typeface="+mn-ea"/>
                <a:sym typeface="+mn-lt"/>
              </a:rPr>
              <a:t>申请材料提交：</a:t>
            </a:r>
          </a:p>
          <a:p>
            <a:pPr algn="ctr">
              <a:lnSpc>
                <a:spcPct val="120000"/>
              </a:lnSpc>
            </a:pPr>
            <a:r>
              <a:rPr lang="zh-CN" altLang="en-US" dirty="0">
                <a:solidFill>
                  <a:schemeClr val="tx1"/>
                </a:solidFill>
                <a:latin typeface="微软雅黑 Light" panose="020B0502040204020203" charset="-122"/>
                <a:ea typeface="微软雅黑 Light" panose="020B0502040204020203" charset="-122"/>
                <a:cs typeface="+mn-ea"/>
                <a:sym typeface="+mn-lt"/>
              </a:rPr>
              <a:t>线上提交</a:t>
            </a:r>
            <a:r>
              <a:rPr lang="zh-CN" altLang="en-US" b="1" dirty="0">
                <a:solidFill>
                  <a:srgbClr val="C00000"/>
                </a:solidFill>
                <a:latin typeface="微软雅黑 Light" panose="020B0502040204020203" charset="-122"/>
                <a:ea typeface="微软雅黑 Light" panose="020B0502040204020203" charset="-122"/>
                <a:cs typeface="+mn-ea"/>
                <a:sym typeface="+mn-lt"/>
              </a:rPr>
              <a:t>身份信息</a:t>
            </a:r>
            <a:r>
              <a:rPr lang="zh-CN" altLang="en-US" b="1" dirty="0">
                <a:solidFill>
                  <a:schemeClr val="tx1"/>
                </a:solidFill>
                <a:latin typeface="微软雅黑 Light" panose="020B0502040204020203" charset="-122"/>
                <a:ea typeface="微软雅黑 Light" panose="020B0502040204020203" charset="-122"/>
                <a:cs typeface="+mn-ea"/>
                <a:sym typeface="+mn-lt"/>
              </a:rPr>
              <a:t>和</a:t>
            </a:r>
            <a:r>
              <a:rPr lang="zh-CN" altLang="en-US" b="1" dirty="0">
                <a:solidFill>
                  <a:srgbClr val="C00000"/>
                </a:solidFill>
                <a:latin typeface="微软雅黑 Light" panose="020B0502040204020203" charset="-122"/>
                <a:ea typeface="微软雅黑 Light" panose="020B0502040204020203" charset="-122"/>
                <a:cs typeface="+mn-ea"/>
                <a:sym typeface="+mn-lt"/>
              </a:rPr>
              <a:t>抵押物情况信息</a:t>
            </a:r>
          </a:p>
          <a:p>
            <a:pPr algn="ctr">
              <a:lnSpc>
                <a:spcPct val="120000"/>
              </a:lnSpc>
            </a:pPr>
            <a:r>
              <a:rPr lang="zh-CN" altLang="en-US" dirty="0">
                <a:solidFill>
                  <a:schemeClr val="tx1"/>
                </a:solidFill>
                <a:latin typeface="微软雅黑 Light" panose="020B0502040204020203" charset="-122"/>
                <a:ea typeface="微软雅黑 Light" panose="020B0502040204020203" charset="-122"/>
                <a:cs typeface="+mn-ea"/>
                <a:sym typeface="+mn-lt"/>
              </a:rPr>
              <a:t>预授信人脸识别</a:t>
            </a:r>
          </a:p>
        </p:txBody>
      </p:sp>
      <p:sp>
        <p:nvSpPr>
          <p:cNvPr id="47" name="矩形 46"/>
          <p:cNvSpPr/>
          <p:nvPr/>
        </p:nvSpPr>
        <p:spPr>
          <a:xfrm>
            <a:off x="5380355" y="2272030"/>
            <a:ext cx="2761615" cy="17519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800" b="1" dirty="0">
                <a:latin typeface="微软雅黑 Light" panose="020B0502040204020203" charset="-122"/>
                <a:ea typeface="微软雅黑 Light" panose="020B0502040204020203" charset="-122"/>
                <a:cs typeface="+mn-ea"/>
                <a:sym typeface="+mn-lt"/>
              </a:rPr>
              <a:t>房屋押品线上估值</a:t>
            </a:r>
            <a:r>
              <a:rPr lang="zh-CN" altLang="en-US" sz="1800" dirty="0">
                <a:latin typeface="微软雅黑 Light" panose="020B0502040204020203" charset="-122"/>
                <a:ea typeface="微软雅黑 Light" panose="020B0502040204020203" charset="-122"/>
                <a:cs typeface="+mn-ea"/>
                <a:sym typeface="+mn-lt"/>
              </a:rPr>
              <a:t>：</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基于抵押物信息和三方综合数据平台，自建</a:t>
            </a:r>
            <a:r>
              <a:rPr lang="zh-CN" altLang="en-US" sz="1800" dirty="0">
                <a:solidFill>
                  <a:schemeClr val="tx1"/>
                </a:solidFill>
                <a:latin typeface="微软雅黑 Light" panose="020B0502040204020203" charset="-122"/>
                <a:ea typeface="微软雅黑 Light" panose="020B0502040204020203" charset="-122"/>
                <a:cs typeface="+mn-ea"/>
                <a:sym typeface="+mn-lt"/>
              </a:rPr>
              <a:t>房屋估值模型，</a:t>
            </a:r>
            <a:r>
              <a:rPr lang="zh-CN" altLang="en-US" sz="1800" b="1" dirty="0">
                <a:solidFill>
                  <a:srgbClr val="C00000"/>
                </a:solidFill>
                <a:latin typeface="微软雅黑 Light" panose="020B0502040204020203" charset="-122"/>
                <a:ea typeface="微软雅黑 Light" panose="020B0502040204020203" charset="-122"/>
                <a:cs typeface="+mn-ea"/>
                <a:sym typeface="+mn-lt"/>
              </a:rPr>
              <a:t>线上自动估值</a:t>
            </a:r>
            <a:r>
              <a:rPr lang="zh-CN" altLang="en-US" sz="1800" dirty="0">
                <a:solidFill>
                  <a:schemeClr val="tx1"/>
                </a:solidFill>
                <a:latin typeface="微软雅黑 Light" panose="020B0502040204020203" charset="-122"/>
                <a:ea typeface="微软雅黑 Light" panose="020B0502040204020203" charset="-122"/>
                <a:cs typeface="+mn-ea"/>
                <a:sym typeface="+mn-lt"/>
              </a:rPr>
              <a:t>，实现</a:t>
            </a:r>
            <a:r>
              <a:rPr lang="en-US" altLang="zh-CN" sz="1800" dirty="0">
                <a:solidFill>
                  <a:schemeClr val="tx1"/>
                </a:solidFill>
                <a:latin typeface="微软雅黑 Light" panose="020B0502040204020203" charset="-122"/>
                <a:ea typeface="微软雅黑 Light" panose="020B0502040204020203" charset="-122"/>
                <a:cs typeface="+mn-ea"/>
                <a:sym typeface="+mn-lt"/>
              </a:rPr>
              <a:t>“</a:t>
            </a:r>
            <a:r>
              <a:rPr lang="zh-CN" altLang="en-US" sz="1800" dirty="0">
                <a:solidFill>
                  <a:schemeClr val="tx1"/>
                </a:solidFill>
                <a:latin typeface="微软雅黑 Light" panose="020B0502040204020203" charset="-122"/>
                <a:ea typeface="微软雅黑 Light" panose="020B0502040204020203" charset="-122"/>
                <a:cs typeface="+mn-ea"/>
                <a:sym typeface="+mn-lt"/>
              </a:rPr>
              <a:t>一房一价</a:t>
            </a:r>
            <a:r>
              <a:rPr lang="en-US" altLang="zh-CN" sz="1800" dirty="0">
                <a:solidFill>
                  <a:schemeClr val="tx1"/>
                </a:solidFill>
                <a:latin typeface="微软雅黑 Light" panose="020B0502040204020203" charset="-122"/>
                <a:ea typeface="微软雅黑 Light" panose="020B0502040204020203" charset="-122"/>
                <a:cs typeface="+mn-ea"/>
                <a:sym typeface="+mn-lt"/>
              </a:rPr>
              <a:t>”</a:t>
            </a:r>
          </a:p>
        </p:txBody>
      </p:sp>
      <p:sp>
        <p:nvSpPr>
          <p:cNvPr id="48" name="矩形 47"/>
          <p:cNvSpPr/>
          <p:nvPr/>
        </p:nvSpPr>
        <p:spPr>
          <a:xfrm>
            <a:off x="9062085" y="4779645"/>
            <a:ext cx="2480945" cy="141986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800" b="1" dirty="0">
                <a:latin typeface="微软雅黑 Light" panose="020B0502040204020203" charset="-122"/>
                <a:ea typeface="微软雅黑 Light" panose="020B0502040204020203" charset="-122"/>
                <a:cs typeface="+mn-ea"/>
                <a:sym typeface="+mn-lt"/>
              </a:rPr>
              <a:t>现场调查，系统终审：</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专业人员线下调查并线上录入信息，结合外部数据，对贷款进行终审</a:t>
            </a:r>
          </a:p>
        </p:txBody>
      </p:sp>
      <p:sp>
        <p:nvSpPr>
          <p:cNvPr id="49" name="矩形 48"/>
          <p:cNvSpPr/>
          <p:nvPr/>
        </p:nvSpPr>
        <p:spPr>
          <a:xfrm>
            <a:off x="1859280" y="4782820"/>
            <a:ext cx="3175000" cy="17519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800" b="1" dirty="0">
                <a:latin typeface="微软雅黑 Light" panose="020B0502040204020203" charset="-122"/>
                <a:ea typeface="微软雅黑 Light" panose="020B0502040204020203" charset="-122"/>
                <a:cs typeface="+mn-ea"/>
                <a:sym typeface="+mn-lt"/>
              </a:rPr>
              <a:t>房管局远程申报和放款：</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打造银行与政府部门信息交流平台，实现全线上抵押登记</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运用区块链和智能合约技术，保存过程存证</a:t>
            </a:r>
          </a:p>
        </p:txBody>
      </p:sp>
      <p:sp>
        <p:nvSpPr>
          <p:cNvPr id="50" name="矩形 49"/>
          <p:cNvSpPr/>
          <p:nvPr/>
        </p:nvSpPr>
        <p:spPr>
          <a:xfrm>
            <a:off x="5437505" y="4779645"/>
            <a:ext cx="2858770" cy="194564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800" b="1" dirty="0">
                <a:latin typeface="微软雅黑 Light" panose="020B0502040204020203" charset="-122"/>
                <a:ea typeface="微软雅黑 Light" panose="020B0502040204020203" charset="-122"/>
                <a:cs typeface="+mn-ea"/>
                <a:sym typeface="+mn-lt"/>
              </a:rPr>
              <a:t>AI面签：</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面对面拟人客服交流答疑，线上签订合同</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（真人</a:t>
            </a:r>
            <a:r>
              <a:rPr lang="en-US" altLang="zh-CN" sz="1800" dirty="0">
                <a:latin typeface="微软雅黑 Light" panose="020B0502040204020203" charset="-122"/>
                <a:ea typeface="微软雅黑 Light" panose="020B0502040204020203" charset="-122"/>
                <a:cs typeface="+mn-ea"/>
                <a:sym typeface="+mn-lt"/>
              </a:rPr>
              <a:t>AI</a:t>
            </a:r>
            <a:r>
              <a:rPr lang="zh-CN" altLang="en-US" sz="1800" dirty="0">
                <a:latin typeface="微软雅黑 Light" panose="020B0502040204020203" charset="-122"/>
                <a:ea typeface="微软雅黑 Light" panose="020B0502040204020203" charset="-122"/>
                <a:cs typeface="+mn-ea"/>
                <a:sym typeface="+mn-lt"/>
              </a:rPr>
              <a:t>影像、零文本输入、无感风控，智能面签）</a:t>
            </a:r>
          </a:p>
          <a:p>
            <a:pPr algn="ctr">
              <a:lnSpc>
                <a:spcPct val="120000"/>
              </a:lnSpc>
            </a:pPr>
            <a:endParaRPr lang="zh-CN" altLang="en-US" sz="1050" dirty="0">
              <a:solidFill>
                <a:schemeClr val="bg1">
                  <a:lumMod val="50000"/>
                </a:schemeClr>
              </a:solidFill>
              <a:ea typeface="宋体" panose="02010600030101010101" pitchFamily="2" charset="-122"/>
              <a:cs typeface="+mn-ea"/>
              <a:sym typeface="+mn-lt"/>
            </a:endParaRPr>
          </a:p>
        </p:txBody>
      </p:sp>
      <p:sp>
        <p:nvSpPr>
          <p:cNvPr id="51" name="矩形 50"/>
          <p:cNvSpPr/>
          <p:nvPr/>
        </p:nvSpPr>
        <p:spPr>
          <a:xfrm>
            <a:off x="120015" y="3904615"/>
            <a:ext cx="2470150" cy="755650"/>
          </a:xfrm>
          <a:prstGeom prst="rect">
            <a:avLst/>
          </a:prstGeom>
        </p:spPr>
        <p:txBody>
          <a:bodyPr wrap="square">
            <a:spAutoFit/>
            <a:scene3d>
              <a:camera prst="orthographicFront"/>
              <a:lightRig rig="threePt" dir="t"/>
            </a:scene3d>
            <a:sp3d contourW="12700"/>
          </a:bodyPr>
          <a:lstStyle/>
          <a:p>
            <a:pPr algn="l">
              <a:lnSpc>
                <a:spcPct val="120000"/>
              </a:lnSpc>
            </a:pPr>
            <a:r>
              <a:rPr lang="en-US" altLang="zh-CN" b="1" dirty="0">
                <a:solidFill>
                  <a:schemeClr val="tx1"/>
                </a:solidFill>
                <a:latin typeface="微软雅黑 Light" panose="020B0502040204020203" charset="-122"/>
                <a:ea typeface="微软雅黑 Light" panose="020B0502040204020203" charset="-122"/>
                <a:cs typeface="微软雅黑 Light" panose="020B0502040204020203" charset="-122"/>
                <a:sym typeface="+mn-lt"/>
              </a:rPr>
              <a:t>AI</a:t>
            </a:r>
            <a:r>
              <a:rPr lang="zh-CN" altLang="en-US" b="1" dirty="0">
                <a:solidFill>
                  <a:schemeClr val="tx1"/>
                </a:solidFill>
                <a:latin typeface="微软雅黑 Light" panose="020B0502040204020203" charset="-122"/>
                <a:ea typeface="微软雅黑 Light" panose="020B0502040204020203" charset="-122"/>
                <a:cs typeface="微软雅黑 Light" panose="020B0502040204020203" charset="-122"/>
                <a:sym typeface="+mn-lt"/>
              </a:rPr>
              <a:t>咨询服务：</a:t>
            </a:r>
          </a:p>
          <a:p>
            <a:pPr algn="ctr">
              <a:lnSpc>
                <a:spcPct val="120000"/>
              </a:lnSpc>
            </a:pPr>
            <a:r>
              <a:rPr lang="zh-CN" altLang="en-US" dirty="0">
                <a:solidFill>
                  <a:schemeClr val="tx1"/>
                </a:solidFill>
                <a:latin typeface="微软雅黑 Light" panose="020B0502040204020203" charset="-122"/>
                <a:ea typeface="微软雅黑 Light" panose="020B0502040204020203" charset="-122"/>
                <a:cs typeface="微软雅黑 Light" panose="020B0502040204020203" charset="-122"/>
                <a:sym typeface="+mn-lt"/>
              </a:rPr>
              <a:t>解答客户有关贷款问题</a:t>
            </a:r>
          </a:p>
        </p:txBody>
      </p:sp>
      <p:sp>
        <p:nvSpPr>
          <p:cNvPr id="52" name="矩形 51"/>
          <p:cNvSpPr/>
          <p:nvPr/>
        </p:nvSpPr>
        <p:spPr>
          <a:xfrm>
            <a:off x="8514715" y="2225040"/>
            <a:ext cx="3482975" cy="141986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800" b="1" dirty="0">
                <a:latin typeface="微软雅黑 Light" panose="020B0502040204020203" charset="-122"/>
                <a:ea typeface="微软雅黑 Light" panose="020B0502040204020203" charset="-122"/>
                <a:cs typeface="+mn-ea"/>
                <a:sym typeface="+mn-lt"/>
              </a:rPr>
              <a:t>自动预审批：</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提交</a:t>
            </a:r>
            <a:r>
              <a:rPr lang="zh-CN" altLang="en-US" sz="1800" b="1" dirty="0">
                <a:solidFill>
                  <a:srgbClr val="C00000"/>
                </a:solidFill>
                <a:latin typeface="微软雅黑 Light" panose="020B0502040204020203" charset="-122"/>
                <a:ea typeface="微软雅黑 Light" panose="020B0502040204020203" charset="-122"/>
                <a:cs typeface="+mn-ea"/>
                <a:sym typeface="+mn-lt"/>
              </a:rPr>
              <a:t>证明资料</a:t>
            </a:r>
            <a:r>
              <a:rPr lang="zh-CN" altLang="en-US" sz="1800" dirty="0">
                <a:latin typeface="微软雅黑 Light" panose="020B0502040204020203" charset="-122"/>
                <a:ea typeface="微软雅黑 Light" panose="020B0502040204020203" charset="-122"/>
                <a:cs typeface="+mn-ea"/>
                <a:sym typeface="+mn-lt"/>
              </a:rPr>
              <a:t>（身份信息资料、相关证明资料以及抵押物资料）</a:t>
            </a:r>
          </a:p>
          <a:p>
            <a:pPr algn="ctr">
              <a:lnSpc>
                <a:spcPct val="120000"/>
              </a:lnSpc>
            </a:pPr>
            <a:r>
              <a:rPr lang="zh-CN" altLang="en-US" sz="1800" dirty="0">
                <a:latin typeface="微软雅黑 Light" panose="020B0502040204020203" charset="-122"/>
                <a:ea typeface="微软雅黑 Light" panose="020B0502040204020203" charset="-122"/>
                <a:cs typeface="+mn-ea"/>
                <a:sym typeface="+mn-lt"/>
              </a:rPr>
              <a:t>基于预审批模型</a:t>
            </a:r>
            <a:r>
              <a:rPr lang="zh-CN" altLang="en-US" sz="1800" b="1" dirty="0">
                <a:solidFill>
                  <a:srgbClr val="C00000"/>
                </a:solidFill>
                <a:latin typeface="微软雅黑 Light" panose="020B0502040204020203" charset="-122"/>
                <a:ea typeface="微软雅黑 Light" panose="020B0502040204020203" charset="-122"/>
                <a:cs typeface="+mn-ea"/>
                <a:sym typeface="+mn-lt"/>
              </a:rPr>
              <a:t>出具预授信额度</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46"/>
                                        </p:tgtEl>
                                        <p:attrNameLst>
                                          <p:attrName>style.visibility</p:attrName>
                                        </p:attrNameLst>
                                      </p:cBhvr>
                                      <p:to>
                                        <p:strVal val="visible"/>
                                      </p:to>
                                    </p:set>
                                    <p:anim calcmode="lin" valueType="num">
                                      <p:cBhvr>
                                        <p:cTn id="13" dur="500" fill="hold"/>
                                        <p:tgtEl>
                                          <p:spTgt spid="46"/>
                                        </p:tgtEl>
                                        <p:attrNameLst>
                                          <p:attrName>ppt_w</p:attrName>
                                        </p:attrNameLst>
                                      </p:cBhvr>
                                      <p:tavLst>
                                        <p:tav tm="0">
                                          <p:val>
                                            <p:fltVal val="0"/>
                                          </p:val>
                                        </p:tav>
                                        <p:tav tm="100000">
                                          <p:val>
                                            <p:strVal val="#ppt_w"/>
                                          </p:val>
                                        </p:tav>
                                      </p:tavLst>
                                    </p:anim>
                                    <p:anim calcmode="lin" valueType="num">
                                      <p:cBhvr>
                                        <p:cTn id="14" dur="500" fill="hold"/>
                                        <p:tgtEl>
                                          <p:spTgt spid="46"/>
                                        </p:tgtEl>
                                        <p:attrNameLst>
                                          <p:attrName>ppt_h</p:attrName>
                                        </p:attrNameLst>
                                      </p:cBhvr>
                                      <p:tavLst>
                                        <p:tav tm="0">
                                          <p:val>
                                            <p:fltVal val="0"/>
                                          </p:val>
                                        </p:tav>
                                        <p:tav tm="100000">
                                          <p:val>
                                            <p:strVal val="#ppt_h"/>
                                          </p:val>
                                        </p:tav>
                                      </p:tavLst>
                                    </p:anim>
                                    <p:animEffect transition="in" filter="fade">
                                      <p:cBhvr>
                                        <p:cTn id="15" dur="500"/>
                                        <p:tgtEl>
                                          <p:spTgt spid="46"/>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47"/>
                                        </p:tgtEl>
                                        <p:attrNameLst>
                                          <p:attrName>style.visibility</p:attrName>
                                        </p:attrNameLst>
                                      </p:cBhvr>
                                      <p:to>
                                        <p:strVal val="visible"/>
                                      </p:to>
                                    </p:set>
                                    <p:anim calcmode="lin" valueType="num">
                                      <p:cBhvr>
                                        <p:cTn id="18" dur="500" fill="hold"/>
                                        <p:tgtEl>
                                          <p:spTgt spid="47"/>
                                        </p:tgtEl>
                                        <p:attrNameLst>
                                          <p:attrName>ppt_w</p:attrName>
                                        </p:attrNameLst>
                                      </p:cBhvr>
                                      <p:tavLst>
                                        <p:tav tm="0">
                                          <p:val>
                                            <p:fltVal val="0"/>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animEffect transition="in" filter="fade">
                                      <p:cBhvr>
                                        <p:cTn id="20" dur="500"/>
                                        <p:tgtEl>
                                          <p:spTgt spid="47"/>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 calcmode="lin" valueType="num">
                                      <p:cBhvr>
                                        <p:cTn id="23" dur="500" fill="hold"/>
                                        <p:tgtEl>
                                          <p:spTgt spid="48"/>
                                        </p:tgtEl>
                                        <p:attrNameLst>
                                          <p:attrName>ppt_w</p:attrName>
                                        </p:attrNameLst>
                                      </p:cBhvr>
                                      <p:tavLst>
                                        <p:tav tm="0">
                                          <p:val>
                                            <p:fltVal val="0"/>
                                          </p:val>
                                        </p:tav>
                                        <p:tav tm="100000">
                                          <p:val>
                                            <p:strVal val="#ppt_w"/>
                                          </p:val>
                                        </p:tav>
                                      </p:tavLst>
                                    </p:anim>
                                    <p:anim calcmode="lin" valueType="num">
                                      <p:cBhvr>
                                        <p:cTn id="24" dur="500" fill="hold"/>
                                        <p:tgtEl>
                                          <p:spTgt spid="48"/>
                                        </p:tgtEl>
                                        <p:attrNameLst>
                                          <p:attrName>ppt_h</p:attrName>
                                        </p:attrNameLst>
                                      </p:cBhvr>
                                      <p:tavLst>
                                        <p:tav tm="0">
                                          <p:val>
                                            <p:fltVal val="0"/>
                                          </p:val>
                                        </p:tav>
                                        <p:tav tm="100000">
                                          <p:val>
                                            <p:strVal val="#ppt_h"/>
                                          </p:val>
                                        </p:tav>
                                      </p:tavLst>
                                    </p:anim>
                                    <p:animEffect transition="in" filter="fade">
                                      <p:cBhvr>
                                        <p:cTn id="25" dur="500"/>
                                        <p:tgtEl>
                                          <p:spTgt spid="48"/>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500" fill="hold"/>
                                        <p:tgtEl>
                                          <p:spTgt spid="49"/>
                                        </p:tgtEl>
                                        <p:attrNameLst>
                                          <p:attrName>ppt_w</p:attrName>
                                        </p:attrNameLst>
                                      </p:cBhvr>
                                      <p:tavLst>
                                        <p:tav tm="0">
                                          <p:val>
                                            <p:fltVal val="0"/>
                                          </p:val>
                                        </p:tav>
                                        <p:tav tm="100000">
                                          <p:val>
                                            <p:strVal val="#ppt_w"/>
                                          </p:val>
                                        </p:tav>
                                      </p:tavLst>
                                    </p:anim>
                                    <p:anim calcmode="lin" valueType="num">
                                      <p:cBhvr>
                                        <p:cTn id="29" dur="500" fill="hold"/>
                                        <p:tgtEl>
                                          <p:spTgt spid="49"/>
                                        </p:tgtEl>
                                        <p:attrNameLst>
                                          <p:attrName>ppt_h</p:attrName>
                                        </p:attrNameLst>
                                      </p:cBhvr>
                                      <p:tavLst>
                                        <p:tav tm="0">
                                          <p:val>
                                            <p:fltVal val="0"/>
                                          </p:val>
                                        </p:tav>
                                        <p:tav tm="100000">
                                          <p:val>
                                            <p:strVal val="#ppt_h"/>
                                          </p:val>
                                        </p:tav>
                                      </p:tavLst>
                                    </p:anim>
                                    <p:animEffect transition="in" filter="fade">
                                      <p:cBhvr>
                                        <p:cTn id="30" dur="500"/>
                                        <p:tgtEl>
                                          <p:spTgt spid="49"/>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50"/>
                                        </p:tgtEl>
                                        <p:attrNameLst>
                                          <p:attrName>style.visibility</p:attrName>
                                        </p:attrNameLst>
                                      </p:cBhvr>
                                      <p:to>
                                        <p:strVal val="visible"/>
                                      </p:to>
                                    </p:set>
                                    <p:anim calcmode="lin" valueType="num">
                                      <p:cBhvr>
                                        <p:cTn id="33" dur="500" fill="hold"/>
                                        <p:tgtEl>
                                          <p:spTgt spid="50"/>
                                        </p:tgtEl>
                                        <p:attrNameLst>
                                          <p:attrName>ppt_w</p:attrName>
                                        </p:attrNameLst>
                                      </p:cBhvr>
                                      <p:tavLst>
                                        <p:tav tm="0">
                                          <p:val>
                                            <p:fltVal val="0"/>
                                          </p:val>
                                        </p:tav>
                                        <p:tav tm="100000">
                                          <p:val>
                                            <p:strVal val="#ppt_w"/>
                                          </p:val>
                                        </p:tav>
                                      </p:tavLst>
                                    </p:anim>
                                    <p:anim calcmode="lin" valueType="num">
                                      <p:cBhvr>
                                        <p:cTn id="34" dur="500" fill="hold"/>
                                        <p:tgtEl>
                                          <p:spTgt spid="50"/>
                                        </p:tgtEl>
                                        <p:attrNameLst>
                                          <p:attrName>ppt_h</p:attrName>
                                        </p:attrNameLst>
                                      </p:cBhvr>
                                      <p:tavLst>
                                        <p:tav tm="0">
                                          <p:val>
                                            <p:fltVal val="0"/>
                                          </p:val>
                                        </p:tav>
                                        <p:tav tm="100000">
                                          <p:val>
                                            <p:strVal val="#ppt_h"/>
                                          </p:val>
                                        </p:tav>
                                      </p:tavLst>
                                    </p:anim>
                                    <p:animEffect transition="in" filter="fade">
                                      <p:cBhvr>
                                        <p:cTn id="35" dur="500"/>
                                        <p:tgtEl>
                                          <p:spTgt spid="50"/>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51"/>
                                        </p:tgtEl>
                                        <p:attrNameLst>
                                          <p:attrName>style.visibility</p:attrName>
                                        </p:attrNameLst>
                                      </p:cBhvr>
                                      <p:to>
                                        <p:strVal val="visible"/>
                                      </p:to>
                                    </p:set>
                                    <p:anim calcmode="lin" valueType="num">
                                      <p:cBhvr>
                                        <p:cTn id="38" dur="500" fill="hold"/>
                                        <p:tgtEl>
                                          <p:spTgt spid="51"/>
                                        </p:tgtEl>
                                        <p:attrNameLst>
                                          <p:attrName>ppt_w</p:attrName>
                                        </p:attrNameLst>
                                      </p:cBhvr>
                                      <p:tavLst>
                                        <p:tav tm="0">
                                          <p:val>
                                            <p:fltVal val="0"/>
                                          </p:val>
                                        </p:tav>
                                        <p:tav tm="100000">
                                          <p:val>
                                            <p:strVal val="#ppt_w"/>
                                          </p:val>
                                        </p:tav>
                                      </p:tavLst>
                                    </p:anim>
                                    <p:anim calcmode="lin" valueType="num">
                                      <p:cBhvr>
                                        <p:cTn id="39" dur="500" fill="hold"/>
                                        <p:tgtEl>
                                          <p:spTgt spid="51"/>
                                        </p:tgtEl>
                                        <p:attrNameLst>
                                          <p:attrName>ppt_h</p:attrName>
                                        </p:attrNameLst>
                                      </p:cBhvr>
                                      <p:tavLst>
                                        <p:tav tm="0">
                                          <p:val>
                                            <p:fltVal val="0"/>
                                          </p:val>
                                        </p:tav>
                                        <p:tav tm="100000">
                                          <p:val>
                                            <p:strVal val="#ppt_h"/>
                                          </p:val>
                                        </p:tav>
                                      </p:tavLst>
                                    </p:anim>
                                    <p:animEffect transition="in" filter="fade">
                                      <p:cBhvr>
                                        <p:cTn id="40" dur="500"/>
                                        <p:tgtEl>
                                          <p:spTgt spid="51"/>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p:cTn id="43" dur="500" fill="hold"/>
                                        <p:tgtEl>
                                          <p:spTgt spid="52"/>
                                        </p:tgtEl>
                                        <p:attrNameLst>
                                          <p:attrName>ppt_w</p:attrName>
                                        </p:attrNameLst>
                                      </p:cBhvr>
                                      <p:tavLst>
                                        <p:tav tm="0">
                                          <p:val>
                                            <p:fltVal val="0"/>
                                          </p:val>
                                        </p:tav>
                                        <p:tav tm="100000">
                                          <p:val>
                                            <p:strVal val="#ppt_w"/>
                                          </p:val>
                                        </p:tav>
                                      </p:tavLst>
                                    </p:anim>
                                    <p:anim calcmode="lin" valueType="num">
                                      <p:cBhvr>
                                        <p:cTn id="44" dur="500" fill="hold"/>
                                        <p:tgtEl>
                                          <p:spTgt spid="52"/>
                                        </p:tgtEl>
                                        <p:attrNameLst>
                                          <p:attrName>ppt_h</p:attrName>
                                        </p:attrNameLst>
                                      </p:cBhvr>
                                      <p:tavLst>
                                        <p:tav tm="0">
                                          <p:val>
                                            <p:fltVal val="0"/>
                                          </p:val>
                                        </p:tav>
                                        <p:tav tm="100000">
                                          <p:val>
                                            <p:strVal val="#ppt_h"/>
                                          </p:val>
                                        </p:tav>
                                      </p:tavLst>
                                    </p:anim>
                                    <p:animEffect transition="in" filter="fade">
                                      <p:cBhvr>
                                        <p:cTn id="4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50" grpId="0"/>
      <p:bldP spid="51" grpId="0"/>
      <p:bldP spid="5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700654" y="1821723"/>
            <a:ext cx="2664000" cy="4427795"/>
            <a:chOff x="891789" y="2249713"/>
            <a:chExt cx="2664000" cy="4427795"/>
          </a:xfrm>
        </p:grpSpPr>
        <p:sp>
          <p:nvSpPr>
            <p:cNvPr id="2" name="椭圆 1"/>
            <p:cNvSpPr/>
            <p:nvPr/>
          </p:nvSpPr>
          <p:spPr>
            <a:xfrm>
              <a:off x="1763486" y="2249713"/>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p:cNvGrpSpPr/>
            <p:nvPr/>
          </p:nvGrpSpPr>
          <p:grpSpPr>
            <a:xfrm>
              <a:off x="891789" y="4095598"/>
              <a:ext cx="2664000" cy="2581910"/>
              <a:chOff x="5385331" y="1317507"/>
              <a:chExt cx="2664000" cy="2581910"/>
            </a:xfrm>
          </p:grpSpPr>
          <p:sp>
            <p:nvSpPr>
              <p:cNvPr id="9" name="TextBox 19"/>
              <p:cNvSpPr txBox="1"/>
              <p:nvPr/>
            </p:nvSpPr>
            <p:spPr>
              <a:xfrm>
                <a:off x="5492011" y="1317507"/>
                <a:ext cx="2444433" cy="36830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1800" b="1" dirty="0">
                    <a:latin typeface="微软雅黑 Light" panose="020B0502040204020203" charset="-122"/>
                    <a:ea typeface="微软雅黑 Light" panose="020B0502040204020203" charset="-122"/>
                    <a:cs typeface="+mn-ea"/>
                    <a:sym typeface="+mn-lt"/>
                  </a:rPr>
                  <a:t>大数据系统的对接</a:t>
                </a:r>
              </a:p>
            </p:txBody>
          </p:sp>
          <p:sp>
            <p:nvSpPr>
              <p:cNvPr id="10" name="文本框 9"/>
              <p:cNvSpPr txBox="1"/>
              <p:nvPr/>
            </p:nvSpPr>
            <p:spPr>
              <a:xfrm>
                <a:off x="5385331" y="1743592"/>
                <a:ext cx="2664000" cy="2155825"/>
              </a:xfrm>
              <a:prstGeom prst="rect">
                <a:avLst/>
              </a:prstGeom>
              <a:noFill/>
            </p:spPr>
            <p:txBody>
              <a:bodyPr wrap="square" rtlCol="0">
                <a:spAutoFit/>
                <a:scene3d>
                  <a:camera prst="orthographicFront"/>
                  <a:lightRig rig="threePt" dir="t"/>
                </a:scene3d>
                <a:sp3d contourW="12700"/>
              </a:bodyPr>
              <a:lstStyle/>
              <a:p>
                <a:pPr algn="just" defTabSz="914400">
                  <a:lnSpc>
                    <a:spcPct val="120000"/>
                  </a:lnSpc>
                  <a:spcBef>
                    <a:spcPts val="0"/>
                  </a:spcBef>
                  <a:spcAft>
                    <a:spcPts val="0"/>
                  </a:spcAft>
                </a:pP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外部数据综合管理平台一站式采集包括征信、司法、税务、公积金、通讯运营商、房产估值等合法外部数据源，</a:t>
                </a:r>
                <a:r>
                  <a:rPr lang="zh-CN" altLang="en-US" sz="1600" dirty="0">
                    <a:solidFill>
                      <a:schemeClr val="bg1">
                        <a:lumMod val="50000"/>
                      </a:schemeClr>
                    </a:solidFill>
                    <a:latin typeface="微软雅黑 Light" panose="020B0502040204020203" charset="-122"/>
                    <a:ea typeface="微软雅黑 Light" panose="020B0502040204020203" charset="-122"/>
                    <a:cs typeface="+mn-ea"/>
                    <a:sym typeface="+mn-lt"/>
                  </a:rPr>
                  <a:t>为</a:t>
                </a: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房屋估值模型、自动审批模型和反欺诈模型提供了非金融数据基础</a:t>
                </a:r>
              </a:p>
            </p:txBody>
          </p:sp>
        </p:grpSp>
        <p:sp>
          <p:nvSpPr>
            <p:cNvPr id="31" name="椭圆 22"/>
            <p:cNvSpPr/>
            <p:nvPr/>
          </p:nvSpPr>
          <p:spPr>
            <a:xfrm>
              <a:off x="2088167" y="2548647"/>
              <a:ext cx="265038" cy="316532"/>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7" name="TextBox 19"/>
            <p:cNvSpPr txBox="1"/>
            <p:nvPr/>
          </p:nvSpPr>
          <p:spPr>
            <a:xfrm>
              <a:off x="998468" y="3207766"/>
              <a:ext cx="2444433" cy="829945"/>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建立外部</a:t>
              </a:r>
            </a:p>
            <a:p>
              <a:pPr algn="ct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数据管理平台</a:t>
              </a:r>
            </a:p>
          </p:txBody>
        </p:sp>
      </p:grpSp>
      <p:grpSp>
        <p:nvGrpSpPr>
          <p:cNvPr id="36" name="组合 35"/>
          <p:cNvGrpSpPr/>
          <p:nvPr/>
        </p:nvGrpSpPr>
        <p:grpSpPr>
          <a:xfrm>
            <a:off x="3581377" y="1821723"/>
            <a:ext cx="2444433" cy="4121725"/>
            <a:chOff x="3582012" y="2249713"/>
            <a:chExt cx="2444433" cy="4121725"/>
          </a:xfrm>
        </p:grpSpPr>
        <p:sp>
          <p:nvSpPr>
            <p:cNvPr id="3" name="椭圆 2"/>
            <p:cNvSpPr/>
            <p:nvPr/>
          </p:nvSpPr>
          <p:spPr>
            <a:xfrm>
              <a:off x="4347029" y="2249713"/>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4" name="组合 13"/>
            <p:cNvGrpSpPr/>
            <p:nvPr/>
          </p:nvGrpSpPr>
          <p:grpSpPr>
            <a:xfrm>
              <a:off x="3582012" y="4095598"/>
              <a:ext cx="2444433" cy="2275840"/>
              <a:chOff x="5492011" y="1317507"/>
              <a:chExt cx="2444433" cy="2275840"/>
            </a:xfrm>
          </p:grpSpPr>
          <p:sp>
            <p:nvSpPr>
              <p:cNvPr id="15" name="TextBox 19"/>
              <p:cNvSpPr txBox="1"/>
              <p:nvPr/>
            </p:nvSpPr>
            <p:spPr>
              <a:xfrm>
                <a:off x="5492011" y="1317507"/>
                <a:ext cx="2444433" cy="36830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1800" b="1" dirty="0">
                    <a:latin typeface="微软雅黑 Light" panose="020B0502040204020203" charset="-122"/>
                    <a:ea typeface="微软雅黑 Light" panose="020B0502040204020203" charset="-122"/>
                    <a:cs typeface="+mn-ea"/>
                    <a:sym typeface="+mn-lt"/>
                  </a:rPr>
                  <a:t>基于数据的自动决策</a:t>
                </a:r>
                <a:endParaRPr lang="zh-CN" altLang="en-US" sz="1800" b="1" dirty="0">
                  <a:latin typeface="+mn-lt"/>
                  <a:cs typeface="+mn-ea"/>
                  <a:sym typeface="+mn-lt"/>
                </a:endParaRPr>
              </a:p>
            </p:txBody>
          </p:sp>
          <p:sp>
            <p:nvSpPr>
              <p:cNvPr id="16" name="文本框 15"/>
              <p:cNvSpPr txBox="1"/>
              <p:nvPr/>
            </p:nvSpPr>
            <p:spPr>
              <a:xfrm>
                <a:off x="5553606" y="1732162"/>
                <a:ext cx="2324735" cy="1861185"/>
              </a:xfrm>
              <a:prstGeom prst="rect">
                <a:avLst/>
              </a:prstGeom>
              <a:noFill/>
            </p:spPr>
            <p:txBody>
              <a:bodyPr wrap="square" rtlCol="0">
                <a:spAutoFit/>
                <a:scene3d>
                  <a:camera prst="orthographicFront"/>
                  <a:lightRig rig="threePt" dir="t"/>
                </a:scene3d>
                <a:sp3d contourW="12700"/>
              </a:bodyPr>
              <a:lstStyle/>
              <a:p>
                <a:pPr algn="just" defTabSz="914400">
                  <a:lnSpc>
                    <a:spcPct val="120000"/>
                  </a:lnSpc>
                  <a:spcBef>
                    <a:spcPts val="0"/>
                  </a:spcBef>
                  <a:spcAft>
                    <a:spcPts val="0"/>
                  </a:spcAft>
                </a:pP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运用大数据平台，对行内外海量数据进行分析加工，并结合机器学习算法，建立智能化数据决策模型，实时进行自动决策计算</a:t>
                </a:r>
              </a:p>
            </p:txBody>
          </p:sp>
        </p:grpSp>
        <p:sp>
          <p:nvSpPr>
            <p:cNvPr id="32" name="椭圆 23"/>
            <p:cNvSpPr/>
            <p:nvPr/>
          </p:nvSpPr>
          <p:spPr>
            <a:xfrm>
              <a:off x="4656365" y="2548647"/>
              <a:ext cx="295727" cy="316532"/>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8" name="TextBox 19"/>
            <p:cNvSpPr txBox="1"/>
            <p:nvPr/>
          </p:nvSpPr>
          <p:spPr>
            <a:xfrm>
              <a:off x="3582012" y="3219196"/>
              <a:ext cx="2444433" cy="829945"/>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自建模型</a:t>
              </a:r>
            </a:p>
            <a:p>
              <a:pPr algn="ct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实现房屋估值</a:t>
              </a:r>
            </a:p>
          </p:txBody>
        </p:sp>
      </p:grpSp>
      <p:grpSp>
        <p:nvGrpSpPr>
          <p:cNvPr id="37" name="组合 36"/>
          <p:cNvGrpSpPr/>
          <p:nvPr/>
        </p:nvGrpSpPr>
        <p:grpSpPr>
          <a:xfrm>
            <a:off x="6107770" y="1821723"/>
            <a:ext cx="2717800" cy="4557335"/>
            <a:chOff x="6019505" y="2249713"/>
            <a:chExt cx="2717800" cy="4557335"/>
          </a:xfrm>
        </p:grpSpPr>
        <p:sp>
          <p:nvSpPr>
            <p:cNvPr id="4" name="椭圆 3"/>
            <p:cNvSpPr/>
            <p:nvPr/>
          </p:nvSpPr>
          <p:spPr>
            <a:xfrm>
              <a:off x="6930572" y="2249713"/>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p:cNvGrpSpPr/>
            <p:nvPr/>
          </p:nvGrpSpPr>
          <p:grpSpPr>
            <a:xfrm>
              <a:off x="6019505" y="4095598"/>
              <a:ext cx="2717800" cy="2711450"/>
              <a:chOff x="5345961" y="1317507"/>
              <a:chExt cx="2717800" cy="2711450"/>
            </a:xfrm>
          </p:grpSpPr>
          <p:sp>
            <p:nvSpPr>
              <p:cNvPr id="18" name="TextBox 19"/>
              <p:cNvSpPr txBox="1"/>
              <p:nvPr/>
            </p:nvSpPr>
            <p:spPr>
              <a:xfrm>
                <a:off x="5345961" y="1317507"/>
                <a:ext cx="2717800" cy="36830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1800" b="1" dirty="0">
                    <a:latin typeface="微软雅黑 Light" panose="020B0502040204020203" charset="-122"/>
                    <a:ea typeface="微软雅黑 Light" panose="020B0502040204020203" charset="-122"/>
                    <a:cs typeface="+mn-ea"/>
                    <a:sym typeface="+mn-lt"/>
                  </a:rPr>
                  <a:t>基于人工智能的无感风控</a:t>
                </a:r>
                <a:endParaRPr lang="zh-CN" altLang="en-US" sz="1800" b="1" dirty="0">
                  <a:latin typeface="+mn-lt"/>
                  <a:cs typeface="+mn-ea"/>
                  <a:sym typeface="+mn-lt"/>
                </a:endParaRPr>
              </a:p>
            </p:txBody>
          </p:sp>
          <p:sp>
            <p:nvSpPr>
              <p:cNvPr id="19" name="文本框 18"/>
              <p:cNvSpPr txBox="1"/>
              <p:nvPr/>
            </p:nvSpPr>
            <p:spPr>
              <a:xfrm>
                <a:off x="5478676" y="1697872"/>
                <a:ext cx="2461260" cy="2331085"/>
              </a:xfrm>
              <a:prstGeom prst="rect">
                <a:avLst/>
              </a:prstGeom>
              <a:noFill/>
            </p:spPr>
            <p:txBody>
              <a:bodyPr wrap="square" rtlCol="0">
                <a:spAutoFit/>
                <a:scene3d>
                  <a:camera prst="orthographicFront"/>
                  <a:lightRig rig="threePt" dir="t"/>
                </a:scene3d>
                <a:sp3d contourW="12700"/>
              </a:bodyPr>
              <a:lstStyle/>
              <a:p>
                <a:pPr algn="just" defTabSz="914400">
                  <a:lnSpc>
                    <a:spcPct val="130000"/>
                  </a:lnSpc>
                  <a:spcBef>
                    <a:spcPts val="0"/>
                  </a:spcBef>
                  <a:spcAft>
                    <a:spcPts val="0"/>
                  </a:spcAft>
                </a:pP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应用真人影像技术，全程面对面服务，借助ASR自动语音识别、NLP智能语义理解、电子签章等实现零文本输入</a:t>
                </a:r>
                <a:r>
                  <a:rPr lang="zh-CN" altLang="en-US" sz="1600" dirty="0">
                    <a:solidFill>
                      <a:schemeClr val="bg1">
                        <a:lumMod val="50000"/>
                      </a:schemeClr>
                    </a:solidFill>
                    <a:latin typeface="微软雅黑 Light" panose="020B0502040204020203" charset="-122"/>
                    <a:ea typeface="微软雅黑 Light" panose="020B0502040204020203" charset="-122"/>
                    <a:cs typeface="+mn-ea"/>
                    <a:sym typeface="+mn-lt"/>
                  </a:rPr>
                  <a:t>；</a:t>
                </a: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运用AI相面、微表情、黑背景识别等技术实现无感审核</a:t>
                </a:r>
              </a:p>
            </p:txBody>
          </p:sp>
        </p:grpSp>
        <p:sp>
          <p:nvSpPr>
            <p:cNvPr id="33" name="椭圆 24"/>
            <p:cNvSpPr/>
            <p:nvPr/>
          </p:nvSpPr>
          <p:spPr>
            <a:xfrm>
              <a:off x="7229506" y="2589514"/>
              <a:ext cx="316532" cy="234798"/>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9" name="TextBox 19"/>
            <p:cNvSpPr txBox="1"/>
            <p:nvPr/>
          </p:nvSpPr>
          <p:spPr>
            <a:xfrm>
              <a:off x="6156665" y="3214751"/>
              <a:ext cx="2444433" cy="829945"/>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buClrTx/>
                <a:buSzTx/>
                <a:buFontTx/>
              </a:pP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全拟人客服</a:t>
              </a:r>
            </a:p>
            <a:p>
              <a:pPr algn="ctr">
                <a:buClrTx/>
                <a:buSzTx/>
                <a:buFontTx/>
              </a:pP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智能面签</a:t>
              </a:r>
            </a:p>
          </p:txBody>
        </p:sp>
      </p:grpSp>
      <p:grpSp>
        <p:nvGrpSpPr>
          <p:cNvPr id="38" name="组合 37"/>
          <p:cNvGrpSpPr/>
          <p:nvPr/>
        </p:nvGrpSpPr>
        <p:grpSpPr>
          <a:xfrm>
            <a:off x="9112317" y="1821723"/>
            <a:ext cx="2668270" cy="4888170"/>
            <a:chOff x="8748462" y="2249713"/>
            <a:chExt cx="2668270" cy="4888170"/>
          </a:xfrm>
        </p:grpSpPr>
        <p:sp>
          <p:nvSpPr>
            <p:cNvPr id="5" name="椭圆 4"/>
            <p:cNvSpPr/>
            <p:nvPr/>
          </p:nvSpPr>
          <p:spPr>
            <a:xfrm>
              <a:off x="9514114" y="2249713"/>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0" name="组合 19"/>
            <p:cNvGrpSpPr/>
            <p:nvPr/>
          </p:nvGrpSpPr>
          <p:grpSpPr>
            <a:xfrm>
              <a:off x="8748462" y="3886048"/>
              <a:ext cx="2668270" cy="3251835"/>
              <a:chOff x="5491376" y="1107957"/>
              <a:chExt cx="2668270" cy="3251835"/>
            </a:xfrm>
          </p:grpSpPr>
          <p:sp>
            <p:nvSpPr>
              <p:cNvPr id="21" name="TextBox 19"/>
              <p:cNvSpPr txBox="1"/>
              <p:nvPr/>
            </p:nvSpPr>
            <p:spPr>
              <a:xfrm>
                <a:off x="5610121" y="1107957"/>
                <a:ext cx="2444433" cy="645160"/>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r>
                  <a:rPr lang="zh-CN" altLang="en-US" sz="1800" b="1" dirty="0">
                    <a:latin typeface="微软雅黑 Light" panose="020B0502040204020203" charset="-122"/>
                    <a:ea typeface="微软雅黑 Light" panose="020B0502040204020203" charset="-122"/>
                    <a:cs typeface="+mn-ea"/>
                    <a:sym typeface="+mn-lt"/>
                  </a:rPr>
                  <a:t>基于区块链、智能</a:t>
                </a:r>
              </a:p>
              <a:p>
                <a:pPr algn="ctr"/>
                <a:r>
                  <a:rPr lang="zh-CN" altLang="en-US" sz="1800" b="1" dirty="0">
                    <a:latin typeface="微软雅黑 Light" panose="020B0502040204020203" charset="-122"/>
                    <a:ea typeface="微软雅黑 Light" panose="020B0502040204020203" charset="-122"/>
                    <a:cs typeface="+mn-ea"/>
                    <a:sym typeface="+mn-lt"/>
                  </a:rPr>
                  <a:t>合约的保存技术</a:t>
                </a:r>
                <a:endParaRPr lang="zh-CN" altLang="en-US" sz="1800" b="1" dirty="0">
                  <a:latin typeface="+mn-lt"/>
                  <a:cs typeface="+mn-ea"/>
                  <a:sym typeface="+mn-lt"/>
                </a:endParaRPr>
              </a:p>
            </p:txBody>
          </p:sp>
          <p:sp>
            <p:nvSpPr>
              <p:cNvPr id="22" name="文本框 21"/>
              <p:cNvSpPr txBox="1"/>
              <p:nvPr/>
            </p:nvSpPr>
            <p:spPr>
              <a:xfrm>
                <a:off x="5491376" y="1708667"/>
                <a:ext cx="2668270" cy="2651125"/>
              </a:xfrm>
              <a:prstGeom prst="rect">
                <a:avLst/>
              </a:prstGeom>
              <a:noFill/>
            </p:spPr>
            <p:txBody>
              <a:bodyPr wrap="square" rtlCol="0">
                <a:spAutoFit/>
                <a:scene3d>
                  <a:camera prst="orthographicFront"/>
                  <a:lightRig rig="threePt" dir="t"/>
                </a:scene3d>
                <a:sp3d contourW="12700"/>
              </a:bodyPr>
              <a:lstStyle/>
              <a:p>
                <a:pPr algn="just" defTabSz="914400">
                  <a:lnSpc>
                    <a:spcPct val="130000"/>
                  </a:lnSpc>
                  <a:spcBef>
                    <a:spcPts val="0"/>
                  </a:spcBef>
                  <a:spcAft>
                    <a:spcPts val="0"/>
                  </a:spcAft>
                </a:pPr>
                <a:r>
                  <a:rPr lang="en-US" altLang="zh-CN" sz="1600" dirty="0">
                    <a:solidFill>
                      <a:schemeClr val="bg1">
                        <a:lumMod val="50000"/>
                      </a:schemeClr>
                    </a:solidFill>
                    <a:latin typeface="微软雅黑 Light" panose="020B0502040204020203" charset="-122"/>
                    <a:ea typeface="微软雅黑 Light" panose="020B0502040204020203" charset="-122"/>
                    <a:cs typeface="+mn-ea"/>
                    <a:sym typeface="+mn-lt"/>
                  </a:rPr>
                  <a:t>运用区块链等技术，将存证数据上链存储，实现存证数据的可追溯；利用智能合约技术,自动执行存证数据的脱敏、电子签名、加盖时间戳等处理，并生成符合司法要求的电子证据，实现业务全流程证据保全</a:t>
                </a:r>
              </a:p>
            </p:txBody>
          </p:sp>
        </p:grpSp>
        <p:sp>
          <p:nvSpPr>
            <p:cNvPr id="34" name="椭圆 25"/>
            <p:cNvSpPr/>
            <p:nvPr/>
          </p:nvSpPr>
          <p:spPr>
            <a:xfrm>
              <a:off x="9833872" y="2548647"/>
              <a:ext cx="274886" cy="316532"/>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0" name="TextBox 19"/>
            <p:cNvSpPr txBox="1"/>
            <p:nvPr/>
          </p:nvSpPr>
          <p:spPr>
            <a:xfrm>
              <a:off x="8749096" y="3294761"/>
              <a:ext cx="2444433" cy="460375"/>
            </a:xfrm>
            <a:prstGeom prst="rect">
              <a:avLst/>
            </a:prstGeom>
            <a:noFill/>
          </p:spPr>
          <p:txBody>
            <a:bodyPr wrap="square" rtlCol="0">
              <a:spAutoFit/>
              <a:scene3d>
                <a:camera prst="orthographicFront"/>
                <a:lightRig rig="threePt" dir="t"/>
              </a:scene3d>
              <a:sp3d contourW="12700"/>
            </a:bodyPr>
            <a:lstStyle>
              <a:defPPr>
                <a:defRPr lang="zh-CN"/>
              </a:defPPr>
              <a:lvl1pPr>
                <a:defRPr sz="1200">
                  <a:solidFill>
                    <a:schemeClr val="tx1">
                      <a:lumMod val="75000"/>
                      <a:lumOff val="25000"/>
                    </a:schemeClr>
                  </a:solidFill>
                  <a:latin typeface="EngraversGothic BT" panose="020B0507020203020204" pitchFamily="34" charset="0"/>
                </a:defRPr>
              </a:lvl1pPr>
            </a:lstStyle>
            <a:p>
              <a:pPr algn="ctr">
                <a:buClrTx/>
                <a:buSzTx/>
                <a:buFontTx/>
              </a:pPr>
              <a:r>
                <a:rPr lang="zh-CN" altLang="en-US" sz="2400" b="1" dirty="0">
                  <a:solidFill>
                    <a:schemeClr val="accent2"/>
                  </a:solidFill>
                  <a:latin typeface="微软雅黑" panose="020B0503020204020204" pitchFamily="34" charset="-122"/>
                  <a:ea typeface="微软雅黑" panose="020B0503020204020204" pitchFamily="34" charset="-122"/>
                  <a:cs typeface="+mn-ea"/>
                  <a:sym typeface="+mn-lt"/>
                </a:rPr>
                <a:t>电子数据保存</a:t>
              </a:r>
            </a:p>
          </p:txBody>
        </p:sp>
      </p:grpSp>
      <p:sp>
        <p:nvSpPr>
          <p:cNvPr id="6" name="平行四边形 5"/>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00735" y="366395"/>
            <a:ext cx="692150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异地房产抵押服务</a:t>
            </a:r>
            <a:r>
              <a:rPr lang="en-US" altLang="zh-CN"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3200" b="1"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技术实施层面</a:t>
            </a:r>
            <a:endParaRPr kumimoji="0" lang="en-US" altLang="zh-CN"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5"/>
                                        </p:tgtEl>
                                        <p:attrNameLst>
                                          <p:attrName>ppt_w</p:attrName>
                                        </p:attrNameLst>
                                      </p:cBhvr>
                                      <p:tavLst>
                                        <p:tav tm="0">
                                          <p:val>
                                            <p:strVal val="#ppt_w*.05"/>
                                          </p:val>
                                        </p:tav>
                                        <p:tav tm="100000">
                                          <p:val>
                                            <p:strVal val="#ppt_w"/>
                                          </p:val>
                                        </p:tav>
                                      </p:tavLst>
                                    </p:anim>
                                    <p:anim calcmode="lin" valueType="num">
                                      <p:cBhvr>
                                        <p:cTn id="10" dur="1000" fill="hold"/>
                                        <p:tgtEl>
                                          <p:spTgt spid="35"/>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5"/>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5"/>
                                        </p:tgtEl>
                                      </p:cBhvr>
                                    </p:animEffect>
                                  </p:childTnLst>
                                </p:cTn>
                              </p:par>
                              <p:par>
                                <p:cTn id="15" presetID="25" presetClass="entr" presetSubtype="0" fill="hold" nodeType="withEffect">
                                  <p:stCondLst>
                                    <p:cond delay="25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decel="50000" fill="hold">
                                          <p:stCondLst>
                                            <p:cond delay="0"/>
                                          </p:stCondLst>
                                        </p:cTn>
                                        <p:tgtEl>
                                          <p:spTgt spid="36"/>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36"/>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36"/>
                                        </p:tgtEl>
                                        <p:attrNameLst>
                                          <p:attrName>ppt_w</p:attrName>
                                        </p:attrNameLst>
                                      </p:cBhvr>
                                      <p:tavLst>
                                        <p:tav tm="0">
                                          <p:val>
                                            <p:strVal val="#ppt_w*.05"/>
                                          </p:val>
                                        </p:tav>
                                        <p:tav tm="100000">
                                          <p:val>
                                            <p:strVal val="#ppt_w"/>
                                          </p:val>
                                        </p:tav>
                                      </p:tavLst>
                                    </p:anim>
                                    <p:anim calcmode="lin" valueType="num">
                                      <p:cBhvr>
                                        <p:cTn id="20" dur="1000" fill="hold"/>
                                        <p:tgtEl>
                                          <p:spTgt spid="36"/>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36"/>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36"/>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36"/>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36"/>
                                        </p:tgtEl>
                                      </p:cBhvr>
                                    </p:animEffect>
                                  </p:childTnLst>
                                </p:cTn>
                              </p:par>
                              <p:par>
                                <p:cTn id="25" presetID="25" presetClass="entr" presetSubtype="0" fill="hold" nodeType="withEffect">
                                  <p:stCondLst>
                                    <p:cond delay="500"/>
                                  </p:stCondLst>
                                  <p:childTnLst>
                                    <p:set>
                                      <p:cBhvr>
                                        <p:cTn id="26" dur="1" fill="hold">
                                          <p:stCondLst>
                                            <p:cond delay="0"/>
                                          </p:stCondLst>
                                        </p:cTn>
                                        <p:tgtEl>
                                          <p:spTgt spid="37"/>
                                        </p:tgtEl>
                                        <p:attrNameLst>
                                          <p:attrName>style.visibility</p:attrName>
                                        </p:attrNameLst>
                                      </p:cBhvr>
                                      <p:to>
                                        <p:strVal val="visible"/>
                                      </p:to>
                                    </p:set>
                                    <p:anim calcmode="lin" valueType="num">
                                      <p:cBhvr>
                                        <p:cTn id="27" dur="500" decel="50000" fill="hold">
                                          <p:stCondLst>
                                            <p:cond delay="0"/>
                                          </p:stCondLst>
                                        </p:cTn>
                                        <p:tgtEl>
                                          <p:spTgt spid="37"/>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37"/>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37"/>
                                        </p:tgtEl>
                                        <p:attrNameLst>
                                          <p:attrName>ppt_w</p:attrName>
                                        </p:attrNameLst>
                                      </p:cBhvr>
                                      <p:tavLst>
                                        <p:tav tm="0">
                                          <p:val>
                                            <p:strVal val="#ppt_w*.05"/>
                                          </p:val>
                                        </p:tav>
                                        <p:tav tm="100000">
                                          <p:val>
                                            <p:strVal val="#ppt_w"/>
                                          </p:val>
                                        </p:tav>
                                      </p:tavLst>
                                    </p:anim>
                                    <p:anim calcmode="lin" valueType="num">
                                      <p:cBhvr>
                                        <p:cTn id="30" dur="1000" fill="hold"/>
                                        <p:tgtEl>
                                          <p:spTgt spid="37"/>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37"/>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37"/>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37"/>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37"/>
                                        </p:tgtEl>
                                      </p:cBhvr>
                                    </p:animEffect>
                                  </p:childTnLst>
                                </p:cTn>
                              </p:par>
                              <p:par>
                                <p:cTn id="35" presetID="25" presetClass="entr" presetSubtype="0" fill="hold" nodeType="withEffect">
                                  <p:stCondLst>
                                    <p:cond delay="750"/>
                                  </p:stCondLst>
                                  <p:childTnLst>
                                    <p:set>
                                      <p:cBhvr>
                                        <p:cTn id="36" dur="1" fill="hold">
                                          <p:stCondLst>
                                            <p:cond delay="0"/>
                                          </p:stCondLst>
                                        </p:cTn>
                                        <p:tgtEl>
                                          <p:spTgt spid="38"/>
                                        </p:tgtEl>
                                        <p:attrNameLst>
                                          <p:attrName>style.visibility</p:attrName>
                                        </p:attrNameLst>
                                      </p:cBhvr>
                                      <p:to>
                                        <p:strVal val="visible"/>
                                      </p:to>
                                    </p:set>
                                    <p:anim calcmode="lin" valueType="num">
                                      <p:cBhvr>
                                        <p:cTn id="37" dur="500" decel="50000" fill="hold">
                                          <p:stCondLst>
                                            <p:cond delay="0"/>
                                          </p:stCondLst>
                                        </p:cTn>
                                        <p:tgtEl>
                                          <p:spTgt spid="38"/>
                                        </p:tgtEl>
                                        <p:attrNameLst>
                                          <p:attrName>style.rotation</p:attrName>
                                        </p:attrNameLst>
                                      </p:cBhvr>
                                      <p:tavLst>
                                        <p:tav tm="0">
                                          <p:val>
                                            <p:fltVal val="-90"/>
                                          </p:val>
                                        </p:tav>
                                        <p:tav tm="100000">
                                          <p:val>
                                            <p:fltVal val="0"/>
                                          </p:val>
                                        </p:tav>
                                      </p:tavLst>
                                    </p:anim>
                                    <p:anim calcmode="lin" valueType="num">
                                      <p:cBhvr>
                                        <p:cTn id="38" dur="500" decel="50000" fill="hold">
                                          <p:stCondLst>
                                            <p:cond delay="0"/>
                                          </p:stCondLst>
                                        </p:cTn>
                                        <p:tgtEl>
                                          <p:spTgt spid="38"/>
                                        </p:tgtEl>
                                        <p:attrNameLst>
                                          <p:attrName>ppt_w</p:attrName>
                                        </p:attrNameLst>
                                      </p:cBhvr>
                                      <p:tavLst>
                                        <p:tav tm="0">
                                          <p:val>
                                            <p:strVal val="#ppt_w"/>
                                          </p:val>
                                        </p:tav>
                                        <p:tav tm="100000">
                                          <p:val>
                                            <p:strVal val="#ppt_w*.05"/>
                                          </p:val>
                                        </p:tav>
                                      </p:tavLst>
                                    </p:anim>
                                    <p:anim calcmode="lin" valueType="num">
                                      <p:cBhvr>
                                        <p:cTn id="39" dur="500" accel="50000" fill="hold">
                                          <p:stCondLst>
                                            <p:cond delay="500"/>
                                          </p:stCondLst>
                                        </p:cTn>
                                        <p:tgtEl>
                                          <p:spTgt spid="38"/>
                                        </p:tgtEl>
                                        <p:attrNameLst>
                                          <p:attrName>ppt_w</p:attrName>
                                        </p:attrNameLst>
                                      </p:cBhvr>
                                      <p:tavLst>
                                        <p:tav tm="0">
                                          <p:val>
                                            <p:strVal val="#ppt_w*.05"/>
                                          </p:val>
                                        </p:tav>
                                        <p:tav tm="100000">
                                          <p:val>
                                            <p:strVal val="#ppt_w"/>
                                          </p:val>
                                        </p:tav>
                                      </p:tavLst>
                                    </p:anim>
                                    <p:anim calcmode="lin" valueType="num">
                                      <p:cBhvr>
                                        <p:cTn id="40" dur="1000" fill="hold"/>
                                        <p:tgtEl>
                                          <p:spTgt spid="38"/>
                                        </p:tgtEl>
                                        <p:attrNameLst>
                                          <p:attrName>ppt_h</p:attrName>
                                        </p:attrNameLst>
                                      </p:cBhvr>
                                      <p:tavLst>
                                        <p:tav tm="0">
                                          <p:val>
                                            <p:strVal val="#ppt_h"/>
                                          </p:val>
                                        </p:tav>
                                        <p:tav tm="100000">
                                          <p:val>
                                            <p:strVal val="#ppt_h"/>
                                          </p:val>
                                        </p:tav>
                                      </p:tavLst>
                                    </p:anim>
                                    <p:anim calcmode="lin" valueType="num">
                                      <p:cBhvr>
                                        <p:cTn id="41" dur="500" decel="50000" fill="hold">
                                          <p:stCondLst>
                                            <p:cond delay="0"/>
                                          </p:stCondLst>
                                        </p:cTn>
                                        <p:tgtEl>
                                          <p:spTgt spid="38"/>
                                        </p:tgtEl>
                                        <p:attrNameLst>
                                          <p:attrName>ppt_x</p:attrName>
                                        </p:attrNameLst>
                                      </p:cBhvr>
                                      <p:tavLst>
                                        <p:tav tm="0">
                                          <p:val>
                                            <p:strVal val="#ppt_x+.4"/>
                                          </p:val>
                                        </p:tav>
                                        <p:tav tm="100000">
                                          <p:val>
                                            <p:strVal val="#ppt_x"/>
                                          </p:val>
                                        </p:tav>
                                      </p:tavLst>
                                    </p:anim>
                                    <p:anim calcmode="lin" valueType="num">
                                      <p:cBhvr>
                                        <p:cTn id="42" dur="500" decel="50000" fill="hold">
                                          <p:stCondLst>
                                            <p:cond delay="0"/>
                                          </p:stCondLst>
                                        </p:cTn>
                                        <p:tgtEl>
                                          <p:spTgt spid="38"/>
                                        </p:tgtEl>
                                        <p:attrNameLst>
                                          <p:attrName>ppt_y</p:attrName>
                                        </p:attrNameLst>
                                      </p:cBhvr>
                                      <p:tavLst>
                                        <p:tav tm="0">
                                          <p:val>
                                            <p:strVal val="#ppt_y-.2"/>
                                          </p:val>
                                        </p:tav>
                                        <p:tav tm="100000">
                                          <p:val>
                                            <p:strVal val="#ppt_y+.1"/>
                                          </p:val>
                                        </p:tav>
                                      </p:tavLst>
                                    </p:anim>
                                    <p:anim calcmode="lin" valueType="num">
                                      <p:cBhvr>
                                        <p:cTn id="43" dur="500" accel="50000" fill="hold">
                                          <p:stCondLst>
                                            <p:cond delay="500"/>
                                          </p:stCondLst>
                                        </p:cTn>
                                        <p:tgtEl>
                                          <p:spTgt spid="38"/>
                                        </p:tgtEl>
                                        <p:attrNameLst>
                                          <p:attrName>ppt_y</p:attrName>
                                        </p:attrNameLst>
                                      </p:cBhvr>
                                      <p:tavLst>
                                        <p:tav tm="0">
                                          <p:val>
                                            <p:strVal val="#ppt_y+.1"/>
                                          </p:val>
                                        </p:tav>
                                        <p:tav tm="100000">
                                          <p:val>
                                            <p:strVal val="#ppt_y"/>
                                          </p:val>
                                        </p:tav>
                                      </p:tavLst>
                                    </p:anim>
                                    <p:animEffect transition="in" filter="fade">
                                      <p:cBhvr>
                                        <p:cTn id="44" dur="1000" decel="50000">
                                          <p:stCondLst>
                                            <p:cond delay="0"/>
                                          </p:stCondLst>
                                        </p:cTn>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4"/>
          <a:stretch>
            <a:fillRect/>
          </a:stretch>
        </p:blipFill>
        <p:spPr>
          <a:xfrm>
            <a:off x="4469130" y="2324735"/>
            <a:ext cx="3008630" cy="3754755"/>
          </a:xfrm>
          <a:prstGeom prst="rect">
            <a:avLst/>
          </a:prstGeom>
        </p:spPr>
      </p:pic>
      <p:sp>
        <p:nvSpPr>
          <p:cNvPr id="48" name="文本框 47"/>
          <p:cNvSpPr txBox="1"/>
          <p:nvPr/>
        </p:nvSpPr>
        <p:spPr>
          <a:xfrm>
            <a:off x="735965" y="6257925"/>
            <a:ext cx="3364865" cy="368300"/>
          </a:xfrm>
          <a:prstGeom prst="rect">
            <a:avLst/>
          </a:prstGeom>
          <a:noFill/>
        </p:spPr>
        <p:txBody>
          <a:bodyPr wrap="square">
            <a:spAutoFit/>
          </a:bodyPr>
          <a:lstStyle/>
          <a:p>
            <a:pPr marL="285750" indent="-285750">
              <a:buFont typeface="Arial" panose="020B0604020202020204" pitchFamily="34" charset="0"/>
              <a:buChar char="•"/>
            </a:pPr>
            <a:r>
              <a:rPr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rPr>
              <a:t>平均贷款金额：121,910元</a:t>
            </a:r>
          </a:p>
        </p:txBody>
      </p:sp>
      <p:sp>
        <p:nvSpPr>
          <p:cNvPr id="2" name="平行四边形 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293433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小额信用贷款</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8" name="文本框 27"/>
          <p:cNvSpPr txBox="1"/>
          <p:nvPr/>
        </p:nvSpPr>
        <p:spPr>
          <a:xfrm>
            <a:off x="855980" y="1452245"/>
            <a:ext cx="3124200" cy="534035"/>
          </a:xfrm>
          <a:prstGeom prst="rect">
            <a:avLst/>
          </a:prstGeom>
          <a:noFill/>
        </p:spPr>
        <p:txBody>
          <a:bodyPr wrap="square">
            <a:spAutoFit/>
          </a:bodyPr>
          <a:lstStyle/>
          <a:p>
            <a:pPr indent="0" algn="ctr">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lt"/>
              </a:rPr>
              <a:t>最近一次贷款金额</a:t>
            </a:r>
          </a:p>
        </p:txBody>
      </p:sp>
      <p:sp>
        <p:nvSpPr>
          <p:cNvPr id="38" name="矩形: 圆角 8"/>
          <p:cNvSpPr/>
          <p:nvPr/>
        </p:nvSpPr>
        <p:spPr>
          <a:xfrm>
            <a:off x="800100" y="1452245"/>
            <a:ext cx="3235960" cy="4627245"/>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855980" y="1986280"/>
            <a:ext cx="3021330" cy="3862705"/>
            <a:chOff x="1383" y="3389"/>
            <a:chExt cx="4758" cy="6083"/>
          </a:xfrm>
        </p:grpSpPr>
        <p:pic>
          <p:nvPicPr>
            <p:cNvPr id="5" name="图片 4"/>
            <p:cNvPicPr>
              <a:picLocks noChangeAspect="1"/>
            </p:cNvPicPr>
            <p:nvPr/>
          </p:nvPicPr>
          <p:blipFill>
            <a:blip r:embed="rId5"/>
            <a:srcRect l="30808" t="21044" r="31345" b="15971"/>
            <a:stretch>
              <a:fillRect/>
            </a:stretch>
          </p:blipFill>
          <p:spPr>
            <a:xfrm>
              <a:off x="1383" y="3389"/>
              <a:ext cx="4758" cy="4744"/>
            </a:xfrm>
            <a:prstGeom prst="rect">
              <a:avLst/>
            </a:prstGeom>
          </p:spPr>
        </p:pic>
        <p:pic>
          <p:nvPicPr>
            <p:cNvPr id="9" name="图片 8"/>
            <p:cNvPicPr>
              <a:picLocks noChangeAspect="1"/>
            </p:cNvPicPr>
            <p:nvPr/>
          </p:nvPicPr>
          <p:blipFill>
            <a:blip r:embed="rId5"/>
            <a:srcRect l="47457" t="91533" r="21276" b="1394"/>
            <a:stretch>
              <a:fillRect/>
            </a:stretch>
          </p:blipFill>
          <p:spPr>
            <a:xfrm>
              <a:off x="1874" y="8596"/>
              <a:ext cx="3069" cy="416"/>
            </a:xfrm>
            <a:prstGeom prst="rect">
              <a:avLst/>
            </a:prstGeom>
          </p:spPr>
        </p:pic>
        <p:pic>
          <p:nvPicPr>
            <p:cNvPr id="11" name="图片 10"/>
            <p:cNvPicPr>
              <a:picLocks noChangeAspect="1"/>
            </p:cNvPicPr>
            <p:nvPr/>
          </p:nvPicPr>
          <p:blipFill>
            <a:blip r:embed="rId5"/>
            <a:srcRect l="5403" t="90753" r="51031" b="1285"/>
            <a:stretch>
              <a:fillRect/>
            </a:stretch>
          </p:blipFill>
          <p:spPr>
            <a:xfrm>
              <a:off x="1912" y="8133"/>
              <a:ext cx="4228" cy="463"/>
            </a:xfrm>
            <a:prstGeom prst="rect">
              <a:avLst/>
            </a:prstGeom>
          </p:spPr>
        </p:pic>
        <p:pic>
          <p:nvPicPr>
            <p:cNvPr id="12" name="图片 11"/>
            <p:cNvPicPr>
              <a:picLocks noChangeAspect="1"/>
            </p:cNvPicPr>
            <p:nvPr/>
          </p:nvPicPr>
          <p:blipFill>
            <a:blip r:embed="rId5"/>
            <a:srcRect l="77083" t="92043" r="2612" b="918"/>
            <a:stretch>
              <a:fillRect/>
            </a:stretch>
          </p:blipFill>
          <p:spPr>
            <a:xfrm>
              <a:off x="1779" y="9050"/>
              <a:ext cx="2036" cy="423"/>
            </a:xfrm>
            <a:prstGeom prst="rect">
              <a:avLst/>
            </a:prstGeom>
          </p:spPr>
        </p:pic>
      </p:grpSp>
      <p:sp>
        <p:nvSpPr>
          <p:cNvPr id="14" name="文本框 13"/>
          <p:cNvSpPr txBox="1"/>
          <p:nvPr/>
        </p:nvSpPr>
        <p:spPr>
          <a:xfrm>
            <a:off x="4345940" y="1542415"/>
            <a:ext cx="3945255" cy="534035"/>
          </a:xfrm>
          <a:prstGeom prst="rect">
            <a:avLst/>
          </a:prstGeom>
          <a:noFill/>
        </p:spPr>
        <p:txBody>
          <a:bodyPr wrap="square">
            <a:spAutoFit/>
          </a:bodyPr>
          <a:lstStyle/>
          <a:p>
            <a:pPr indent="0" algn="l">
              <a:lnSpc>
                <a:spcPct val="120000"/>
              </a:lnSpc>
              <a:spcBef>
                <a:spcPts val="0"/>
              </a:spcBef>
              <a:spcAft>
                <a:spcPts val="0"/>
              </a:spcAft>
              <a:buFont typeface="Arial" panose="020B0604020202020204" pitchFamily="34" charset="0"/>
              <a:buNone/>
            </a:pPr>
            <a:r>
              <a:rPr lang="zh-CN" sz="2400" b="1" dirty="0">
                <a:solidFill>
                  <a:srgbClr val="900000"/>
                </a:solidFill>
                <a:latin typeface="微软雅黑" panose="020B0503020204020204" pitchFamily="34" charset="-122"/>
                <a:ea typeface="微软雅黑" panose="020B0503020204020204" pitchFamily="34" charset="-122"/>
                <a:sym typeface="+mn-lt"/>
              </a:rPr>
              <a:t>新市民群体的小额资金需求</a:t>
            </a:r>
            <a:r>
              <a:rPr lang="en-US" altLang="zh-CN" sz="2400" b="1" dirty="0">
                <a:solidFill>
                  <a:srgbClr val="900000"/>
                </a:solidFill>
                <a:latin typeface="微软雅黑" panose="020B0503020204020204" pitchFamily="34" charset="-122"/>
                <a:ea typeface="微软雅黑" panose="020B0503020204020204" pitchFamily="34" charset="-122"/>
                <a:sym typeface="+mn-lt"/>
              </a:rPr>
              <a:t>:</a:t>
            </a:r>
          </a:p>
        </p:txBody>
      </p:sp>
      <p:sp>
        <p:nvSpPr>
          <p:cNvPr id="16" name="文本框 15"/>
          <p:cNvSpPr txBox="1"/>
          <p:nvPr/>
        </p:nvSpPr>
        <p:spPr>
          <a:xfrm>
            <a:off x="4101465" y="443230"/>
            <a:ext cx="7984490" cy="506730"/>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lang="zh-CN" altLang="en-US"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mn-lt"/>
              </a:rPr>
              <a:t>针对缺少收入证明和信用记录的灵活就业人员的信用贷款服务</a:t>
            </a:r>
            <a:endParaRPr kumimoji="0" lang="zh-CN" altLang="en-US"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3" name="矩形 2"/>
          <p:cNvSpPr/>
          <p:nvPr/>
        </p:nvSpPr>
        <p:spPr>
          <a:xfrm>
            <a:off x="7784465" y="2324735"/>
            <a:ext cx="4025900" cy="3688080"/>
          </a:xfrm>
          <a:prstGeom prst="rect">
            <a:avLst/>
          </a:prstGeom>
        </p:spPr>
        <p:txBody>
          <a:bodyPr wrap="square">
            <a:spAutoFit/>
          </a:bodyPr>
          <a:lstStyle/>
          <a:p>
            <a:pPr>
              <a:lnSpc>
                <a:spcPct val="130000"/>
              </a:lnSpc>
              <a:spcBef>
                <a:spcPts val="0"/>
              </a:spcBef>
              <a:spcAft>
                <a:spcPts val="0"/>
              </a:spcAft>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新市民的贷款需求主要以</a:t>
            </a:r>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小额资金周转</a:t>
            </a: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为主，近七成在</a:t>
            </a:r>
            <a:r>
              <a:rPr lang="en-US" altLang="zh-CN">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10</a:t>
            </a: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万以内，主要解决的是车贷、大宗消费的资金问题及生意上的资金需求</a:t>
            </a:r>
          </a:p>
          <a:p>
            <a:pPr>
              <a:lnSpc>
                <a:spcPct val="130000"/>
              </a:lnSpc>
              <a:spcBef>
                <a:spcPts val="0"/>
              </a:spcBef>
              <a:spcAft>
                <a:spcPts val="0"/>
              </a:spcAft>
            </a:pPr>
            <a:endParaRPr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indent="-285750">
              <a:lnSpc>
                <a:spcPct val="130000"/>
              </a:lnSpc>
              <a:spcBef>
                <a:spcPts val="0"/>
              </a:spcBef>
              <a:spcAft>
                <a:spcPts val="0"/>
              </a:spcAft>
              <a:buFont typeface="Arial" panose="020B0604020202020204" pitchFamily="34" charset="0"/>
              <a:buChar char="•"/>
            </a:pPr>
            <a:r>
              <a:rPr dirty="0">
                <a:latin typeface="微软雅黑" panose="020B0503020204020204" pitchFamily="34" charset="-122"/>
                <a:ea typeface="微软雅黑" panose="020B0503020204020204" pitchFamily="34" charset="-122"/>
                <a:cs typeface="微软雅黑" panose="020B0503020204020204" pitchFamily="34" charset="-122"/>
                <a:sym typeface="+mn-ea"/>
              </a:rPr>
              <a:t>据调查统计，31%新市民在需要融资时没有选择银行贷款，而是投向信用卡、家人资助或网贷等渠道</a:t>
            </a:r>
          </a:p>
          <a:p>
            <a:pPr marL="285750" indent="-285750">
              <a:lnSpc>
                <a:spcPct val="130000"/>
              </a:lnSpc>
              <a:spcBef>
                <a:spcPts val="0"/>
              </a:spcBef>
              <a:spcAft>
                <a:spcPts val="0"/>
              </a:spcAft>
              <a:buFont typeface="Arial" panose="020B0604020202020204" pitchFamily="34" charset="0"/>
              <a:buChar char="•"/>
            </a:pPr>
            <a:r>
              <a:rPr dirty="0">
                <a:latin typeface="微软雅黑" panose="020B0503020204020204" pitchFamily="34" charset="-122"/>
                <a:ea typeface="微软雅黑" panose="020B0503020204020204" pitchFamily="34" charset="-122"/>
                <a:cs typeface="微软雅黑" panose="020B0503020204020204" pitchFamily="34" charset="-122"/>
                <a:sym typeface="+mn-ea"/>
              </a:rPr>
              <a:t>碍于</a:t>
            </a:r>
            <a:r>
              <a:rPr b="1" dirty="0">
                <a:latin typeface="微软雅黑" panose="020B0503020204020204" pitchFamily="34" charset="-122"/>
                <a:ea typeface="微软雅黑" panose="020B0503020204020204" pitchFamily="34" charset="-122"/>
                <a:cs typeface="微软雅黑" panose="020B0503020204020204" pitchFamily="34" charset="-122"/>
                <a:sym typeface="+mn-ea"/>
              </a:rPr>
              <a:t>银行贷款申请材料要求高</a:t>
            </a:r>
            <a:r>
              <a:rPr dirty="0">
                <a:latin typeface="微软雅黑" panose="020B0503020204020204" pitchFamily="34" charset="-122"/>
                <a:ea typeface="微软雅黑" panose="020B0503020204020204" pitchFamily="34" charset="-122"/>
                <a:cs typeface="微软雅黑" panose="020B0503020204020204" pitchFamily="34" charset="-122"/>
                <a:sym typeface="+mn-ea"/>
              </a:rPr>
              <a:t>、流程复杂繁琐，部分新市民望而却步</a:t>
            </a:r>
            <a:endParaRPr lang="en-US" altLang="zh-CN">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4081145" y="3289935"/>
            <a:ext cx="5503545" cy="1417955"/>
            <a:chOff x="1311085" y="2318789"/>
            <a:chExt cx="9569829" cy="2553248"/>
          </a:xfrm>
        </p:grpSpPr>
        <p:grpSp>
          <p:nvGrpSpPr>
            <p:cNvPr id="46" name="组合 45"/>
            <p:cNvGrpSpPr/>
            <p:nvPr/>
          </p:nvGrpSpPr>
          <p:grpSpPr>
            <a:xfrm>
              <a:off x="1311085" y="2318789"/>
              <a:ext cx="9569829" cy="2553248"/>
              <a:chOff x="880457" y="2107824"/>
              <a:chExt cx="10440449" cy="2785531"/>
            </a:xfrm>
          </p:grpSpPr>
          <p:sp>
            <p:nvSpPr>
              <p:cNvPr id="66" name="任意多边形: 形状 65"/>
              <p:cNvSpPr/>
              <p:nvPr/>
            </p:nvSpPr>
            <p:spPr bwMode="auto">
              <a:xfrm>
                <a:off x="3093365" y="2815876"/>
                <a:ext cx="3070829" cy="1369427"/>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2"/>
              </a:solidFill>
              <a:ln>
                <a:noFill/>
              </a:ln>
            </p:spPr>
            <p:txBody>
              <a:bodyPr anchor="ctr"/>
              <a:lstStyle/>
              <a:p>
                <a:pPr algn="ctr"/>
                <a:endParaRPr>
                  <a:cs typeface="+mn-ea"/>
                  <a:sym typeface="+mn-lt"/>
                </a:endParaRPr>
              </a:p>
            </p:txBody>
          </p:sp>
          <p:sp>
            <p:nvSpPr>
              <p:cNvPr id="68" name="任意多边形: 形状 67"/>
              <p:cNvSpPr/>
              <p:nvPr/>
            </p:nvSpPr>
            <p:spPr bwMode="auto">
              <a:xfrm>
                <a:off x="5306273" y="2815876"/>
                <a:ext cx="3070829" cy="1369427"/>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1"/>
              </a:solidFill>
              <a:ln>
                <a:noFill/>
              </a:ln>
            </p:spPr>
            <p:txBody>
              <a:bodyPr anchor="ctr"/>
              <a:lstStyle/>
              <a:p>
                <a:pPr algn="ctr"/>
                <a:endParaRPr>
                  <a:cs typeface="+mn-ea"/>
                  <a:sym typeface="+mn-lt"/>
                </a:endParaRPr>
              </a:p>
            </p:txBody>
          </p:sp>
          <p:sp>
            <p:nvSpPr>
              <p:cNvPr id="69" name="任意多边形: 形状 68"/>
              <p:cNvSpPr/>
              <p:nvPr/>
            </p:nvSpPr>
            <p:spPr bwMode="auto">
              <a:xfrm>
                <a:off x="880457" y="2815876"/>
                <a:ext cx="3070829" cy="1369427"/>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5"/>
              </a:solidFill>
              <a:ln>
                <a:noFill/>
              </a:ln>
            </p:spPr>
            <p:txBody>
              <a:bodyPr anchor="ctr"/>
              <a:lstStyle/>
              <a:p>
                <a:pPr algn="ctr"/>
                <a:endParaRPr>
                  <a:cs typeface="+mn-ea"/>
                  <a:sym typeface="+mn-lt"/>
                </a:endParaRPr>
              </a:p>
            </p:txBody>
          </p:sp>
          <p:sp>
            <p:nvSpPr>
              <p:cNvPr id="70" name="任意多边形: 形状 69"/>
              <p:cNvSpPr/>
              <p:nvPr/>
            </p:nvSpPr>
            <p:spPr bwMode="auto">
              <a:xfrm>
                <a:off x="7519181" y="2107824"/>
                <a:ext cx="3801725" cy="2785531"/>
              </a:xfrm>
              <a:custGeom>
                <a:avLst/>
                <a:gdLst>
                  <a:gd name="connsiteX0" fmla="*/ 1818396 w 3294359"/>
                  <a:gd name="connsiteY0" fmla="*/ 0 h 2413783"/>
                  <a:gd name="connsiteX1" fmla="*/ 3294359 w 3294359"/>
                  <a:gd name="connsiteY1" fmla="*/ 1206892 h 2413783"/>
                  <a:gd name="connsiteX2" fmla="*/ 1818396 w 3294359"/>
                  <a:gd name="connsiteY2" fmla="*/ 2413783 h 2413783"/>
                  <a:gd name="connsiteX3" fmla="*/ 1818396 w 3294359"/>
                  <a:gd name="connsiteY3" fmla="*/ 1800225 h 2413783"/>
                  <a:gd name="connsiteX4" fmla="*/ 0 w 3294359"/>
                  <a:gd name="connsiteY4" fmla="*/ 1800225 h 2413783"/>
                  <a:gd name="connsiteX5" fmla="*/ 853917 w 3294359"/>
                  <a:gd name="connsiteY5" fmla="*/ 613557 h 2413783"/>
                  <a:gd name="connsiteX6" fmla="*/ 1818396 w 3294359"/>
                  <a:gd name="connsiteY6" fmla="*/ 619645 h 2413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4359" h="2413783">
                    <a:moveTo>
                      <a:pt x="1818396" y="0"/>
                    </a:moveTo>
                    <a:lnTo>
                      <a:pt x="3294359" y="1206892"/>
                    </a:lnTo>
                    <a:lnTo>
                      <a:pt x="1818396" y="2413783"/>
                    </a:lnTo>
                    <a:lnTo>
                      <a:pt x="1818396" y="1800225"/>
                    </a:lnTo>
                    <a:lnTo>
                      <a:pt x="0" y="1800225"/>
                    </a:lnTo>
                    <a:lnTo>
                      <a:pt x="853917" y="613557"/>
                    </a:lnTo>
                    <a:lnTo>
                      <a:pt x="1818396" y="619645"/>
                    </a:lnTo>
                    <a:close/>
                  </a:path>
                </a:pathLst>
              </a:custGeom>
              <a:solidFill>
                <a:schemeClr val="accent3"/>
              </a:solidFill>
              <a:ln>
                <a:noFill/>
              </a:ln>
            </p:spPr>
            <p:txBody>
              <a:bodyPr anchor="ctr"/>
              <a:lstStyle/>
              <a:p>
                <a:pPr algn="ctr"/>
                <a:endParaRPr>
                  <a:cs typeface="+mn-ea"/>
                  <a:sym typeface="+mn-lt"/>
                </a:endParaRPr>
              </a:p>
            </p:txBody>
          </p:sp>
        </p:grpSp>
        <p:sp>
          <p:nvSpPr>
            <p:cNvPr id="47" name="椭圆 25"/>
            <p:cNvSpPr/>
            <p:nvPr/>
          </p:nvSpPr>
          <p:spPr>
            <a:xfrm>
              <a:off x="2427179" y="3356846"/>
              <a:ext cx="582568" cy="477134"/>
            </a:xfrm>
            <a:custGeom>
              <a:avLst/>
              <a:gdLst>
                <a:gd name="connsiteX0" fmla="*/ 374823 w 605522"/>
                <a:gd name="connsiteY0" fmla="*/ 232327 h 495934"/>
                <a:gd name="connsiteX1" fmla="*/ 328351 w 605522"/>
                <a:gd name="connsiteY1" fmla="*/ 278712 h 495934"/>
                <a:gd name="connsiteX2" fmla="*/ 374823 w 605522"/>
                <a:gd name="connsiteY2" fmla="*/ 325282 h 495934"/>
                <a:gd name="connsiteX3" fmla="*/ 421479 w 605522"/>
                <a:gd name="connsiteY3" fmla="*/ 278712 h 495934"/>
                <a:gd name="connsiteX4" fmla="*/ 374823 w 605522"/>
                <a:gd name="connsiteY4" fmla="*/ 232327 h 495934"/>
                <a:gd name="connsiteX5" fmla="*/ 374823 w 605522"/>
                <a:gd name="connsiteY5" fmla="*/ 202876 h 495934"/>
                <a:gd name="connsiteX6" fmla="*/ 450984 w 605522"/>
                <a:gd name="connsiteY6" fmla="*/ 278712 h 495934"/>
                <a:gd name="connsiteX7" fmla="*/ 374823 w 605522"/>
                <a:gd name="connsiteY7" fmla="*/ 354733 h 495934"/>
                <a:gd name="connsiteX8" fmla="*/ 298845 w 605522"/>
                <a:gd name="connsiteY8" fmla="*/ 278712 h 495934"/>
                <a:gd name="connsiteX9" fmla="*/ 374823 w 605522"/>
                <a:gd name="connsiteY9" fmla="*/ 202876 h 495934"/>
                <a:gd name="connsiteX10" fmla="*/ 374858 w 605522"/>
                <a:gd name="connsiteY10" fmla="*/ 175958 h 495934"/>
                <a:gd name="connsiteX11" fmla="*/ 271966 w 605522"/>
                <a:gd name="connsiteY11" fmla="*/ 278712 h 495934"/>
                <a:gd name="connsiteX12" fmla="*/ 374858 w 605522"/>
                <a:gd name="connsiteY12" fmla="*/ 381650 h 495934"/>
                <a:gd name="connsiteX13" fmla="*/ 477933 w 605522"/>
                <a:gd name="connsiteY13" fmla="*/ 278712 h 495934"/>
                <a:gd name="connsiteX14" fmla="*/ 374858 w 605522"/>
                <a:gd name="connsiteY14" fmla="*/ 175958 h 495934"/>
                <a:gd name="connsiteX15" fmla="*/ 91625 w 605522"/>
                <a:gd name="connsiteY15" fmla="*/ 169355 h 495934"/>
                <a:gd name="connsiteX16" fmla="*/ 91625 w 605522"/>
                <a:gd name="connsiteY16" fmla="*/ 203964 h 495934"/>
                <a:gd name="connsiteX17" fmla="*/ 165728 w 605522"/>
                <a:gd name="connsiteY17" fmla="*/ 203964 h 495934"/>
                <a:gd name="connsiteX18" fmla="*/ 165728 w 605522"/>
                <a:gd name="connsiteY18" fmla="*/ 169355 h 495934"/>
                <a:gd name="connsiteX19" fmla="*/ 374858 w 605522"/>
                <a:gd name="connsiteY19" fmla="*/ 146494 h 495934"/>
                <a:gd name="connsiteX20" fmla="*/ 507436 w 605522"/>
                <a:gd name="connsiteY20" fmla="*/ 278712 h 495934"/>
                <a:gd name="connsiteX21" fmla="*/ 374858 w 605522"/>
                <a:gd name="connsiteY21" fmla="*/ 411114 h 495934"/>
                <a:gd name="connsiteX22" fmla="*/ 242463 w 605522"/>
                <a:gd name="connsiteY22" fmla="*/ 278712 h 495934"/>
                <a:gd name="connsiteX23" fmla="*/ 374858 w 605522"/>
                <a:gd name="connsiteY23" fmla="*/ 146494 h 495934"/>
                <a:gd name="connsiteX24" fmla="*/ 91625 w 605522"/>
                <a:gd name="connsiteY24" fmla="*/ 144871 h 495934"/>
                <a:gd name="connsiteX25" fmla="*/ 165728 w 605522"/>
                <a:gd name="connsiteY25" fmla="*/ 144871 h 495934"/>
                <a:gd name="connsiteX26" fmla="*/ 190245 w 605522"/>
                <a:gd name="connsiteY26" fmla="*/ 169355 h 495934"/>
                <a:gd name="connsiteX27" fmla="*/ 190245 w 605522"/>
                <a:gd name="connsiteY27" fmla="*/ 203964 h 495934"/>
                <a:gd name="connsiteX28" fmla="*/ 165728 w 605522"/>
                <a:gd name="connsiteY28" fmla="*/ 228632 h 495934"/>
                <a:gd name="connsiteX29" fmla="*/ 91625 w 605522"/>
                <a:gd name="connsiteY29" fmla="*/ 228632 h 495934"/>
                <a:gd name="connsiteX30" fmla="*/ 67108 w 605522"/>
                <a:gd name="connsiteY30" fmla="*/ 203964 h 495934"/>
                <a:gd name="connsiteX31" fmla="*/ 67108 w 605522"/>
                <a:gd name="connsiteY31" fmla="*/ 169355 h 495934"/>
                <a:gd name="connsiteX32" fmla="*/ 91625 w 605522"/>
                <a:gd name="connsiteY32" fmla="*/ 144871 h 495934"/>
                <a:gd name="connsiteX33" fmla="*/ 55315 w 605522"/>
                <a:gd name="connsiteY33" fmla="*/ 98487 h 495934"/>
                <a:gd name="connsiteX34" fmla="*/ 36877 w 605522"/>
                <a:gd name="connsiteY34" fmla="*/ 116896 h 495934"/>
                <a:gd name="connsiteX35" fmla="*/ 36877 w 605522"/>
                <a:gd name="connsiteY35" fmla="*/ 440708 h 495934"/>
                <a:gd name="connsiteX36" fmla="*/ 55315 w 605522"/>
                <a:gd name="connsiteY36" fmla="*/ 459116 h 495934"/>
                <a:gd name="connsiteX37" fmla="*/ 550207 w 605522"/>
                <a:gd name="connsiteY37" fmla="*/ 459116 h 495934"/>
                <a:gd name="connsiteX38" fmla="*/ 568645 w 605522"/>
                <a:gd name="connsiteY38" fmla="*/ 440708 h 495934"/>
                <a:gd name="connsiteX39" fmla="*/ 568645 w 605522"/>
                <a:gd name="connsiteY39" fmla="*/ 116896 h 495934"/>
                <a:gd name="connsiteX40" fmla="*/ 550207 w 605522"/>
                <a:gd name="connsiteY40" fmla="*/ 98487 h 495934"/>
                <a:gd name="connsiteX41" fmla="*/ 406755 w 605522"/>
                <a:gd name="connsiteY41" fmla="*/ 36818 h 495934"/>
                <a:gd name="connsiteX42" fmla="*/ 406755 w 605522"/>
                <a:gd name="connsiteY42" fmla="*/ 59092 h 495934"/>
                <a:gd name="connsiteX43" fmla="*/ 488253 w 605522"/>
                <a:gd name="connsiteY43" fmla="*/ 59092 h 495934"/>
                <a:gd name="connsiteX44" fmla="*/ 488253 w 605522"/>
                <a:gd name="connsiteY44" fmla="*/ 36818 h 495934"/>
                <a:gd name="connsiteX45" fmla="*/ 400486 w 605522"/>
                <a:gd name="connsiteY45" fmla="*/ 0 h 495934"/>
                <a:gd name="connsiteX46" fmla="*/ 494338 w 605522"/>
                <a:gd name="connsiteY46" fmla="*/ 0 h 495934"/>
                <a:gd name="connsiteX47" fmla="*/ 525130 w 605522"/>
                <a:gd name="connsiteY47" fmla="*/ 30559 h 495934"/>
                <a:gd name="connsiteX48" fmla="*/ 525130 w 605522"/>
                <a:gd name="connsiteY48" fmla="*/ 61670 h 495934"/>
                <a:gd name="connsiteX49" fmla="*/ 550207 w 605522"/>
                <a:gd name="connsiteY49" fmla="*/ 61670 h 495934"/>
                <a:gd name="connsiteX50" fmla="*/ 605522 w 605522"/>
                <a:gd name="connsiteY50" fmla="*/ 116896 h 495934"/>
                <a:gd name="connsiteX51" fmla="*/ 605522 w 605522"/>
                <a:gd name="connsiteY51" fmla="*/ 440708 h 495934"/>
                <a:gd name="connsiteX52" fmla="*/ 550207 w 605522"/>
                <a:gd name="connsiteY52" fmla="*/ 495934 h 495934"/>
                <a:gd name="connsiteX53" fmla="*/ 55315 w 605522"/>
                <a:gd name="connsiteY53" fmla="*/ 495934 h 495934"/>
                <a:gd name="connsiteX54" fmla="*/ 0 w 605522"/>
                <a:gd name="connsiteY54" fmla="*/ 440708 h 495934"/>
                <a:gd name="connsiteX55" fmla="*/ 0 w 605522"/>
                <a:gd name="connsiteY55" fmla="*/ 116896 h 495934"/>
                <a:gd name="connsiteX56" fmla="*/ 55315 w 605522"/>
                <a:gd name="connsiteY56" fmla="*/ 61670 h 495934"/>
                <a:gd name="connsiteX57" fmla="*/ 369878 w 605522"/>
                <a:gd name="connsiteY57" fmla="*/ 61670 h 495934"/>
                <a:gd name="connsiteX58" fmla="*/ 369878 w 605522"/>
                <a:gd name="connsiteY58" fmla="*/ 30559 h 495934"/>
                <a:gd name="connsiteX59" fmla="*/ 400486 w 605522"/>
                <a:gd name="connsiteY59" fmla="*/ 0 h 49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5522" h="495934">
                  <a:moveTo>
                    <a:pt x="374823" y="232327"/>
                  </a:moveTo>
                  <a:cubicBezTo>
                    <a:pt x="349189" y="232327"/>
                    <a:pt x="328351" y="253127"/>
                    <a:pt x="328351" y="278712"/>
                  </a:cubicBezTo>
                  <a:cubicBezTo>
                    <a:pt x="328351" y="304482"/>
                    <a:pt x="349189" y="325282"/>
                    <a:pt x="374823" y="325282"/>
                  </a:cubicBezTo>
                  <a:cubicBezTo>
                    <a:pt x="400640" y="325282"/>
                    <a:pt x="421479" y="304482"/>
                    <a:pt x="421479" y="278712"/>
                  </a:cubicBezTo>
                  <a:cubicBezTo>
                    <a:pt x="421479" y="253127"/>
                    <a:pt x="400640" y="232327"/>
                    <a:pt x="374823" y="232327"/>
                  </a:cubicBezTo>
                  <a:close/>
                  <a:moveTo>
                    <a:pt x="374823" y="202876"/>
                  </a:moveTo>
                  <a:cubicBezTo>
                    <a:pt x="416868" y="202876"/>
                    <a:pt x="450984" y="236929"/>
                    <a:pt x="450984" y="278712"/>
                  </a:cubicBezTo>
                  <a:cubicBezTo>
                    <a:pt x="450984" y="320680"/>
                    <a:pt x="416868" y="354733"/>
                    <a:pt x="374823" y="354733"/>
                  </a:cubicBezTo>
                  <a:cubicBezTo>
                    <a:pt x="332961" y="354733"/>
                    <a:pt x="298845" y="320680"/>
                    <a:pt x="298845" y="278712"/>
                  </a:cubicBezTo>
                  <a:cubicBezTo>
                    <a:pt x="298845" y="236929"/>
                    <a:pt x="332961" y="202876"/>
                    <a:pt x="374823" y="202876"/>
                  </a:cubicBezTo>
                  <a:close/>
                  <a:moveTo>
                    <a:pt x="374858" y="175958"/>
                  </a:moveTo>
                  <a:cubicBezTo>
                    <a:pt x="318064" y="175958"/>
                    <a:pt x="271966" y="221995"/>
                    <a:pt x="271966" y="278712"/>
                  </a:cubicBezTo>
                  <a:cubicBezTo>
                    <a:pt x="271966" y="335614"/>
                    <a:pt x="318064" y="381650"/>
                    <a:pt x="374858" y="381650"/>
                  </a:cubicBezTo>
                  <a:cubicBezTo>
                    <a:pt x="431651" y="381650"/>
                    <a:pt x="477933" y="335614"/>
                    <a:pt x="477933" y="278712"/>
                  </a:cubicBezTo>
                  <a:cubicBezTo>
                    <a:pt x="477933" y="221995"/>
                    <a:pt x="431651" y="175958"/>
                    <a:pt x="374858" y="175958"/>
                  </a:cubicBezTo>
                  <a:close/>
                  <a:moveTo>
                    <a:pt x="91625" y="169355"/>
                  </a:moveTo>
                  <a:lnTo>
                    <a:pt x="91625" y="203964"/>
                  </a:lnTo>
                  <a:lnTo>
                    <a:pt x="165728" y="203964"/>
                  </a:lnTo>
                  <a:lnTo>
                    <a:pt x="165728" y="169355"/>
                  </a:lnTo>
                  <a:close/>
                  <a:moveTo>
                    <a:pt x="374858" y="146494"/>
                  </a:moveTo>
                  <a:cubicBezTo>
                    <a:pt x="448062" y="146494"/>
                    <a:pt x="507436" y="205790"/>
                    <a:pt x="507436" y="278712"/>
                  </a:cubicBezTo>
                  <a:cubicBezTo>
                    <a:pt x="507436" y="351819"/>
                    <a:pt x="448062" y="411114"/>
                    <a:pt x="374858" y="411114"/>
                  </a:cubicBezTo>
                  <a:cubicBezTo>
                    <a:pt x="301838" y="411114"/>
                    <a:pt x="242463" y="351819"/>
                    <a:pt x="242463" y="278712"/>
                  </a:cubicBezTo>
                  <a:cubicBezTo>
                    <a:pt x="242463" y="205790"/>
                    <a:pt x="301838" y="146494"/>
                    <a:pt x="374858" y="146494"/>
                  </a:cubicBezTo>
                  <a:close/>
                  <a:moveTo>
                    <a:pt x="91625" y="144871"/>
                  </a:moveTo>
                  <a:lnTo>
                    <a:pt x="165728" y="144871"/>
                  </a:lnTo>
                  <a:cubicBezTo>
                    <a:pt x="179369" y="144871"/>
                    <a:pt x="190245" y="155916"/>
                    <a:pt x="190245" y="169355"/>
                  </a:cubicBezTo>
                  <a:lnTo>
                    <a:pt x="190245" y="203964"/>
                  </a:lnTo>
                  <a:cubicBezTo>
                    <a:pt x="190245" y="217587"/>
                    <a:pt x="179369" y="228632"/>
                    <a:pt x="165728" y="228632"/>
                  </a:cubicBezTo>
                  <a:lnTo>
                    <a:pt x="91625" y="228632"/>
                  </a:lnTo>
                  <a:cubicBezTo>
                    <a:pt x="77984" y="228632"/>
                    <a:pt x="67108" y="217587"/>
                    <a:pt x="67108" y="203964"/>
                  </a:cubicBezTo>
                  <a:lnTo>
                    <a:pt x="67108" y="169355"/>
                  </a:lnTo>
                  <a:cubicBezTo>
                    <a:pt x="67108" y="155916"/>
                    <a:pt x="77984" y="144871"/>
                    <a:pt x="91625" y="144871"/>
                  </a:cubicBezTo>
                  <a:close/>
                  <a:moveTo>
                    <a:pt x="55315" y="98487"/>
                  </a:moveTo>
                  <a:cubicBezTo>
                    <a:pt x="45174" y="98487"/>
                    <a:pt x="36877" y="106771"/>
                    <a:pt x="36877" y="116896"/>
                  </a:cubicBezTo>
                  <a:lnTo>
                    <a:pt x="36877" y="440708"/>
                  </a:lnTo>
                  <a:cubicBezTo>
                    <a:pt x="36877" y="450832"/>
                    <a:pt x="45174" y="459116"/>
                    <a:pt x="55315" y="459116"/>
                  </a:cubicBezTo>
                  <a:lnTo>
                    <a:pt x="550207" y="459116"/>
                  </a:lnTo>
                  <a:cubicBezTo>
                    <a:pt x="560348" y="459116"/>
                    <a:pt x="568645" y="450832"/>
                    <a:pt x="568645" y="440708"/>
                  </a:cubicBezTo>
                  <a:lnTo>
                    <a:pt x="568645" y="116896"/>
                  </a:lnTo>
                  <a:cubicBezTo>
                    <a:pt x="568645" y="106771"/>
                    <a:pt x="560348" y="98487"/>
                    <a:pt x="550207" y="98487"/>
                  </a:cubicBezTo>
                  <a:close/>
                  <a:moveTo>
                    <a:pt x="406755" y="36818"/>
                  </a:moveTo>
                  <a:lnTo>
                    <a:pt x="406755" y="59092"/>
                  </a:lnTo>
                  <a:lnTo>
                    <a:pt x="488253" y="59092"/>
                  </a:lnTo>
                  <a:lnTo>
                    <a:pt x="488253" y="36818"/>
                  </a:lnTo>
                  <a:close/>
                  <a:moveTo>
                    <a:pt x="400486" y="0"/>
                  </a:moveTo>
                  <a:lnTo>
                    <a:pt x="494338" y="0"/>
                  </a:lnTo>
                  <a:cubicBezTo>
                    <a:pt x="511301" y="0"/>
                    <a:pt x="525130" y="13623"/>
                    <a:pt x="525130" y="30559"/>
                  </a:cubicBezTo>
                  <a:lnTo>
                    <a:pt x="525130" y="61670"/>
                  </a:lnTo>
                  <a:lnTo>
                    <a:pt x="550207" y="61670"/>
                  </a:lnTo>
                  <a:cubicBezTo>
                    <a:pt x="580630" y="61670"/>
                    <a:pt x="605522" y="86337"/>
                    <a:pt x="605522" y="116896"/>
                  </a:cubicBezTo>
                  <a:lnTo>
                    <a:pt x="605522" y="440708"/>
                  </a:lnTo>
                  <a:cubicBezTo>
                    <a:pt x="605522" y="471082"/>
                    <a:pt x="580630" y="495934"/>
                    <a:pt x="550207" y="495934"/>
                  </a:cubicBezTo>
                  <a:lnTo>
                    <a:pt x="55315" y="495934"/>
                  </a:lnTo>
                  <a:cubicBezTo>
                    <a:pt x="24892" y="495934"/>
                    <a:pt x="0" y="471082"/>
                    <a:pt x="0" y="440708"/>
                  </a:cubicBezTo>
                  <a:lnTo>
                    <a:pt x="0" y="116896"/>
                  </a:lnTo>
                  <a:cubicBezTo>
                    <a:pt x="0" y="86337"/>
                    <a:pt x="24892" y="61670"/>
                    <a:pt x="55315" y="61670"/>
                  </a:cubicBezTo>
                  <a:lnTo>
                    <a:pt x="369878" y="61670"/>
                  </a:lnTo>
                  <a:lnTo>
                    <a:pt x="369878" y="30559"/>
                  </a:lnTo>
                  <a:cubicBezTo>
                    <a:pt x="369878" y="13623"/>
                    <a:pt x="383522" y="0"/>
                    <a:pt x="40048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8" name="椭圆 27"/>
            <p:cNvSpPr/>
            <p:nvPr/>
          </p:nvSpPr>
          <p:spPr>
            <a:xfrm>
              <a:off x="4464986" y="3304129"/>
              <a:ext cx="563704" cy="582568"/>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9" name="椭圆 28"/>
            <p:cNvSpPr/>
            <p:nvPr/>
          </p:nvSpPr>
          <p:spPr>
            <a:xfrm>
              <a:off x="6470081" y="3322746"/>
              <a:ext cx="582568" cy="545335"/>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nvGrpSpPr>
          <p:cNvPr id="2" name="组合 1"/>
          <p:cNvGrpSpPr/>
          <p:nvPr/>
        </p:nvGrpSpPr>
        <p:grpSpPr>
          <a:xfrm>
            <a:off x="120052" y="2054478"/>
            <a:ext cx="3701415" cy="4083685"/>
            <a:chOff x="895341" y="1796668"/>
            <a:chExt cx="3507135" cy="4083685"/>
          </a:xfrm>
        </p:grpSpPr>
        <p:sp>
          <p:nvSpPr>
            <p:cNvPr id="35" name="矩形 34"/>
            <p:cNvSpPr/>
            <p:nvPr/>
          </p:nvSpPr>
          <p:spPr>
            <a:xfrm>
              <a:off x="895341" y="1796668"/>
              <a:ext cx="3507135" cy="40836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6" name="组合 35"/>
            <p:cNvGrpSpPr/>
            <p:nvPr/>
          </p:nvGrpSpPr>
          <p:grpSpPr>
            <a:xfrm>
              <a:off x="968143" y="1965927"/>
              <a:ext cx="3378378" cy="3731895"/>
              <a:chOff x="7263082" y="3375179"/>
              <a:chExt cx="3378378" cy="3731895"/>
            </a:xfrm>
          </p:grpSpPr>
          <p:sp>
            <p:nvSpPr>
              <p:cNvPr id="37" name="矩形 36"/>
              <p:cNvSpPr/>
              <p:nvPr/>
            </p:nvSpPr>
            <p:spPr>
              <a:xfrm>
                <a:off x="7263082" y="3771419"/>
                <a:ext cx="3378378" cy="333565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1</a:t>
                </a: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、借款人提交资料</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贷款申请审批表</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本人有效身份证及复印件</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居住地址证明（户口簿</a:t>
                </a:r>
                <a:r>
                  <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a:t>
                </a: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近</a:t>
                </a:r>
                <a:r>
                  <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3</a:t>
                </a: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月房租、水电费、煤气费等收据）</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b="1" dirty="0">
                    <a:solidFill>
                      <a:schemeClr val="accent1"/>
                    </a:solidFill>
                    <a:latin typeface="微软雅黑 Light" panose="020B0502040204020203" charset="-122"/>
                    <a:ea typeface="微软雅黑 Light" panose="020B0502040204020203" charset="-122"/>
                    <a:cs typeface="微软雅黑 Light" panose="020B0502040204020203" charset="-122"/>
                    <a:sym typeface="+mn-lt"/>
                  </a:rPr>
                  <a:t>职业和收入证明</a:t>
                </a:r>
                <a:endParaRPr lang="en-US" altLang="zh-CN" b="1" dirty="0">
                  <a:solidFill>
                    <a:schemeClr val="accent1"/>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有效联系方式</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在银行开立的个人结算账户凭证</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marL="171450" indent="-171450">
                  <a:lnSpc>
                    <a:spcPct val="120000"/>
                  </a:lnSpc>
                  <a:buFont typeface="Arial" panose="020B0604020202020204" pitchFamily="34" charset="0"/>
                  <a:buChar char="•"/>
                </a:pP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银行规定的其他资料</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a:lnSpc>
                    <a:spcPct val="120000"/>
                  </a:lnSpc>
                </a:pPr>
                <a:r>
                  <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2</a:t>
                </a: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、银行审核通过后，双方签订合同。</a:t>
                </a:r>
                <a:endPar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endParaRPr>
              </a:p>
              <a:p>
                <a:pPr>
                  <a:lnSpc>
                    <a:spcPct val="120000"/>
                  </a:lnSpc>
                </a:pPr>
                <a:r>
                  <a:rPr lang="en-US" altLang="zh-CN"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3</a:t>
                </a:r>
                <a:r>
                  <a:rPr lang="zh-CN" altLang="en-US" sz="1600" dirty="0">
                    <a:solidFill>
                      <a:schemeClr val="bg1">
                        <a:lumMod val="50000"/>
                      </a:schemeClr>
                    </a:solidFill>
                    <a:latin typeface="微软雅黑 Light" panose="020B0502040204020203" charset="-122"/>
                    <a:ea typeface="微软雅黑 Light" panose="020B0502040204020203" charset="-122"/>
                    <a:cs typeface="微软雅黑 Light" panose="020B0502040204020203" charset="-122"/>
                    <a:sym typeface="+mn-lt"/>
                  </a:rPr>
                  <a:t>、银行以转账方式向贷款人发放贷款</a:t>
                </a:r>
                <a:r>
                  <a:rPr lang="zh-CN" altLang="en-US" sz="1100" dirty="0">
                    <a:solidFill>
                      <a:schemeClr val="bg1">
                        <a:lumMod val="50000"/>
                      </a:schemeClr>
                    </a:solidFill>
                    <a:cs typeface="+mn-ea"/>
                    <a:sym typeface="+mn-lt"/>
                  </a:rPr>
                  <a:t>。</a:t>
                </a:r>
                <a:endParaRPr lang="en-US" altLang="zh-CN" sz="1100" dirty="0">
                  <a:solidFill>
                    <a:schemeClr val="bg1">
                      <a:lumMod val="50000"/>
                    </a:schemeClr>
                  </a:solidFill>
                  <a:cs typeface="+mn-ea"/>
                  <a:sym typeface="+mn-lt"/>
                </a:endParaRPr>
              </a:p>
            </p:txBody>
          </p:sp>
          <p:sp>
            <p:nvSpPr>
              <p:cNvPr id="38" name="矩形 37"/>
              <p:cNvSpPr/>
              <p:nvPr/>
            </p:nvSpPr>
            <p:spPr>
              <a:xfrm>
                <a:off x="7272107" y="3375179"/>
                <a:ext cx="3033217" cy="42354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现有银行信用贷款申请流程</a:t>
                </a:r>
              </a:p>
            </p:txBody>
          </p:sp>
          <p:sp>
            <p:nvSpPr>
              <p:cNvPr id="39" name="矩形 38"/>
              <p:cNvSpPr/>
              <p:nvPr/>
            </p:nvSpPr>
            <p:spPr>
              <a:xfrm>
                <a:off x="7483989" y="4496870"/>
                <a:ext cx="2521821" cy="27680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en-US" altLang="zh-CN" sz="1100">
                  <a:solidFill>
                    <a:schemeClr val="bg1">
                      <a:lumMod val="50000"/>
                    </a:schemeClr>
                  </a:solidFill>
                  <a:cs typeface="+mn-ea"/>
                  <a:sym typeface="+mn-lt"/>
                </a:endParaRPr>
              </a:p>
            </p:txBody>
          </p:sp>
        </p:grpSp>
      </p:grpSp>
      <p:grpSp>
        <p:nvGrpSpPr>
          <p:cNvPr id="4" name="组合 3"/>
          <p:cNvGrpSpPr/>
          <p:nvPr/>
        </p:nvGrpSpPr>
        <p:grpSpPr>
          <a:xfrm>
            <a:off x="4077970" y="5169535"/>
            <a:ext cx="648970" cy="648970"/>
            <a:chOff x="7783" y="6463"/>
            <a:chExt cx="1022" cy="1022"/>
          </a:xfrm>
        </p:grpSpPr>
        <p:sp>
          <p:nvSpPr>
            <p:cNvPr id="40" name="椭圆 39"/>
            <p:cNvSpPr/>
            <p:nvPr/>
          </p:nvSpPr>
          <p:spPr>
            <a:xfrm>
              <a:off x="7783" y="6463"/>
              <a:ext cx="1022" cy="1022"/>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cs typeface="+mn-ea"/>
                <a:sym typeface="+mn-lt"/>
              </a:endParaRPr>
            </a:p>
          </p:txBody>
        </p:sp>
        <p:sp>
          <p:nvSpPr>
            <p:cNvPr id="55" name="椭圆 44"/>
            <p:cNvSpPr/>
            <p:nvPr/>
          </p:nvSpPr>
          <p:spPr>
            <a:xfrm>
              <a:off x="8111" y="6771"/>
              <a:ext cx="404" cy="442"/>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nvGrpSpPr>
          <p:cNvPr id="3" name="组合 2"/>
          <p:cNvGrpSpPr/>
          <p:nvPr/>
        </p:nvGrpSpPr>
        <p:grpSpPr>
          <a:xfrm>
            <a:off x="4019550" y="1915160"/>
            <a:ext cx="648970" cy="648970"/>
            <a:chOff x="6059" y="3188"/>
            <a:chExt cx="1022" cy="1022"/>
          </a:xfrm>
        </p:grpSpPr>
        <p:sp>
          <p:nvSpPr>
            <p:cNvPr id="42" name="椭圆 41"/>
            <p:cNvSpPr/>
            <p:nvPr/>
          </p:nvSpPr>
          <p:spPr>
            <a:xfrm>
              <a:off x="6059" y="3188"/>
              <a:ext cx="1022" cy="1022"/>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cs typeface="+mn-ea"/>
                <a:sym typeface="+mn-lt"/>
              </a:endParaRPr>
            </a:p>
          </p:txBody>
        </p:sp>
        <p:sp>
          <p:nvSpPr>
            <p:cNvPr id="57" name="椭圆 46"/>
            <p:cNvSpPr/>
            <p:nvPr/>
          </p:nvSpPr>
          <p:spPr>
            <a:xfrm>
              <a:off x="6347" y="3515"/>
              <a:ext cx="442" cy="409"/>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sp>
        <p:nvSpPr>
          <p:cNvPr id="58" name="椭圆 47"/>
          <p:cNvSpPr/>
          <p:nvPr/>
        </p:nvSpPr>
        <p:spPr>
          <a:xfrm>
            <a:off x="7921143" y="5635073"/>
            <a:ext cx="280980" cy="280521"/>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0" name="矩形 49"/>
          <p:cNvSpPr/>
          <p:nvPr/>
        </p:nvSpPr>
        <p:spPr>
          <a:xfrm>
            <a:off x="4939030" y="5024755"/>
            <a:ext cx="4779010" cy="119888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在缺乏有效证明和抵押物的前提下，新市民的信用等级便难以被金融机构识别，存在较大的信用风险，难以获得贷款服务</a:t>
            </a:r>
          </a:p>
        </p:txBody>
      </p:sp>
      <p:sp>
        <p:nvSpPr>
          <p:cNvPr id="52" name="矩形 51"/>
          <p:cNvSpPr/>
          <p:nvPr/>
        </p:nvSpPr>
        <p:spPr>
          <a:xfrm>
            <a:off x="4723130" y="1443355"/>
            <a:ext cx="5146040" cy="169164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457200">
              <a:lnSpc>
                <a:spcPct val="130000"/>
              </a:lnSpc>
              <a:spcBef>
                <a:spcPts val="0"/>
              </a:spcBef>
              <a:spcAft>
                <a:spcPts val="0"/>
              </a:spcAft>
              <a:buClrTx/>
              <a:buSzTx/>
              <a:buFontTx/>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一般情况下，新市民向银行贷款时，需要出示收入证明，</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但对于没有稳定岗位的新市民来说很难提供稳定的收入证明</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，同时，大量的新市民同时也是</a:t>
            </a:r>
            <a:r>
              <a:rPr lang="zh-CN" altLang="en-US" sz="20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缺少征信记录的“白户</a:t>
            </a:r>
            <a:r>
              <a:rPr lang="en-US" altLang="zh-CN" sz="2000" b="1"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a:t>
            </a:r>
          </a:p>
        </p:txBody>
      </p:sp>
      <p:sp>
        <p:nvSpPr>
          <p:cNvPr id="54" name="矩形 53"/>
          <p:cNvSpPr/>
          <p:nvPr/>
        </p:nvSpPr>
        <p:spPr>
          <a:xfrm>
            <a:off x="9718675" y="3177540"/>
            <a:ext cx="2473325" cy="164147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800" b="1">
                <a:solidFill>
                  <a:srgbClr val="900000"/>
                </a:solidFill>
                <a:latin typeface="微软雅黑" panose="020B0503020204020204" pitchFamily="34" charset="-122"/>
                <a:ea typeface="微软雅黑" panose="020B0503020204020204" pitchFamily="34" charset="-122"/>
                <a:cs typeface="+mn-ea"/>
                <a:sym typeface="+mn-lt"/>
              </a:rPr>
              <a:t>探索多方合作机制，完善新市民征信体制</a:t>
            </a:r>
          </a:p>
        </p:txBody>
      </p:sp>
      <p:sp>
        <p:nvSpPr>
          <p:cNvPr id="5" name="平行四边形 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293433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小额信用贷款</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6" name="文本框 15"/>
          <p:cNvSpPr txBox="1"/>
          <p:nvPr/>
        </p:nvSpPr>
        <p:spPr>
          <a:xfrm>
            <a:off x="4101465" y="443230"/>
            <a:ext cx="7984490" cy="506730"/>
          </a:xfrm>
          <a:prstGeom prst="rect">
            <a:avLst/>
          </a:prstGeom>
          <a:noFill/>
        </p:spPr>
        <p:txBody>
          <a:bodyPr wrap="square" rtlCol="0">
            <a:spAutoFit/>
            <a:scene3d>
              <a:camera prst="orthographicFront"/>
              <a:lightRig rig="threePt" dir="t"/>
            </a:scene3d>
            <a:sp3d contourW="12700"/>
          </a:bodyPr>
          <a:lstStyle/>
          <a:p>
            <a:pPr algn="r">
              <a:lnSpc>
                <a:spcPct val="150000"/>
              </a:lnSpc>
              <a:defRPr/>
            </a:pPr>
            <a:r>
              <a:rPr lang="zh-CN" altLang="en-US"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mn-lt"/>
              </a:rPr>
              <a:t>针对缺少收入证明和信用记录的灵活就业人员的信用贷款服务</a:t>
            </a:r>
            <a:endParaRPr kumimoji="0" lang="zh-CN" altLang="en-US"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 calcmode="lin" valueType="num">
                                      <p:cBhvr>
                                        <p:cTn id="10" dur="500" fill="hold"/>
                                        <p:tgtEl>
                                          <p:spTgt spid="58"/>
                                        </p:tgtEl>
                                        <p:attrNameLst>
                                          <p:attrName>ppt_w</p:attrName>
                                        </p:attrNameLst>
                                      </p:cBhvr>
                                      <p:tavLst>
                                        <p:tav tm="0">
                                          <p:val>
                                            <p:fltVal val="0"/>
                                          </p:val>
                                        </p:tav>
                                        <p:tav tm="100000">
                                          <p:val>
                                            <p:strVal val="#ppt_w"/>
                                          </p:val>
                                        </p:tav>
                                      </p:tavLst>
                                    </p:anim>
                                    <p:anim calcmode="lin" valueType="num">
                                      <p:cBhvr>
                                        <p:cTn id="11" dur="500" fill="hold"/>
                                        <p:tgtEl>
                                          <p:spTgt spid="58"/>
                                        </p:tgtEl>
                                        <p:attrNameLst>
                                          <p:attrName>ppt_h</p:attrName>
                                        </p:attrNameLst>
                                      </p:cBhvr>
                                      <p:tavLst>
                                        <p:tav tm="0">
                                          <p:val>
                                            <p:fltVal val="0"/>
                                          </p:val>
                                        </p:tav>
                                        <p:tav tm="100000">
                                          <p:val>
                                            <p:strVal val="#ppt_h"/>
                                          </p:val>
                                        </p:tav>
                                      </p:tavLst>
                                    </p:anim>
                                    <p:animEffect transition="in" filter="fade">
                                      <p:cBhvr>
                                        <p:cTn id="12" dur="500"/>
                                        <p:tgtEl>
                                          <p:spTgt spid="58"/>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wipe(up)">
                                      <p:cBhvr>
                                        <p:cTn id="16" dur="500"/>
                                        <p:tgtEl>
                                          <p:spTgt spid="50"/>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52"/>
                                        </p:tgtEl>
                                        <p:attrNameLst>
                                          <p:attrName>style.visibility</p:attrName>
                                        </p:attrNameLst>
                                      </p:cBhvr>
                                      <p:to>
                                        <p:strVal val="visible"/>
                                      </p:to>
                                    </p:set>
                                    <p:animEffect transition="in" filter="wipe(up)">
                                      <p:cBhvr>
                                        <p:cTn id="20" dur="500"/>
                                        <p:tgtEl>
                                          <p:spTgt spid="52"/>
                                        </p:tgtEl>
                                      </p:cBhvr>
                                    </p:animEffect>
                                  </p:childTnLst>
                                </p:cTn>
                              </p:par>
                            </p:childTnLst>
                          </p:cTn>
                        </p:par>
                        <p:par>
                          <p:cTn id="21" fill="hold">
                            <p:stCondLst>
                              <p:cond delay="1500"/>
                            </p:stCondLst>
                            <p:childTnLst>
                              <p:par>
                                <p:cTn id="22" presetID="22" presetClass="entr" presetSubtype="1" fill="hold" grpId="0" nodeType="after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wipe(up)">
                                      <p:cBhvr>
                                        <p:cTn id="24" dur="500"/>
                                        <p:tgtEl>
                                          <p:spTgt spid="54"/>
                                        </p:tgtEl>
                                      </p:cBhvr>
                                    </p:animEffect>
                                  </p:childTnLst>
                                </p:cTn>
                              </p:par>
                            </p:childTnLst>
                          </p:cTn>
                        </p:par>
                        <p:par>
                          <p:cTn id="25" fill="hold">
                            <p:stCondLst>
                              <p:cond delay="2000"/>
                            </p:stCondLst>
                            <p:childTnLst>
                              <p:par>
                                <p:cTn id="26" presetID="2" presetClass="entr" presetSubtype="8" fill="hold" nodeType="afterEffect">
                                  <p:stCondLst>
                                    <p:cond delay="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500" fill="hold"/>
                                        <p:tgtEl>
                                          <p:spTgt spid="45"/>
                                        </p:tgtEl>
                                        <p:attrNameLst>
                                          <p:attrName>ppt_x</p:attrName>
                                        </p:attrNameLst>
                                      </p:cBhvr>
                                      <p:tavLst>
                                        <p:tav tm="0">
                                          <p:val>
                                            <p:strVal val="0-#ppt_w/2"/>
                                          </p:val>
                                        </p:tav>
                                        <p:tav tm="100000">
                                          <p:val>
                                            <p:strVal val="#ppt_x"/>
                                          </p:val>
                                        </p:tav>
                                      </p:tavLst>
                                    </p:anim>
                                    <p:anim calcmode="lin" valueType="num">
                                      <p:cBhvr additive="base">
                                        <p:cTn id="29"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ldLvl="0" animBg="1"/>
      <p:bldP spid="50" grpId="0"/>
      <p:bldP spid="52" grpId="0"/>
      <p:bldP spid="5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iṧḷiďê"/>
          <p:cNvGrpSpPr/>
          <p:nvPr/>
        </p:nvGrpSpPr>
        <p:grpSpPr>
          <a:xfrm>
            <a:off x="4311894" y="2237547"/>
            <a:ext cx="3253252" cy="3257302"/>
            <a:chOff x="4566553" y="2187922"/>
            <a:chExt cx="3253252" cy="3257302"/>
          </a:xfrm>
        </p:grpSpPr>
        <p:sp>
          <p:nvSpPr>
            <p:cNvPr id="20" name="ïŝḷïdè"/>
            <p:cNvSpPr/>
            <p:nvPr/>
          </p:nvSpPr>
          <p:spPr bwMode="auto">
            <a:xfrm rot="18900000">
              <a:off x="4574966" y="3268496"/>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1" name="íṧḻîdè"/>
            <p:cNvSpPr/>
            <p:nvPr/>
          </p:nvSpPr>
          <p:spPr bwMode="auto">
            <a:xfrm rot="13500000">
              <a:off x="4575278" y="3268808"/>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2" name="ï$ľíḍé"/>
            <p:cNvSpPr/>
            <p:nvPr/>
          </p:nvSpPr>
          <p:spPr bwMode="auto">
            <a:xfrm>
              <a:off x="4650992"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23" name="ïṥlîḓe"/>
            <p:cNvSpPr/>
            <p:nvPr/>
          </p:nvSpPr>
          <p:spPr bwMode="auto">
            <a:xfrm>
              <a:off x="7091944" y="462638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4" name="iṡ1iḑé"/>
            <p:cNvSpPr/>
            <p:nvPr/>
          </p:nvSpPr>
          <p:spPr bwMode="auto">
            <a:xfrm>
              <a:off x="5785393" y="3425146"/>
              <a:ext cx="795942" cy="795942"/>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wrap="none" lIns="50800" tIns="50800" rIns="50800" bIns="50800" anchor="ctr">
              <a:normAutofit/>
              <a:scene3d>
                <a:camera prst="orthographicFront"/>
                <a:lightRig rig="threePt" dir="t"/>
              </a:scene3d>
              <a:sp3d contourW="12700"/>
            </a:bodyPr>
            <a:lstStyle/>
            <a:p>
              <a:pPr algn="ctr"/>
              <a:r>
                <a:rPr lang="zh-CN" altLang="en-US" sz="2000" b="1">
                  <a:solidFill>
                    <a:schemeClr val="bg1"/>
                  </a:solidFill>
                  <a:latin typeface="微软雅黑" panose="020B0503020204020204" pitchFamily="34" charset="-122"/>
                  <a:ea typeface="微软雅黑" panose="020B0503020204020204" pitchFamily="34" charset="-122"/>
                  <a:cs typeface="+mn-ea"/>
                  <a:sym typeface="+mn-lt"/>
                </a:rPr>
                <a:t>风控</a:t>
              </a:r>
            </a:p>
            <a:p>
              <a:pPr algn="ctr"/>
              <a:r>
                <a:rPr lang="zh-CN" altLang="en-US" sz="2000" b="1">
                  <a:solidFill>
                    <a:schemeClr val="bg1"/>
                  </a:solidFill>
                  <a:latin typeface="微软雅黑" panose="020B0503020204020204" pitchFamily="34" charset="-122"/>
                  <a:ea typeface="微软雅黑" panose="020B0503020204020204" pitchFamily="34" charset="-122"/>
                  <a:cs typeface="+mn-ea"/>
                  <a:sym typeface="+mn-lt"/>
                </a:rPr>
                <a:t>体系</a:t>
              </a:r>
            </a:p>
          </p:txBody>
        </p:sp>
        <p:sp>
          <p:nvSpPr>
            <p:cNvPr id="25" name="î$ḷidè"/>
            <p:cNvSpPr/>
            <p:nvPr/>
          </p:nvSpPr>
          <p:spPr bwMode="auto">
            <a:xfrm>
              <a:off x="4650992" y="4641337"/>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6" name="îşļiḋê"/>
            <p:cNvSpPr/>
            <p:nvPr/>
          </p:nvSpPr>
          <p:spPr bwMode="auto">
            <a:xfrm>
              <a:off x="7091944"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7" name="i$ľïḓe"/>
            <p:cNvSpPr/>
            <p:nvPr/>
          </p:nvSpPr>
          <p:spPr bwMode="auto">
            <a:xfrm>
              <a:off x="5304073" y="3628064"/>
              <a:ext cx="126503" cy="126503"/>
            </a:xfrm>
            <a:custGeom>
              <a:avLst/>
              <a:gdLst>
                <a:gd name="T0" fmla="*/ 161123 w 19679"/>
                <a:gd name="T1" fmla="*/ 176861 h 19679"/>
                <a:gd name="T2" fmla="*/ 161123 w 19679"/>
                <a:gd name="T3" fmla="*/ 176861 h 19679"/>
                <a:gd name="T4" fmla="*/ 161123 w 19679"/>
                <a:gd name="T5" fmla="*/ 176861 h 19679"/>
                <a:gd name="T6" fmla="*/ 161123 w 19679"/>
                <a:gd name="T7" fmla="*/ 17686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8" name="ïṩḷïḍè"/>
            <p:cNvSpPr/>
            <p:nvPr/>
          </p:nvSpPr>
          <p:spPr bwMode="auto">
            <a:xfrm>
              <a:off x="6964194" y="3889172"/>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29" name="ïśḻîďé"/>
            <p:cNvSpPr/>
            <p:nvPr/>
          </p:nvSpPr>
          <p:spPr bwMode="auto">
            <a:xfrm>
              <a:off x="5982080" y="4593353"/>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0" name="iṡlídê"/>
            <p:cNvSpPr/>
            <p:nvPr/>
          </p:nvSpPr>
          <p:spPr bwMode="auto">
            <a:xfrm>
              <a:off x="6285564" y="2933232"/>
              <a:ext cx="126503" cy="125880"/>
            </a:xfrm>
            <a:custGeom>
              <a:avLst/>
              <a:gdLst>
                <a:gd name="T0" fmla="*/ 161123 w 19679"/>
                <a:gd name="T1" fmla="*/ 175989 h 19679"/>
                <a:gd name="T2" fmla="*/ 161123 w 19679"/>
                <a:gd name="T3" fmla="*/ 175989 h 19679"/>
                <a:gd name="T4" fmla="*/ 161123 w 19679"/>
                <a:gd name="T5" fmla="*/ 175989 h 19679"/>
                <a:gd name="T6" fmla="*/ 161123 w 19679"/>
                <a:gd name="T7" fmla="*/ 175989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1" name="îṧ1iďé"/>
            <p:cNvSpPr/>
            <p:nvPr/>
          </p:nvSpPr>
          <p:spPr bwMode="auto">
            <a:xfrm>
              <a:off x="4818625" y="2564939"/>
              <a:ext cx="254876" cy="231196"/>
            </a:xfrm>
            <a:custGeom>
              <a:avLst/>
              <a:gdLst>
                <a:gd name="T0" fmla="*/ 324644 w 20518"/>
                <a:gd name="T1" fmla="*/ 294482 h 21600"/>
                <a:gd name="T2" fmla="*/ 324644 w 20518"/>
                <a:gd name="T3" fmla="*/ 294482 h 21600"/>
                <a:gd name="T4" fmla="*/ 324644 w 20518"/>
                <a:gd name="T5" fmla="*/ 294482 h 21600"/>
                <a:gd name="T6" fmla="*/ 324644 w 20518"/>
                <a:gd name="T7" fmla="*/ 2944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8" h="21600">
                  <a:moveTo>
                    <a:pt x="8387" y="7104"/>
                  </a:moveTo>
                  <a:lnTo>
                    <a:pt x="6117" y="8734"/>
                  </a:lnTo>
                  <a:cubicBezTo>
                    <a:pt x="5879" y="8892"/>
                    <a:pt x="5575" y="8894"/>
                    <a:pt x="5439" y="8618"/>
                  </a:cubicBezTo>
                  <a:cubicBezTo>
                    <a:pt x="5303" y="8344"/>
                    <a:pt x="5384" y="8089"/>
                    <a:pt x="5620" y="7929"/>
                  </a:cubicBezTo>
                  <a:lnTo>
                    <a:pt x="7891" y="6205"/>
                  </a:lnTo>
                  <a:cubicBezTo>
                    <a:pt x="8127" y="6046"/>
                    <a:pt x="8431" y="6140"/>
                    <a:pt x="8569" y="6415"/>
                  </a:cubicBezTo>
                  <a:cubicBezTo>
                    <a:pt x="8705" y="6690"/>
                    <a:pt x="8624" y="6946"/>
                    <a:pt x="8387" y="7104"/>
                  </a:cubicBezTo>
                  <a:cubicBezTo>
                    <a:pt x="8387" y="7104"/>
                    <a:pt x="8387" y="7104"/>
                    <a:pt x="8387" y="7104"/>
                  </a:cubicBezTo>
                  <a:close/>
                  <a:moveTo>
                    <a:pt x="8869" y="2876"/>
                  </a:moveTo>
                  <a:lnTo>
                    <a:pt x="4627" y="7716"/>
                  </a:lnTo>
                  <a:cubicBezTo>
                    <a:pt x="4627" y="7721"/>
                    <a:pt x="4628" y="7726"/>
                    <a:pt x="4628" y="7734"/>
                  </a:cubicBezTo>
                  <a:lnTo>
                    <a:pt x="4628" y="13865"/>
                  </a:lnTo>
                  <a:cubicBezTo>
                    <a:pt x="4628" y="13886"/>
                    <a:pt x="4622" y="13906"/>
                    <a:pt x="4622" y="13927"/>
                  </a:cubicBezTo>
                  <a:lnTo>
                    <a:pt x="8759" y="18723"/>
                  </a:lnTo>
                  <a:cubicBezTo>
                    <a:pt x="9999" y="16491"/>
                    <a:pt x="9913" y="13651"/>
                    <a:pt x="9913" y="10799"/>
                  </a:cubicBezTo>
                  <a:cubicBezTo>
                    <a:pt x="9913" y="7948"/>
                    <a:pt x="10109" y="5106"/>
                    <a:pt x="8869" y="2876"/>
                  </a:cubicBezTo>
                  <a:cubicBezTo>
                    <a:pt x="8869" y="2876"/>
                    <a:pt x="8869" y="2876"/>
                    <a:pt x="8869" y="2876"/>
                  </a:cubicBezTo>
                  <a:close/>
                  <a:moveTo>
                    <a:pt x="3966" y="8499"/>
                  </a:moveTo>
                  <a:cubicBezTo>
                    <a:pt x="3966" y="8076"/>
                    <a:pt x="3671" y="7734"/>
                    <a:pt x="3305" y="7734"/>
                  </a:cubicBezTo>
                  <a:lnTo>
                    <a:pt x="2726" y="7734"/>
                  </a:lnTo>
                  <a:lnTo>
                    <a:pt x="1983" y="7734"/>
                  </a:lnTo>
                  <a:cubicBezTo>
                    <a:pt x="1618" y="7734"/>
                    <a:pt x="1322" y="8076"/>
                    <a:pt x="1322" y="8499"/>
                  </a:cubicBezTo>
                  <a:lnTo>
                    <a:pt x="1322" y="13097"/>
                  </a:lnTo>
                  <a:cubicBezTo>
                    <a:pt x="1322" y="13523"/>
                    <a:pt x="1618" y="13865"/>
                    <a:pt x="1983" y="13865"/>
                  </a:cubicBezTo>
                  <a:lnTo>
                    <a:pt x="2726" y="13865"/>
                  </a:lnTo>
                  <a:lnTo>
                    <a:pt x="3305" y="13865"/>
                  </a:lnTo>
                  <a:cubicBezTo>
                    <a:pt x="3671" y="13865"/>
                    <a:pt x="3966" y="13523"/>
                    <a:pt x="3966" y="13097"/>
                  </a:cubicBezTo>
                  <a:lnTo>
                    <a:pt x="3966" y="8499"/>
                  </a:lnTo>
                  <a:cubicBezTo>
                    <a:pt x="3966" y="8499"/>
                    <a:pt x="3966" y="8499"/>
                    <a:pt x="3966" y="8499"/>
                  </a:cubicBezTo>
                  <a:close/>
                  <a:moveTo>
                    <a:pt x="4084" y="15397"/>
                  </a:moveTo>
                  <a:lnTo>
                    <a:pt x="3305" y="15397"/>
                  </a:lnTo>
                  <a:lnTo>
                    <a:pt x="2726" y="15397"/>
                  </a:lnTo>
                  <a:lnTo>
                    <a:pt x="1322" y="15397"/>
                  </a:lnTo>
                  <a:cubicBezTo>
                    <a:pt x="591" y="15397"/>
                    <a:pt x="0" y="14711"/>
                    <a:pt x="0" y="13865"/>
                  </a:cubicBezTo>
                  <a:lnTo>
                    <a:pt x="0" y="7734"/>
                  </a:lnTo>
                  <a:cubicBezTo>
                    <a:pt x="0" y="6886"/>
                    <a:pt x="591" y="6200"/>
                    <a:pt x="1322" y="6200"/>
                  </a:cubicBezTo>
                  <a:lnTo>
                    <a:pt x="2726" y="6200"/>
                  </a:lnTo>
                  <a:lnTo>
                    <a:pt x="3305" y="6200"/>
                  </a:lnTo>
                  <a:lnTo>
                    <a:pt x="4084" y="6200"/>
                  </a:lnTo>
                  <a:lnTo>
                    <a:pt x="9335" y="0"/>
                  </a:lnTo>
                  <a:cubicBezTo>
                    <a:pt x="10572" y="3311"/>
                    <a:pt x="11239" y="6960"/>
                    <a:pt x="11239" y="10799"/>
                  </a:cubicBezTo>
                  <a:cubicBezTo>
                    <a:pt x="11239" y="14636"/>
                    <a:pt x="10572" y="18287"/>
                    <a:pt x="9335" y="21600"/>
                  </a:cubicBezTo>
                  <a:lnTo>
                    <a:pt x="4084" y="15397"/>
                  </a:lnTo>
                  <a:cubicBezTo>
                    <a:pt x="4084" y="15397"/>
                    <a:pt x="4084" y="15397"/>
                    <a:pt x="4084" y="15397"/>
                  </a:cubicBezTo>
                  <a:close/>
                  <a:moveTo>
                    <a:pt x="13502" y="16488"/>
                  </a:moveTo>
                  <a:lnTo>
                    <a:pt x="12972" y="15875"/>
                  </a:lnTo>
                  <a:cubicBezTo>
                    <a:pt x="14956" y="12888"/>
                    <a:pt x="14954" y="8710"/>
                    <a:pt x="12971" y="5725"/>
                  </a:cubicBezTo>
                  <a:lnTo>
                    <a:pt x="13501" y="5111"/>
                  </a:lnTo>
                  <a:cubicBezTo>
                    <a:pt x="15768" y="8439"/>
                    <a:pt x="15769" y="13159"/>
                    <a:pt x="13502" y="16488"/>
                  </a:cubicBezTo>
                  <a:cubicBezTo>
                    <a:pt x="13502" y="16488"/>
                    <a:pt x="13502" y="16488"/>
                    <a:pt x="13502" y="16488"/>
                  </a:cubicBezTo>
                  <a:close/>
                  <a:moveTo>
                    <a:pt x="15404" y="18692"/>
                  </a:moveTo>
                  <a:lnTo>
                    <a:pt x="14825" y="18023"/>
                  </a:lnTo>
                  <a:cubicBezTo>
                    <a:pt x="17837" y="13847"/>
                    <a:pt x="17840" y="7746"/>
                    <a:pt x="14832" y="3568"/>
                  </a:cubicBezTo>
                  <a:lnTo>
                    <a:pt x="15411" y="2897"/>
                  </a:lnTo>
                  <a:cubicBezTo>
                    <a:pt x="18682" y="7419"/>
                    <a:pt x="18679" y="14171"/>
                    <a:pt x="15404" y="18692"/>
                  </a:cubicBezTo>
                  <a:cubicBezTo>
                    <a:pt x="15404" y="18692"/>
                    <a:pt x="15404" y="18692"/>
                    <a:pt x="15404" y="18692"/>
                  </a:cubicBezTo>
                  <a:close/>
                  <a:moveTo>
                    <a:pt x="17273" y="20861"/>
                  </a:moveTo>
                  <a:lnTo>
                    <a:pt x="16726" y="20225"/>
                  </a:lnTo>
                  <a:cubicBezTo>
                    <a:pt x="20777" y="14823"/>
                    <a:pt x="20778" y="6770"/>
                    <a:pt x="16731" y="1367"/>
                  </a:cubicBezTo>
                  <a:lnTo>
                    <a:pt x="17281" y="729"/>
                  </a:lnTo>
                  <a:cubicBezTo>
                    <a:pt x="21599" y="6497"/>
                    <a:pt x="21597" y="15093"/>
                    <a:pt x="17273" y="20861"/>
                  </a:cubicBezTo>
                  <a:cubicBezTo>
                    <a:pt x="17273" y="20861"/>
                    <a:pt x="17273" y="20861"/>
                    <a:pt x="17273" y="20861"/>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2" name="iṣlíḑé"/>
            <p:cNvSpPr/>
            <p:nvPr/>
          </p:nvSpPr>
          <p:spPr bwMode="auto">
            <a:xfrm>
              <a:off x="7317531" y="2537519"/>
              <a:ext cx="196921" cy="286658"/>
            </a:xfrm>
            <a:custGeom>
              <a:avLst/>
              <a:gdLst>
                <a:gd name="T0" fmla="*/ 250825 w 21600"/>
                <a:gd name="T1" fmla="*/ 365125 h 21600"/>
                <a:gd name="T2" fmla="*/ 250825 w 21600"/>
                <a:gd name="T3" fmla="*/ 365125 h 21600"/>
                <a:gd name="T4" fmla="*/ 250825 w 21600"/>
                <a:gd name="T5" fmla="*/ 365125 h 21600"/>
                <a:gd name="T6" fmla="*/ 250825 w 21600"/>
                <a:gd name="T7" fmla="*/ 36512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712" y="7438"/>
                  </a:moveTo>
                  <a:cubicBezTo>
                    <a:pt x="15705" y="5571"/>
                    <a:pt x="13513" y="4060"/>
                    <a:pt x="10803" y="4052"/>
                  </a:cubicBezTo>
                  <a:lnTo>
                    <a:pt x="10803" y="3317"/>
                  </a:lnTo>
                  <a:cubicBezTo>
                    <a:pt x="14101" y="3325"/>
                    <a:pt x="16772" y="5166"/>
                    <a:pt x="16777" y="7438"/>
                  </a:cubicBezTo>
                  <a:lnTo>
                    <a:pt x="15712" y="7438"/>
                  </a:lnTo>
                  <a:cubicBezTo>
                    <a:pt x="15712" y="7438"/>
                    <a:pt x="15712" y="7438"/>
                    <a:pt x="15712" y="7438"/>
                  </a:cubicBezTo>
                  <a:close/>
                  <a:moveTo>
                    <a:pt x="10799" y="1441"/>
                  </a:moveTo>
                  <a:cubicBezTo>
                    <a:pt x="5973" y="1441"/>
                    <a:pt x="2060" y="4136"/>
                    <a:pt x="2060" y="7460"/>
                  </a:cubicBezTo>
                  <a:cubicBezTo>
                    <a:pt x="2060" y="9178"/>
                    <a:pt x="3116" y="10719"/>
                    <a:pt x="4791" y="11813"/>
                  </a:cubicBezTo>
                  <a:cubicBezTo>
                    <a:pt x="4630" y="11707"/>
                    <a:pt x="4466" y="11599"/>
                    <a:pt x="4316" y="11485"/>
                  </a:cubicBezTo>
                  <a:lnTo>
                    <a:pt x="4224" y="11485"/>
                  </a:lnTo>
                  <a:cubicBezTo>
                    <a:pt x="5161" y="12281"/>
                    <a:pt x="5887" y="13197"/>
                    <a:pt x="6332" y="14205"/>
                  </a:cubicBezTo>
                  <a:cubicBezTo>
                    <a:pt x="6529" y="14268"/>
                    <a:pt x="6734" y="14319"/>
                    <a:pt x="6938" y="14372"/>
                  </a:cubicBezTo>
                  <a:cubicBezTo>
                    <a:pt x="6978" y="14459"/>
                    <a:pt x="7038" y="14540"/>
                    <a:pt x="7122" y="14609"/>
                  </a:cubicBezTo>
                  <a:cubicBezTo>
                    <a:pt x="6958" y="14685"/>
                    <a:pt x="6858" y="14770"/>
                    <a:pt x="6858" y="14857"/>
                  </a:cubicBezTo>
                  <a:cubicBezTo>
                    <a:pt x="6858" y="15248"/>
                    <a:pt x="8624" y="15565"/>
                    <a:pt x="10799" y="15565"/>
                  </a:cubicBezTo>
                  <a:cubicBezTo>
                    <a:pt x="12975" y="15565"/>
                    <a:pt x="14741" y="15248"/>
                    <a:pt x="14741" y="14857"/>
                  </a:cubicBezTo>
                  <a:cubicBezTo>
                    <a:pt x="14741" y="14770"/>
                    <a:pt x="14639" y="14685"/>
                    <a:pt x="14478" y="14609"/>
                  </a:cubicBezTo>
                  <a:cubicBezTo>
                    <a:pt x="14561" y="14540"/>
                    <a:pt x="14621" y="14459"/>
                    <a:pt x="14661" y="14372"/>
                  </a:cubicBezTo>
                  <a:cubicBezTo>
                    <a:pt x="14866" y="14319"/>
                    <a:pt x="15070" y="14268"/>
                    <a:pt x="15267" y="14205"/>
                  </a:cubicBezTo>
                  <a:cubicBezTo>
                    <a:pt x="15712" y="13197"/>
                    <a:pt x="16439" y="12281"/>
                    <a:pt x="17375" y="11485"/>
                  </a:cubicBezTo>
                  <a:lnTo>
                    <a:pt x="17283" y="11485"/>
                  </a:lnTo>
                  <a:cubicBezTo>
                    <a:pt x="17133" y="11599"/>
                    <a:pt x="16969" y="11707"/>
                    <a:pt x="16806" y="11813"/>
                  </a:cubicBezTo>
                  <a:cubicBezTo>
                    <a:pt x="18483" y="10719"/>
                    <a:pt x="19539" y="9178"/>
                    <a:pt x="19539" y="7460"/>
                  </a:cubicBezTo>
                  <a:cubicBezTo>
                    <a:pt x="19539" y="4136"/>
                    <a:pt x="15626" y="1441"/>
                    <a:pt x="10799" y="1441"/>
                  </a:cubicBezTo>
                  <a:cubicBezTo>
                    <a:pt x="10799" y="1441"/>
                    <a:pt x="10799" y="1441"/>
                    <a:pt x="10799" y="1441"/>
                  </a:cubicBezTo>
                  <a:close/>
                  <a:moveTo>
                    <a:pt x="7861" y="17073"/>
                  </a:moveTo>
                  <a:lnTo>
                    <a:pt x="12562" y="16205"/>
                  </a:lnTo>
                  <a:lnTo>
                    <a:pt x="8842" y="16205"/>
                  </a:lnTo>
                  <a:cubicBezTo>
                    <a:pt x="8299" y="16205"/>
                    <a:pt x="7861" y="16506"/>
                    <a:pt x="7861" y="16880"/>
                  </a:cubicBezTo>
                  <a:lnTo>
                    <a:pt x="7861" y="17073"/>
                  </a:lnTo>
                  <a:cubicBezTo>
                    <a:pt x="7861" y="17073"/>
                    <a:pt x="7861" y="17073"/>
                    <a:pt x="7861" y="17073"/>
                  </a:cubicBezTo>
                  <a:close/>
                  <a:moveTo>
                    <a:pt x="7861" y="18759"/>
                  </a:moveTo>
                  <a:lnTo>
                    <a:pt x="13738" y="17675"/>
                  </a:lnTo>
                  <a:lnTo>
                    <a:pt x="13738" y="16985"/>
                  </a:lnTo>
                  <a:lnTo>
                    <a:pt x="7861" y="18068"/>
                  </a:lnTo>
                  <a:lnTo>
                    <a:pt x="7861" y="18759"/>
                  </a:lnTo>
                  <a:cubicBezTo>
                    <a:pt x="7861" y="18759"/>
                    <a:pt x="7861" y="18759"/>
                    <a:pt x="7861" y="18759"/>
                  </a:cubicBezTo>
                  <a:close/>
                  <a:moveTo>
                    <a:pt x="8842" y="19577"/>
                  </a:moveTo>
                  <a:lnTo>
                    <a:pt x="12757" y="19577"/>
                  </a:lnTo>
                  <a:cubicBezTo>
                    <a:pt x="13297" y="19577"/>
                    <a:pt x="13738" y="19275"/>
                    <a:pt x="13738" y="18903"/>
                  </a:cubicBezTo>
                  <a:lnTo>
                    <a:pt x="13738" y="18670"/>
                  </a:lnTo>
                  <a:lnTo>
                    <a:pt x="8833" y="19575"/>
                  </a:lnTo>
                  <a:cubicBezTo>
                    <a:pt x="8835" y="19575"/>
                    <a:pt x="8838" y="19577"/>
                    <a:pt x="8842" y="19577"/>
                  </a:cubicBezTo>
                  <a:cubicBezTo>
                    <a:pt x="8842" y="19577"/>
                    <a:pt x="8842" y="19577"/>
                    <a:pt x="8842" y="19577"/>
                  </a:cubicBezTo>
                  <a:close/>
                  <a:moveTo>
                    <a:pt x="19625" y="11693"/>
                  </a:moveTo>
                  <a:cubicBezTo>
                    <a:pt x="18120" y="12700"/>
                    <a:pt x="17092" y="14035"/>
                    <a:pt x="16765" y="15531"/>
                  </a:cubicBezTo>
                  <a:lnTo>
                    <a:pt x="16674" y="15531"/>
                  </a:lnTo>
                  <a:cubicBezTo>
                    <a:pt x="16674" y="15806"/>
                    <a:pt x="16311" y="16061"/>
                    <a:pt x="15694" y="16275"/>
                  </a:cubicBezTo>
                  <a:lnTo>
                    <a:pt x="15694" y="19577"/>
                  </a:lnTo>
                  <a:cubicBezTo>
                    <a:pt x="15694" y="20323"/>
                    <a:pt x="14818" y="20926"/>
                    <a:pt x="13738" y="20926"/>
                  </a:cubicBezTo>
                  <a:lnTo>
                    <a:pt x="12757" y="20926"/>
                  </a:lnTo>
                  <a:cubicBezTo>
                    <a:pt x="12757" y="21298"/>
                    <a:pt x="12319" y="21599"/>
                    <a:pt x="11779" y="21599"/>
                  </a:cubicBezTo>
                  <a:lnTo>
                    <a:pt x="9820" y="21599"/>
                  </a:lnTo>
                  <a:cubicBezTo>
                    <a:pt x="9280" y="21599"/>
                    <a:pt x="8842" y="21298"/>
                    <a:pt x="8842" y="20926"/>
                  </a:cubicBezTo>
                  <a:lnTo>
                    <a:pt x="7861" y="20926"/>
                  </a:lnTo>
                  <a:cubicBezTo>
                    <a:pt x="6781" y="20926"/>
                    <a:pt x="5905" y="20323"/>
                    <a:pt x="5905" y="19577"/>
                  </a:cubicBezTo>
                  <a:lnTo>
                    <a:pt x="5905" y="16275"/>
                  </a:lnTo>
                  <a:cubicBezTo>
                    <a:pt x="5288" y="16061"/>
                    <a:pt x="4925" y="15806"/>
                    <a:pt x="4925" y="15531"/>
                  </a:cubicBezTo>
                  <a:lnTo>
                    <a:pt x="4834" y="15531"/>
                  </a:lnTo>
                  <a:cubicBezTo>
                    <a:pt x="4507" y="14035"/>
                    <a:pt x="3479" y="12700"/>
                    <a:pt x="1974" y="11693"/>
                  </a:cubicBezTo>
                  <a:cubicBezTo>
                    <a:pt x="740" y="10488"/>
                    <a:pt x="0" y="9026"/>
                    <a:pt x="0" y="7438"/>
                  </a:cubicBezTo>
                  <a:cubicBezTo>
                    <a:pt x="0" y="3329"/>
                    <a:pt x="4834" y="0"/>
                    <a:pt x="10799" y="0"/>
                  </a:cubicBezTo>
                  <a:cubicBezTo>
                    <a:pt x="16765" y="0"/>
                    <a:pt x="21600" y="3329"/>
                    <a:pt x="21600" y="7438"/>
                  </a:cubicBezTo>
                  <a:cubicBezTo>
                    <a:pt x="21600" y="9026"/>
                    <a:pt x="20859" y="10488"/>
                    <a:pt x="19625" y="11693"/>
                  </a:cubicBezTo>
                  <a:cubicBezTo>
                    <a:pt x="19625" y="11693"/>
                    <a:pt x="19625" y="11693"/>
                    <a:pt x="19625" y="11693"/>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3" name="îsḷïde"/>
            <p:cNvSpPr/>
            <p:nvPr/>
          </p:nvSpPr>
          <p:spPr bwMode="auto">
            <a:xfrm>
              <a:off x="7290735" y="4823925"/>
              <a:ext cx="251760" cy="252383"/>
            </a:xfrm>
            <a:custGeom>
              <a:avLst/>
              <a:gdLst>
                <a:gd name="T0" fmla="*/ 320675 w 21430"/>
                <a:gd name="T1" fmla="*/ 321469 h 21430"/>
                <a:gd name="T2" fmla="*/ 320675 w 21430"/>
                <a:gd name="T3" fmla="*/ 321469 h 21430"/>
                <a:gd name="T4" fmla="*/ 320675 w 21430"/>
                <a:gd name="T5" fmla="*/ 321469 h 21430"/>
                <a:gd name="T6" fmla="*/ 320675 w 21430"/>
                <a:gd name="T7" fmla="*/ 321469 h 2143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30" h="21430">
                  <a:moveTo>
                    <a:pt x="16377" y="4093"/>
                  </a:moveTo>
                  <a:cubicBezTo>
                    <a:pt x="15846" y="4093"/>
                    <a:pt x="15415" y="4522"/>
                    <a:pt x="15415" y="5054"/>
                  </a:cubicBezTo>
                  <a:cubicBezTo>
                    <a:pt x="15415" y="5583"/>
                    <a:pt x="15846" y="6014"/>
                    <a:pt x="16377" y="6014"/>
                  </a:cubicBezTo>
                  <a:cubicBezTo>
                    <a:pt x="16907" y="6014"/>
                    <a:pt x="17337" y="5583"/>
                    <a:pt x="17337" y="5054"/>
                  </a:cubicBezTo>
                  <a:cubicBezTo>
                    <a:pt x="17337" y="4522"/>
                    <a:pt x="16907" y="4093"/>
                    <a:pt x="16377" y="4093"/>
                  </a:cubicBezTo>
                  <a:cubicBezTo>
                    <a:pt x="16377" y="4093"/>
                    <a:pt x="16377" y="4093"/>
                    <a:pt x="16377" y="4093"/>
                  </a:cubicBezTo>
                  <a:close/>
                  <a:moveTo>
                    <a:pt x="16377" y="6745"/>
                  </a:moveTo>
                  <a:cubicBezTo>
                    <a:pt x="15441" y="6745"/>
                    <a:pt x="14685" y="5988"/>
                    <a:pt x="14685" y="5054"/>
                  </a:cubicBezTo>
                  <a:cubicBezTo>
                    <a:pt x="14685" y="4120"/>
                    <a:pt x="15441" y="3362"/>
                    <a:pt x="16377" y="3362"/>
                  </a:cubicBezTo>
                  <a:cubicBezTo>
                    <a:pt x="17311" y="3362"/>
                    <a:pt x="18067" y="4120"/>
                    <a:pt x="18067" y="5054"/>
                  </a:cubicBezTo>
                  <a:cubicBezTo>
                    <a:pt x="18067" y="5988"/>
                    <a:pt x="17311" y="6745"/>
                    <a:pt x="16377" y="6745"/>
                  </a:cubicBezTo>
                  <a:cubicBezTo>
                    <a:pt x="16377" y="6745"/>
                    <a:pt x="16377" y="6745"/>
                    <a:pt x="16377" y="6745"/>
                  </a:cubicBezTo>
                  <a:close/>
                  <a:moveTo>
                    <a:pt x="15333" y="1442"/>
                  </a:moveTo>
                  <a:cubicBezTo>
                    <a:pt x="12760" y="1442"/>
                    <a:pt x="10675" y="3525"/>
                    <a:pt x="10675" y="6098"/>
                  </a:cubicBezTo>
                  <a:cubicBezTo>
                    <a:pt x="10675" y="6795"/>
                    <a:pt x="10841" y="7451"/>
                    <a:pt x="11115" y="8046"/>
                  </a:cubicBezTo>
                  <a:lnTo>
                    <a:pt x="1710" y="17452"/>
                  </a:lnTo>
                  <a:cubicBezTo>
                    <a:pt x="1571" y="17590"/>
                    <a:pt x="1515" y="17705"/>
                    <a:pt x="1431" y="17957"/>
                  </a:cubicBezTo>
                  <a:cubicBezTo>
                    <a:pt x="1431" y="17957"/>
                    <a:pt x="1338" y="18447"/>
                    <a:pt x="1346" y="18943"/>
                  </a:cubicBezTo>
                  <a:lnTo>
                    <a:pt x="11129" y="9160"/>
                  </a:lnTo>
                  <a:cubicBezTo>
                    <a:pt x="11259" y="9030"/>
                    <a:pt x="11470" y="9030"/>
                    <a:pt x="11601" y="9160"/>
                  </a:cubicBezTo>
                  <a:cubicBezTo>
                    <a:pt x="11732" y="9290"/>
                    <a:pt x="11732" y="9502"/>
                    <a:pt x="11601" y="9632"/>
                  </a:cubicBezTo>
                  <a:lnTo>
                    <a:pt x="1565" y="19669"/>
                  </a:lnTo>
                  <a:cubicBezTo>
                    <a:pt x="1546" y="19688"/>
                    <a:pt x="1519" y="19683"/>
                    <a:pt x="1498" y="19697"/>
                  </a:cubicBezTo>
                  <a:cubicBezTo>
                    <a:pt x="1526" y="19748"/>
                    <a:pt x="1552" y="19801"/>
                    <a:pt x="1589" y="19840"/>
                  </a:cubicBezTo>
                  <a:cubicBezTo>
                    <a:pt x="2031" y="20281"/>
                    <a:pt x="3474" y="19998"/>
                    <a:pt x="3474" y="19998"/>
                  </a:cubicBezTo>
                  <a:cubicBezTo>
                    <a:pt x="3614" y="19859"/>
                    <a:pt x="3838" y="19859"/>
                    <a:pt x="3977" y="19719"/>
                  </a:cubicBezTo>
                  <a:lnTo>
                    <a:pt x="4947" y="18751"/>
                  </a:lnTo>
                  <a:lnTo>
                    <a:pt x="6019" y="18751"/>
                  </a:lnTo>
                  <a:lnTo>
                    <a:pt x="6019" y="17677"/>
                  </a:lnTo>
                  <a:lnTo>
                    <a:pt x="6952" y="16747"/>
                  </a:lnTo>
                  <a:lnTo>
                    <a:pt x="8023" y="16747"/>
                  </a:lnTo>
                  <a:lnTo>
                    <a:pt x="8023" y="15673"/>
                  </a:lnTo>
                  <a:lnTo>
                    <a:pt x="8956" y="14742"/>
                  </a:lnTo>
                  <a:lnTo>
                    <a:pt x="10028" y="14742"/>
                  </a:lnTo>
                  <a:lnTo>
                    <a:pt x="10028" y="13669"/>
                  </a:lnTo>
                  <a:lnTo>
                    <a:pt x="13384" y="10314"/>
                  </a:lnTo>
                  <a:cubicBezTo>
                    <a:pt x="13978" y="10590"/>
                    <a:pt x="14634" y="10753"/>
                    <a:pt x="15333" y="10753"/>
                  </a:cubicBezTo>
                  <a:cubicBezTo>
                    <a:pt x="17904" y="10753"/>
                    <a:pt x="19989" y="8669"/>
                    <a:pt x="19989" y="6098"/>
                  </a:cubicBezTo>
                  <a:cubicBezTo>
                    <a:pt x="19989" y="3525"/>
                    <a:pt x="17904" y="1442"/>
                    <a:pt x="15333" y="1442"/>
                  </a:cubicBezTo>
                  <a:cubicBezTo>
                    <a:pt x="15333" y="1442"/>
                    <a:pt x="15333" y="1442"/>
                    <a:pt x="15333" y="1442"/>
                  </a:cubicBezTo>
                  <a:close/>
                  <a:moveTo>
                    <a:pt x="15373" y="12111"/>
                  </a:moveTo>
                  <a:cubicBezTo>
                    <a:pt x="14825" y="12111"/>
                    <a:pt x="14293" y="12032"/>
                    <a:pt x="13789" y="11893"/>
                  </a:cubicBezTo>
                  <a:lnTo>
                    <a:pt x="11357" y="14324"/>
                  </a:lnTo>
                  <a:lnTo>
                    <a:pt x="11365" y="14324"/>
                  </a:lnTo>
                  <a:lnTo>
                    <a:pt x="11365" y="16077"/>
                  </a:lnTo>
                  <a:lnTo>
                    <a:pt x="9611" y="16077"/>
                  </a:lnTo>
                  <a:lnTo>
                    <a:pt x="9611" y="16071"/>
                  </a:lnTo>
                  <a:lnTo>
                    <a:pt x="9353" y="16329"/>
                  </a:lnTo>
                  <a:lnTo>
                    <a:pt x="9360" y="16329"/>
                  </a:lnTo>
                  <a:lnTo>
                    <a:pt x="9360" y="18082"/>
                  </a:lnTo>
                  <a:lnTo>
                    <a:pt x="7607" y="18082"/>
                  </a:lnTo>
                  <a:lnTo>
                    <a:pt x="7607" y="18075"/>
                  </a:lnTo>
                  <a:lnTo>
                    <a:pt x="7348" y="18332"/>
                  </a:lnTo>
                  <a:lnTo>
                    <a:pt x="7356" y="18332"/>
                  </a:lnTo>
                  <a:lnTo>
                    <a:pt x="7356" y="20088"/>
                  </a:lnTo>
                  <a:lnTo>
                    <a:pt x="5603" y="20088"/>
                  </a:lnTo>
                  <a:lnTo>
                    <a:pt x="5603" y="20080"/>
                  </a:lnTo>
                  <a:lnTo>
                    <a:pt x="4507" y="21173"/>
                  </a:lnTo>
                  <a:cubicBezTo>
                    <a:pt x="4247" y="21435"/>
                    <a:pt x="3601" y="21397"/>
                    <a:pt x="3339" y="21397"/>
                  </a:cubicBezTo>
                  <a:cubicBezTo>
                    <a:pt x="3339" y="21397"/>
                    <a:pt x="1038" y="21600"/>
                    <a:pt x="434" y="20995"/>
                  </a:cubicBezTo>
                  <a:cubicBezTo>
                    <a:pt x="-170" y="20391"/>
                    <a:pt x="32" y="18090"/>
                    <a:pt x="32" y="18090"/>
                  </a:cubicBezTo>
                  <a:cubicBezTo>
                    <a:pt x="32" y="17718"/>
                    <a:pt x="-6" y="17183"/>
                    <a:pt x="256" y="16922"/>
                  </a:cubicBezTo>
                  <a:lnTo>
                    <a:pt x="9535" y="7642"/>
                  </a:lnTo>
                  <a:cubicBezTo>
                    <a:pt x="9399" y="7135"/>
                    <a:pt x="9318" y="6606"/>
                    <a:pt x="9318" y="6056"/>
                  </a:cubicBezTo>
                  <a:cubicBezTo>
                    <a:pt x="9318" y="2712"/>
                    <a:pt x="12029" y="0"/>
                    <a:pt x="15373" y="0"/>
                  </a:cubicBezTo>
                  <a:cubicBezTo>
                    <a:pt x="18719" y="0"/>
                    <a:pt x="21430" y="2712"/>
                    <a:pt x="21430" y="6056"/>
                  </a:cubicBezTo>
                  <a:cubicBezTo>
                    <a:pt x="21430" y="9400"/>
                    <a:pt x="18719" y="12111"/>
                    <a:pt x="15373" y="12111"/>
                  </a:cubicBezTo>
                  <a:cubicBezTo>
                    <a:pt x="15373" y="12111"/>
                    <a:pt x="15373" y="12111"/>
                    <a:pt x="15373" y="12111"/>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4" name="ïšḷíḋê"/>
            <p:cNvSpPr/>
            <p:nvPr/>
          </p:nvSpPr>
          <p:spPr bwMode="auto">
            <a:xfrm>
              <a:off x="4818625" y="4851968"/>
              <a:ext cx="281672" cy="226210"/>
            </a:xfrm>
            <a:custGeom>
              <a:avLst/>
              <a:gdLst>
                <a:gd name="T0" fmla="*/ 358758 w 21335"/>
                <a:gd name="T1" fmla="*/ 292570 h 21422"/>
                <a:gd name="T2" fmla="*/ 358758 w 21335"/>
                <a:gd name="T3" fmla="*/ 292570 h 21422"/>
                <a:gd name="T4" fmla="*/ 358758 w 21335"/>
                <a:gd name="T5" fmla="*/ 292570 h 21422"/>
                <a:gd name="T6" fmla="*/ 358758 w 21335"/>
                <a:gd name="T7" fmla="*/ 292570 h 2142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335" h="21422">
                  <a:moveTo>
                    <a:pt x="19499" y="4188"/>
                  </a:moveTo>
                  <a:lnTo>
                    <a:pt x="17977" y="2290"/>
                  </a:lnTo>
                  <a:cubicBezTo>
                    <a:pt x="17713" y="1961"/>
                    <a:pt x="17284" y="1961"/>
                    <a:pt x="17018" y="2290"/>
                  </a:cubicBezTo>
                  <a:lnTo>
                    <a:pt x="8914" y="12399"/>
                  </a:lnTo>
                  <a:cubicBezTo>
                    <a:pt x="8384" y="13060"/>
                    <a:pt x="7524" y="13060"/>
                    <a:pt x="6996" y="12399"/>
                  </a:cubicBezTo>
                  <a:lnTo>
                    <a:pt x="4317" y="9058"/>
                  </a:lnTo>
                  <a:cubicBezTo>
                    <a:pt x="4051" y="8728"/>
                    <a:pt x="3622" y="8728"/>
                    <a:pt x="3358" y="9058"/>
                  </a:cubicBezTo>
                  <a:lnTo>
                    <a:pt x="1836" y="10956"/>
                  </a:lnTo>
                  <a:cubicBezTo>
                    <a:pt x="1572" y="11286"/>
                    <a:pt x="1572" y="11821"/>
                    <a:pt x="1836" y="12152"/>
                  </a:cubicBezTo>
                  <a:lnTo>
                    <a:pt x="7523" y="19246"/>
                  </a:lnTo>
                  <a:cubicBezTo>
                    <a:pt x="7788" y="19575"/>
                    <a:pt x="8218" y="19575"/>
                    <a:pt x="8482" y="19246"/>
                  </a:cubicBezTo>
                  <a:lnTo>
                    <a:pt x="10004" y="17348"/>
                  </a:lnTo>
                  <a:cubicBezTo>
                    <a:pt x="10076" y="17257"/>
                    <a:pt x="10125" y="17149"/>
                    <a:pt x="10158" y="17036"/>
                  </a:cubicBezTo>
                  <a:lnTo>
                    <a:pt x="19499" y="5385"/>
                  </a:lnTo>
                  <a:cubicBezTo>
                    <a:pt x="19763" y="5053"/>
                    <a:pt x="19763" y="4518"/>
                    <a:pt x="19499" y="4188"/>
                  </a:cubicBezTo>
                  <a:cubicBezTo>
                    <a:pt x="19499" y="4188"/>
                    <a:pt x="19499" y="4188"/>
                    <a:pt x="19499" y="4188"/>
                  </a:cubicBezTo>
                  <a:close/>
                  <a:moveTo>
                    <a:pt x="20938" y="5983"/>
                  </a:moveTo>
                  <a:lnTo>
                    <a:pt x="8951" y="20934"/>
                  </a:lnTo>
                  <a:cubicBezTo>
                    <a:pt x="8675" y="21278"/>
                    <a:pt x="8314" y="21434"/>
                    <a:pt x="7955" y="21420"/>
                  </a:cubicBezTo>
                  <a:cubicBezTo>
                    <a:pt x="7597" y="21434"/>
                    <a:pt x="7233" y="21278"/>
                    <a:pt x="6958" y="20934"/>
                  </a:cubicBezTo>
                  <a:lnTo>
                    <a:pt x="397" y="12750"/>
                  </a:lnTo>
                  <a:cubicBezTo>
                    <a:pt x="-132" y="12090"/>
                    <a:pt x="-132" y="11019"/>
                    <a:pt x="397" y="10358"/>
                  </a:cubicBezTo>
                  <a:lnTo>
                    <a:pt x="2878" y="7263"/>
                  </a:lnTo>
                  <a:cubicBezTo>
                    <a:pt x="3408" y="6602"/>
                    <a:pt x="4267" y="6602"/>
                    <a:pt x="4797" y="7263"/>
                  </a:cubicBezTo>
                  <a:lnTo>
                    <a:pt x="7955" y="11203"/>
                  </a:lnTo>
                  <a:lnTo>
                    <a:pt x="16538" y="495"/>
                  </a:lnTo>
                  <a:cubicBezTo>
                    <a:pt x="17068" y="-165"/>
                    <a:pt x="17928" y="-165"/>
                    <a:pt x="18458" y="495"/>
                  </a:cubicBezTo>
                  <a:lnTo>
                    <a:pt x="20938" y="3590"/>
                  </a:lnTo>
                  <a:cubicBezTo>
                    <a:pt x="21467" y="4251"/>
                    <a:pt x="21467" y="5322"/>
                    <a:pt x="20938" y="5983"/>
                  </a:cubicBezTo>
                  <a:cubicBezTo>
                    <a:pt x="20938" y="5983"/>
                    <a:pt x="20938" y="5983"/>
                    <a:pt x="20938" y="5983"/>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5" name="íş1ïďê"/>
            <p:cNvSpPr/>
            <p:nvPr/>
          </p:nvSpPr>
          <p:spPr bwMode="auto">
            <a:xfrm>
              <a:off x="4566553" y="3281583"/>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6" name="îŝ1îḋê"/>
            <p:cNvSpPr/>
            <p:nvPr/>
          </p:nvSpPr>
          <p:spPr bwMode="auto">
            <a:xfrm rot="16200000">
              <a:off x="4566865" y="3281894"/>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grpSp>
      <p:grpSp>
        <p:nvGrpSpPr>
          <p:cNvPr id="37" name="组合 36"/>
          <p:cNvGrpSpPr/>
          <p:nvPr/>
        </p:nvGrpSpPr>
        <p:grpSpPr>
          <a:xfrm>
            <a:off x="7621472" y="1851613"/>
            <a:ext cx="4017010" cy="1412875"/>
            <a:chOff x="1085273" y="2349127"/>
            <a:chExt cx="4017010" cy="1412875"/>
          </a:xfrm>
        </p:grpSpPr>
        <p:sp>
          <p:nvSpPr>
            <p:cNvPr id="38" name="文本框 37"/>
            <p:cNvSpPr txBox="1"/>
            <p:nvPr/>
          </p:nvSpPr>
          <p:spPr>
            <a:xfrm>
              <a:off x="1085273" y="2349127"/>
              <a:ext cx="4017010" cy="398780"/>
            </a:xfrm>
            <a:prstGeom prst="rect">
              <a:avLst/>
            </a:prstGeom>
            <a:noFill/>
          </p:spPr>
          <p:txBody>
            <a:bodyPr wrap="square" rtlCol="0">
              <a:spAutoFit/>
              <a:scene3d>
                <a:camera prst="orthographicFront"/>
                <a:lightRig rig="threePt" dir="t"/>
              </a:scene3d>
              <a:sp3d contourW="12700"/>
            </a:bodyPr>
            <a:lstStyle/>
            <a:p>
              <a:r>
                <a:rPr lang="zh-CN" altLang="en-US" sz="20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lt"/>
                </a:rPr>
                <a:t>+企业：</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推动企业职工团体授信</a:t>
              </a:r>
              <a:endParaRPr lang="zh-CN" altLang="en-US" b="1" dirty="0">
                <a:cs typeface="+mn-ea"/>
                <a:sym typeface="+mn-lt"/>
              </a:endParaRPr>
            </a:p>
          </p:txBody>
        </p:sp>
        <p:sp>
          <p:nvSpPr>
            <p:cNvPr id="39" name="文本框 38"/>
            <p:cNvSpPr txBox="1"/>
            <p:nvPr/>
          </p:nvSpPr>
          <p:spPr>
            <a:xfrm>
              <a:off x="1085273" y="2724412"/>
              <a:ext cx="3905250" cy="1037590"/>
            </a:xfrm>
            <a:prstGeom prst="rect">
              <a:avLst/>
            </a:prstGeom>
            <a:noFill/>
          </p:spPr>
          <p:txBody>
            <a:bodyPr wrap="square" rtlCol="0">
              <a:spAutoFit/>
              <a:scene3d>
                <a:camera prst="orthographicFront"/>
                <a:lightRig rig="threePt" dir="t"/>
              </a:scene3d>
              <a:sp3d contourW="12700"/>
            </a:bodyPr>
            <a:lstStyle/>
            <a:p>
              <a:pPr algn="just">
                <a:lnSpc>
                  <a:spcPct val="114000"/>
                </a:lnSpc>
                <a:buClrTx/>
                <a:buSzTx/>
                <a:buFontTx/>
              </a:pPr>
              <a:r>
                <a:rPr lang="zh-CN" altLang="en-US" sz="1800" dirty="0">
                  <a:latin typeface="微软雅黑" panose="020B0503020204020204" pitchFamily="34" charset="-122"/>
                  <a:ea typeface="微软雅黑" panose="020B0503020204020204" pitchFamily="34" charset="-122"/>
                  <a:cs typeface="+mn-ea"/>
                  <a:sym typeface="+mn-lt"/>
                </a:rPr>
                <a:t>通过与新市民较为集中的优质企业开展职工团体授信，以企业授信作为风控补位</a:t>
              </a:r>
            </a:p>
          </p:txBody>
        </p:sp>
      </p:grpSp>
      <p:grpSp>
        <p:nvGrpSpPr>
          <p:cNvPr id="40" name="组合 39"/>
          <p:cNvGrpSpPr/>
          <p:nvPr/>
        </p:nvGrpSpPr>
        <p:grpSpPr>
          <a:xfrm>
            <a:off x="7547813" y="4136149"/>
            <a:ext cx="4598670" cy="1758950"/>
            <a:chOff x="1011614" y="2349127"/>
            <a:chExt cx="4598670" cy="1758950"/>
          </a:xfrm>
        </p:grpSpPr>
        <p:sp>
          <p:nvSpPr>
            <p:cNvPr id="41" name="文本框 40"/>
            <p:cNvSpPr txBox="1"/>
            <p:nvPr/>
          </p:nvSpPr>
          <p:spPr>
            <a:xfrm>
              <a:off x="1011614" y="2349127"/>
              <a:ext cx="4598670" cy="398780"/>
            </a:xfrm>
            <a:prstGeom prst="rect">
              <a:avLst/>
            </a:prstGeom>
            <a:noFill/>
          </p:spPr>
          <p:txBody>
            <a:bodyPr wrap="square" rtlCol="0">
              <a:spAutoFit/>
              <a:scene3d>
                <a:camera prst="orthographicFront"/>
                <a:lightRig rig="threePt" dir="t"/>
              </a:scene3d>
              <a:sp3d contourW="12700"/>
            </a:bodyPr>
            <a:lstStyle/>
            <a:p>
              <a:r>
                <a:rPr lang="zh-CN" altLang="en-US" sz="2000"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sym typeface="+mn-lt"/>
                </a:rPr>
                <a:t>+第三方支付平台：</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增加收入认定方式</a:t>
              </a:r>
              <a:endParaRPr lang="zh-CN" altLang="en-US" b="1" dirty="0">
                <a:cs typeface="+mn-ea"/>
                <a:sym typeface="+mn-lt"/>
              </a:endParaRPr>
            </a:p>
          </p:txBody>
        </p:sp>
        <p:sp>
          <p:nvSpPr>
            <p:cNvPr id="42" name="文本框 41"/>
            <p:cNvSpPr txBox="1"/>
            <p:nvPr/>
          </p:nvSpPr>
          <p:spPr>
            <a:xfrm>
              <a:off x="1068764" y="2754892"/>
              <a:ext cx="4260215" cy="1353185"/>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zh-CN" altLang="en-US" sz="1800">
                  <a:latin typeface="微软雅黑" panose="020B0503020204020204" pitchFamily="34" charset="-122"/>
                  <a:ea typeface="微软雅黑" panose="020B0503020204020204" pitchFamily="34" charset="-122"/>
                  <a:cs typeface="+mn-ea"/>
                  <a:sym typeface="+mn-lt"/>
                </a:rPr>
                <a:t>在银行流水、纳税、社保等基础上，强化于第三方支付等非金融渠道的合作，将客户</a:t>
              </a:r>
              <a:r>
                <a:rPr lang="zh-CN" altLang="en-US" sz="1800" b="1">
                  <a:solidFill>
                    <a:srgbClr val="900000"/>
                  </a:solidFill>
                  <a:latin typeface="微软雅黑" panose="020B0503020204020204" pitchFamily="34" charset="-122"/>
                  <a:ea typeface="微软雅黑" panose="020B0503020204020204" pitchFamily="34" charset="-122"/>
                  <a:cs typeface="+mn-ea"/>
                  <a:sym typeface="+mn-lt"/>
                </a:rPr>
                <a:t>微信、支付宝等账户流水纳入评估模型，</a:t>
              </a:r>
              <a:r>
                <a:rPr lang="zh-CN" altLang="en-US" sz="1800">
                  <a:latin typeface="微软雅黑" panose="020B0503020204020204" pitchFamily="34" charset="-122"/>
                  <a:ea typeface="微软雅黑" panose="020B0503020204020204" pitchFamily="34" charset="-122"/>
                  <a:cs typeface="+mn-ea"/>
                  <a:sym typeface="+mn-lt"/>
                </a:rPr>
                <a:t>甄别其收入能力和还款能力</a:t>
              </a:r>
              <a:endParaRPr lang="zh-CN" altLang="en-US" sz="1800">
                <a:cs typeface="+mn-ea"/>
                <a:sym typeface="+mn-lt"/>
              </a:endParaRPr>
            </a:p>
          </p:txBody>
        </p:sp>
      </p:grpSp>
      <p:grpSp>
        <p:nvGrpSpPr>
          <p:cNvPr id="43" name="组合 42"/>
          <p:cNvGrpSpPr/>
          <p:nvPr/>
        </p:nvGrpSpPr>
        <p:grpSpPr>
          <a:xfrm>
            <a:off x="278130" y="1851613"/>
            <a:ext cx="3985260" cy="1691640"/>
            <a:chOff x="379789" y="2349127"/>
            <a:chExt cx="3985260" cy="1691640"/>
          </a:xfrm>
        </p:grpSpPr>
        <p:sp>
          <p:nvSpPr>
            <p:cNvPr id="44" name="文本框 43"/>
            <p:cNvSpPr txBox="1"/>
            <p:nvPr/>
          </p:nvSpPr>
          <p:spPr>
            <a:xfrm>
              <a:off x="580449" y="2349127"/>
              <a:ext cx="3784600" cy="398780"/>
            </a:xfrm>
            <a:prstGeom prst="rect">
              <a:avLst/>
            </a:prstGeom>
            <a:noFill/>
          </p:spPr>
          <p:txBody>
            <a:bodyPr wrap="square" rtlCol="0">
              <a:spAutoFit/>
              <a:scene3d>
                <a:camera prst="orthographicFront"/>
                <a:lightRig rig="threePt" dir="t"/>
              </a:scene3d>
              <a:sp3d contourW="12700"/>
            </a:bodyPr>
            <a:lstStyle/>
            <a:p>
              <a:pPr algn="r"/>
              <a:r>
                <a:rPr lang="en-US" altLang="zh-CN" sz="20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a:t>
              </a:r>
              <a:r>
                <a:rPr lang="zh-CN" altLang="en-US" sz="20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政府：</a:t>
              </a:r>
              <a:r>
                <a:rPr lang="zh-CN" altLang="en-US" sz="2000" b="1">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政府支持提供政务信息</a:t>
              </a:r>
            </a:p>
          </p:txBody>
        </p:sp>
        <p:sp>
          <p:nvSpPr>
            <p:cNvPr id="45" name="文本框 44"/>
            <p:cNvSpPr txBox="1"/>
            <p:nvPr/>
          </p:nvSpPr>
          <p:spPr>
            <a:xfrm>
              <a:off x="379789" y="2687582"/>
              <a:ext cx="3985260" cy="1353185"/>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zh-CN" altLang="en-US">
                  <a:solidFill>
                    <a:schemeClr val="tx1"/>
                  </a:solidFill>
                  <a:latin typeface="微软雅黑" panose="020B0503020204020204" pitchFamily="34" charset="-122"/>
                  <a:ea typeface="微软雅黑" panose="020B0503020204020204" pitchFamily="34" charset="-122"/>
                  <a:cs typeface="+mn-ea"/>
                  <a:sym typeface="+mn-lt"/>
                </a:rPr>
                <a:t>根据成都市相关政策，有望</a:t>
              </a:r>
              <a:r>
                <a:rPr lang="zh-CN" altLang="en-US" b="1">
                  <a:solidFill>
                    <a:schemeClr val="tx1"/>
                  </a:solidFill>
                  <a:latin typeface="微软雅黑" panose="020B0503020204020204" pitchFamily="34" charset="-122"/>
                  <a:ea typeface="微软雅黑" panose="020B0503020204020204" pitchFamily="34" charset="-122"/>
                  <a:cs typeface="+mn-ea"/>
                  <a:sym typeface="+mn-lt"/>
                </a:rPr>
                <a:t>统筹新市民政务数据，</a:t>
              </a:r>
              <a:r>
                <a:rPr lang="zh-CN" altLang="en-US">
                  <a:solidFill>
                    <a:schemeClr val="tx1"/>
                  </a:solidFill>
                  <a:latin typeface="微软雅黑" panose="020B0503020204020204" pitchFamily="34" charset="-122"/>
                  <a:ea typeface="微软雅黑" panose="020B0503020204020204" pitchFamily="34" charset="-122"/>
                  <a:cs typeface="+mn-ea"/>
                  <a:sym typeface="+mn-lt"/>
                </a:rPr>
                <a:t>集团可通过接入此数据网整合新市民信息，获取纳税、公积金、社保医保等信息</a:t>
              </a:r>
            </a:p>
          </p:txBody>
        </p:sp>
      </p:grpSp>
      <p:grpSp>
        <p:nvGrpSpPr>
          <p:cNvPr id="46" name="组合 45"/>
          <p:cNvGrpSpPr/>
          <p:nvPr/>
        </p:nvGrpSpPr>
        <p:grpSpPr>
          <a:xfrm>
            <a:off x="469265" y="4444759"/>
            <a:ext cx="3791585" cy="1751965"/>
            <a:chOff x="574099" y="2288802"/>
            <a:chExt cx="3791585" cy="1751965"/>
          </a:xfrm>
        </p:grpSpPr>
        <p:sp>
          <p:nvSpPr>
            <p:cNvPr id="47" name="文本框 46"/>
            <p:cNvSpPr txBox="1"/>
            <p:nvPr/>
          </p:nvSpPr>
          <p:spPr>
            <a:xfrm>
              <a:off x="891599" y="2288802"/>
              <a:ext cx="3474085" cy="398780"/>
            </a:xfrm>
            <a:prstGeom prst="rect">
              <a:avLst/>
            </a:prstGeom>
            <a:noFill/>
          </p:spPr>
          <p:txBody>
            <a:bodyPr wrap="square" rtlCol="0">
              <a:spAutoFit/>
              <a:scene3d>
                <a:camera prst="orthographicFront"/>
                <a:lightRig rig="threePt" dir="t"/>
              </a:scene3d>
              <a:sp3d contourW="12700"/>
            </a:bodyPr>
            <a:lstStyle/>
            <a:p>
              <a:pPr algn="r"/>
              <a:r>
                <a:rPr lang="zh-CN" altLang="en-US" sz="2000" b="1">
                  <a:solidFill>
                    <a:schemeClr val="accent6"/>
                  </a:solidFill>
                  <a:latin typeface="微软雅黑" panose="020B0503020204020204" pitchFamily="34" charset="-122"/>
                  <a:ea typeface="微软雅黑" panose="020B0503020204020204" pitchFamily="34" charset="-122"/>
                  <a:cs typeface="微软雅黑" panose="020B0503020204020204" pitchFamily="34" charset="-122"/>
                  <a:sym typeface="+mn-lt"/>
                </a:rPr>
                <a:t>+乡村：</a:t>
              </a:r>
              <a:r>
                <a:rPr lang="zh-CN" altLang="en-US" sz="20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聚焦新市民群体户籍</a:t>
              </a:r>
            </a:p>
          </p:txBody>
        </p:sp>
        <p:sp>
          <p:nvSpPr>
            <p:cNvPr id="48" name="文本框 47"/>
            <p:cNvSpPr txBox="1"/>
            <p:nvPr/>
          </p:nvSpPr>
          <p:spPr>
            <a:xfrm>
              <a:off x="574099" y="2687582"/>
              <a:ext cx="3790950" cy="1353185"/>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zh-CN" altLang="en-US" sz="1800">
                  <a:latin typeface="微软雅黑" panose="020B0503020204020204" pitchFamily="34" charset="-122"/>
                  <a:ea typeface="微软雅黑" panose="020B0503020204020204" pitchFamily="34" charset="-122"/>
                  <a:cs typeface="+mn-ea"/>
                  <a:sym typeface="+mn-lt"/>
                </a:rPr>
                <a:t>与企业授信互为补充，与信用体系建设良好村落合作开展“</a:t>
              </a:r>
              <a:r>
                <a:rPr lang="zh-CN" altLang="en-US" sz="1800" b="1">
                  <a:latin typeface="微软雅黑" panose="020B0503020204020204" pitchFamily="34" charset="-122"/>
                  <a:ea typeface="微软雅黑" panose="020B0503020204020204" pitchFamily="34" charset="-122"/>
                  <a:cs typeface="+mn-ea"/>
                  <a:sym typeface="+mn-lt"/>
                </a:rPr>
                <a:t>整村授信</a:t>
              </a:r>
              <a:r>
                <a:rPr lang="zh-CN" altLang="en-US" sz="1800">
                  <a:latin typeface="微软雅黑" panose="020B0503020204020204" pitchFamily="34" charset="-122"/>
                  <a:ea typeface="微软雅黑" panose="020B0503020204020204" pitchFamily="34" charset="-122"/>
                  <a:cs typeface="+mn-ea"/>
                  <a:sym typeface="+mn-lt"/>
                </a:rPr>
                <a:t>”，提高来自农村地区新市民授信覆盖率。</a:t>
              </a:r>
            </a:p>
          </p:txBody>
        </p:sp>
      </p:grpSp>
      <p:sp>
        <p:nvSpPr>
          <p:cNvPr id="5" name="平行四边形 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293433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小额信用贷款</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2980055" y="1268730"/>
            <a:ext cx="5925185" cy="460375"/>
          </a:xfrm>
          <a:prstGeom prst="rect">
            <a:avLst/>
          </a:prstGeom>
          <a:noFill/>
        </p:spPr>
        <p:txBody>
          <a:bodyPr wrap="square" rtlCol="0">
            <a:spAutoFit/>
            <a:scene3d>
              <a:camera prst="orthographicFront"/>
              <a:lightRig rig="threePt" dir="t"/>
            </a:scene3d>
            <a:sp3d contourW="12700"/>
          </a:bodyPr>
          <a:lstStyle/>
          <a:p>
            <a:pPr algn="ct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sym typeface="+mn-lt"/>
              </a:rPr>
              <a:t>创新多方</a:t>
            </a:r>
            <a:r>
              <a:rPr lang="zh-CN" altLang="en-US" sz="24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lt"/>
              </a:rPr>
              <a:t>数据</a:t>
            </a:r>
            <a:r>
              <a:rPr lang="en-US" altLang="zh-CN" sz="24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lt"/>
              </a:rPr>
              <a:t>+</a:t>
            </a:r>
            <a:r>
              <a:rPr lang="zh-CN" altLang="en-US" sz="24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lt"/>
              </a:rPr>
              <a:t>授信</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sym typeface="+mn-lt"/>
              </a:rPr>
              <a:t>的风险控制模型</a:t>
            </a:r>
          </a:p>
        </p:txBody>
      </p:sp>
      <p:sp>
        <p:nvSpPr>
          <p:cNvPr id="9" name="文本框 8"/>
          <p:cNvSpPr txBox="1"/>
          <p:nvPr/>
        </p:nvSpPr>
        <p:spPr>
          <a:xfrm>
            <a:off x="3133725" y="6146800"/>
            <a:ext cx="5925185" cy="460375"/>
          </a:xfrm>
          <a:prstGeom prst="rect">
            <a:avLst/>
          </a:prstGeom>
          <a:noFill/>
        </p:spPr>
        <p:txBody>
          <a:bodyPr wrap="square" rtlCol="0">
            <a:spAutoFit/>
            <a:scene3d>
              <a:camera prst="orthographicFront"/>
              <a:lightRig rig="threePt" dir="t"/>
            </a:scene3d>
            <a:sp3d contourW="12700"/>
          </a:bodyPr>
          <a:lstStyle/>
          <a:p>
            <a:pPr algn="ctr"/>
            <a:r>
              <a:rPr lang="zh-CN" altLang="en-US" sz="24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丰富征信替代数据+推动授信工作</a:t>
            </a:r>
            <a:endParaRPr lang="zh-CN" altLang="en-US" sz="2400" b="1">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43"/>
                                        </p:tgtEl>
                                        <p:attrNameLst>
                                          <p:attrName>style.visibility</p:attrName>
                                        </p:attrNameLst>
                                      </p:cBhvr>
                                      <p:to>
                                        <p:strVal val="visible"/>
                                      </p:to>
                                    </p:set>
                                    <p:anim calcmode="lin" valueType="num">
                                      <p:cBhvr additive="base">
                                        <p:cTn id="14" dur="500" fill="hold"/>
                                        <p:tgtEl>
                                          <p:spTgt spid="43"/>
                                        </p:tgtEl>
                                        <p:attrNameLst>
                                          <p:attrName>ppt_x</p:attrName>
                                        </p:attrNameLst>
                                      </p:cBhvr>
                                      <p:tavLst>
                                        <p:tav tm="0">
                                          <p:val>
                                            <p:strVal val="0-#ppt_w/2"/>
                                          </p:val>
                                        </p:tav>
                                        <p:tav tm="100000">
                                          <p:val>
                                            <p:strVal val="#ppt_x"/>
                                          </p:val>
                                        </p:tav>
                                      </p:tavLst>
                                    </p:anim>
                                    <p:anim calcmode="lin" valueType="num">
                                      <p:cBhvr additive="base">
                                        <p:cTn id="15" dur="500" fill="hold"/>
                                        <p:tgtEl>
                                          <p:spTgt spid="43"/>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0-#ppt_w/2"/>
                                          </p:val>
                                        </p:tav>
                                        <p:tav tm="100000">
                                          <p:val>
                                            <p:strVal val="#ppt_x"/>
                                          </p:val>
                                        </p:tav>
                                      </p:tavLst>
                                    </p:anim>
                                    <p:anim calcmode="lin" valueType="num">
                                      <p:cBhvr additive="base">
                                        <p:cTn id="19" dur="500" fill="hold"/>
                                        <p:tgtEl>
                                          <p:spTgt spid="46"/>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1+#ppt_w/2"/>
                                          </p:val>
                                        </p:tav>
                                        <p:tav tm="100000">
                                          <p:val>
                                            <p:strVal val="#ppt_x"/>
                                          </p:val>
                                        </p:tav>
                                      </p:tavLst>
                                    </p:anim>
                                    <p:anim calcmode="lin" valueType="num">
                                      <p:cBhvr additive="base">
                                        <p:cTn id="23" dur="500" fill="hold"/>
                                        <p:tgtEl>
                                          <p:spTgt spid="37"/>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500" fill="hold"/>
                                        <p:tgtEl>
                                          <p:spTgt spid="40"/>
                                        </p:tgtEl>
                                        <p:attrNameLst>
                                          <p:attrName>ppt_x</p:attrName>
                                        </p:attrNameLst>
                                      </p:cBhvr>
                                      <p:tavLst>
                                        <p:tav tm="0">
                                          <p:val>
                                            <p:strVal val="1+#ppt_w/2"/>
                                          </p:val>
                                        </p:tav>
                                        <p:tav tm="100000">
                                          <p:val>
                                            <p:strVal val="#ppt_x"/>
                                          </p:val>
                                        </p:tav>
                                      </p:tavLst>
                                    </p:anim>
                                    <p:anim calcmode="lin" valueType="num">
                                      <p:cBhvr additive="base">
                                        <p:cTn id="27"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7403465" y="1512570"/>
            <a:ext cx="4507865" cy="1497965"/>
            <a:chOff x="6199100" y="-10190357"/>
            <a:chExt cx="5007781" cy="6961234"/>
          </a:xfrm>
        </p:grpSpPr>
        <p:sp>
          <p:nvSpPr>
            <p:cNvPr id="32" name="文本框 31"/>
            <p:cNvSpPr txBox="1"/>
            <p:nvPr/>
          </p:nvSpPr>
          <p:spPr>
            <a:xfrm>
              <a:off x="6209681" y="-10190357"/>
              <a:ext cx="4249454" cy="2139421"/>
            </a:xfrm>
            <a:prstGeom prst="rect">
              <a:avLst/>
            </a:prstGeom>
            <a:noFill/>
          </p:spPr>
          <p:txBody>
            <a:bodyPr wrap="square" rtlCol="0">
              <a:spAutoFit/>
              <a:scene3d>
                <a:camera prst="orthographicFront"/>
                <a:lightRig rig="threePt" dir="t"/>
              </a:scene3d>
              <a:sp3d contourW="12700"/>
            </a:bodyPr>
            <a:lstStyle/>
            <a:p>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政策支持，多方发力</a:t>
              </a:r>
            </a:p>
          </p:txBody>
        </p:sp>
        <p:sp>
          <p:nvSpPr>
            <p:cNvPr id="33" name="文本框 32"/>
            <p:cNvSpPr txBox="1"/>
            <p:nvPr/>
          </p:nvSpPr>
          <p:spPr>
            <a:xfrm>
              <a:off x="6199100" y="-8050936"/>
              <a:ext cx="5007781" cy="4821813"/>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800">
                  <a:latin typeface="微软雅黑" panose="020B0503020204020204" pitchFamily="34" charset="-122"/>
                  <a:ea typeface="微软雅黑" panose="020B0503020204020204" pitchFamily="34" charset="-122"/>
                  <a:cs typeface="+mn-ea"/>
                  <a:sym typeface="+mn-lt"/>
                </a:rPr>
                <a:t>今年二月份，四川省发布了《关于加快发展保障性租赁住房的实施意见》，明确服务应首要满足新市民、新青年的住房需求</a:t>
              </a:r>
            </a:p>
          </p:txBody>
        </p:sp>
      </p:grpSp>
      <p:pic>
        <p:nvPicPr>
          <p:cNvPr id="5" name="图片 4"/>
          <p:cNvPicPr>
            <a:picLocks noChangeAspect="1"/>
          </p:cNvPicPr>
          <p:nvPr/>
        </p:nvPicPr>
        <p:blipFill>
          <a:blip r:embed="rId3"/>
          <a:stretch>
            <a:fillRect/>
          </a:stretch>
        </p:blipFill>
        <p:spPr>
          <a:xfrm>
            <a:off x="800735" y="1216660"/>
            <a:ext cx="6135370" cy="1339850"/>
          </a:xfrm>
          <a:prstGeom prst="rect">
            <a:avLst/>
          </a:prstGeom>
        </p:spPr>
      </p:pic>
      <p:sp>
        <p:nvSpPr>
          <p:cNvPr id="6" name="文本框 5"/>
          <p:cNvSpPr txBox="1"/>
          <p:nvPr/>
        </p:nvSpPr>
        <p:spPr>
          <a:xfrm>
            <a:off x="7339330" y="3837305"/>
            <a:ext cx="4572000" cy="2474595"/>
          </a:xfrm>
          <a:prstGeom prst="rect">
            <a:avLst/>
          </a:prstGeom>
          <a:noFill/>
        </p:spPr>
        <p:txBody>
          <a:bodyPr wrap="square" rtlCol="0">
            <a:spAutoFit/>
            <a:scene3d>
              <a:camera prst="orthographicFront"/>
              <a:lightRig rig="threePt" dir="t"/>
            </a:scene3d>
            <a:sp3d contourW="12700"/>
          </a:bodyPr>
          <a:lstStyle/>
          <a:p>
            <a:pPr marL="171450" indent="-171450">
              <a:lnSpc>
                <a:spcPct val="114000"/>
              </a:lnSpc>
              <a:buFont typeface="Arial" panose="020B0604020202020204" pitchFamily="34" charset="0"/>
              <a:buChar char="•"/>
            </a:pPr>
            <a:r>
              <a:rPr lang="zh-CN" altLang="en-US" sz="1800" b="0" i="0">
                <a:latin typeface="微软雅黑" panose="020B0503020204020204" pitchFamily="34" charset="-122"/>
                <a:ea typeface="微软雅黑" panose="020B0503020204020204" pitchFamily="34" charset="-122"/>
                <a:cs typeface="+mn-ea"/>
              </a:rPr>
              <a:t>加大对保障性租赁住房建设筹集的信贷支持力度：</a:t>
            </a:r>
            <a:r>
              <a:rPr lang="zh-CN" altLang="en-US" sz="1800">
                <a:latin typeface="微软雅黑" panose="020B0503020204020204" pitchFamily="34" charset="-122"/>
                <a:ea typeface="微软雅黑" panose="020B0503020204020204" pitchFamily="34" charset="-122"/>
                <a:cs typeface="+mn-ea"/>
                <a:sym typeface="+mn-lt"/>
              </a:rPr>
              <a:t>重资产企业：长期+并购贷款；轻资产企业：收益评估、注重可持续发展</a:t>
            </a:r>
          </a:p>
          <a:p>
            <a:pPr marL="171450" indent="-171450">
              <a:lnSpc>
                <a:spcPct val="114000"/>
              </a:lnSpc>
              <a:buFont typeface="Arial" panose="020B0604020202020204" pitchFamily="34" charset="0"/>
              <a:buChar char="•"/>
            </a:pPr>
            <a:endParaRPr lang="zh-CN" altLang="en-US" sz="1800">
              <a:latin typeface="微软雅黑" panose="020B0503020204020204" pitchFamily="34" charset="-122"/>
              <a:ea typeface="微软雅黑" panose="020B0503020204020204" pitchFamily="34" charset="-122"/>
              <a:cs typeface="+mn-ea"/>
              <a:sym typeface="+mn-lt"/>
            </a:endParaRPr>
          </a:p>
          <a:p>
            <a:pPr marL="171450" indent="-171450">
              <a:lnSpc>
                <a:spcPct val="114000"/>
              </a:lnSpc>
              <a:buFont typeface="Arial" panose="020B0604020202020204" pitchFamily="34" charset="0"/>
              <a:buChar char="•"/>
            </a:pPr>
            <a:r>
              <a:rPr lang="zh-CN" altLang="en-US" sz="1800" b="0" i="0">
                <a:latin typeface="微软雅黑" panose="020B0503020204020204" pitchFamily="34" charset="-122"/>
                <a:ea typeface="微软雅黑" panose="020B0503020204020204" pitchFamily="34" charset="-122"/>
                <a:cs typeface="+mn-ea"/>
              </a:rPr>
              <a:t>积极参与保障性租赁住房REITs项目，</a:t>
            </a:r>
            <a:r>
              <a:rPr lang="zh-CN" altLang="en-US" sz="1800">
                <a:latin typeface="微软雅黑" panose="020B0503020204020204" pitchFamily="34" charset="-122"/>
                <a:ea typeface="微软雅黑" panose="020B0503020204020204" pitchFamily="34" charset="-122"/>
                <a:cs typeface="+mn-ea"/>
                <a:sym typeface="+mn-lt"/>
              </a:rPr>
              <a:t>包括但不限于积极认购、发起项目、桥接资源、承销等支持方式</a:t>
            </a:r>
          </a:p>
          <a:p>
            <a:pPr marL="171450" indent="-171450">
              <a:lnSpc>
                <a:spcPct val="114000"/>
              </a:lnSpc>
              <a:buFont typeface="Arial" panose="020B0604020202020204" pitchFamily="34" charset="0"/>
              <a:buChar char="•"/>
            </a:pPr>
            <a:endParaRPr lang="en-US" altLang="zh-CN" sz="1000">
              <a:solidFill>
                <a:schemeClr val="bg1">
                  <a:lumMod val="50000"/>
                </a:schemeClr>
              </a:solidFill>
              <a:cs typeface="+mn-ea"/>
              <a:sym typeface="+mn-lt"/>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626995"/>
            <a:ext cx="7339330" cy="3867150"/>
          </a:xfrm>
          <a:prstGeom prst="rect">
            <a:avLst/>
          </a:prstGeom>
          <a:noFill/>
          <a:extLst>
            <a:ext uri="{909E8E84-426E-40DD-AFC4-6F175D3DCCD1}">
              <a14:hiddenFill xmlns:a14="http://schemas.microsoft.com/office/drawing/2010/main">
                <a:solidFill>
                  <a:srgbClr val="FFFFFF"/>
                </a:solidFill>
              </a14:hiddenFill>
            </a:ext>
          </a:extLst>
        </p:spPr>
      </p:pic>
      <p:sp>
        <p:nvSpPr>
          <p:cNvPr id="3" name="平行四边形 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8284210"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lang="zh-CN" altLang="en-US"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蓉易住</a:t>
            </a:r>
            <a:r>
              <a:rPr lang="en-US" altLang="zh-CN"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lang="zh-CN" altLang="en-US"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：支持保障性租赁住房项目发展</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9" name="文本框 8"/>
          <p:cNvSpPr txBox="1"/>
          <p:nvPr/>
        </p:nvSpPr>
        <p:spPr>
          <a:xfrm>
            <a:off x="7412990" y="3364230"/>
            <a:ext cx="3135630" cy="460375"/>
          </a:xfrm>
          <a:prstGeom prst="rect">
            <a:avLst/>
          </a:prstGeom>
          <a:noFill/>
        </p:spPr>
        <p:txBody>
          <a:bodyPr wrap="square" rtlCol="0">
            <a:spAutoFit/>
            <a:scene3d>
              <a:camera prst="orthographicFront"/>
              <a:lightRig rig="threePt" dir="t"/>
            </a:scene3d>
            <a:sp3d contourW="12700"/>
          </a:bodyPr>
          <a:lstStyle/>
          <a:p>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响应政策，助力融资</a:t>
            </a: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1791" y="3694337"/>
            <a:ext cx="5018711" cy="706755"/>
          </a:xfrm>
          <a:prstGeom prst="rect">
            <a:avLst/>
          </a:prstGeom>
          <a:noFill/>
        </p:spPr>
        <p:txBody>
          <a:bodyPr wrap="square" rtlCol="0">
            <a:spAutoFit/>
          </a:bodyPr>
          <a:lstStyle/>
          <a:p>
            <a:r>
              <a:rPr lang="zh-CN" altLang="en-US" sz="4000" b="1" spc="500" dirty="0">
                <a:solidFill>
                  <a:srgbClr val="900000"/>
                </a:solidFill>
                <a:uFillTx/>
                <a:latin typeface="微软雅黑" panose="020B0503020204020204" pitchFamily="34" charset="-122"/>
                <a:ea typeface="微软雅黑" panose="020B0503020204020204" pitchFamily="34" charset="-122"/>
                <a:cs typeface="+mn-ea"/>
                <a:sym typeface="+mn-lt"/>
              </a:rPr>
              <a:t>背景分析</a:t>
            </a:r>
          </a:p>
        </p:txBody>
      </p:sp>
      <p:sp>
        <p:nvSpPr>
          <p:cNvPr id="6" name="矩形 5"/>
          <p:cNvSpPr/>
          <p:nvPr/>
        </p:nvSpPr>
        <p:spPr>
          <a:xfrm>
            <a:off x="364137" y="3716338"/>
            <a:ext cx="163764"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066944" y="3716338"/>
            <a:ext cx="6125056"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914060" y="2513967"/>
            <a:ext cx="5018711" cy="1200329"/>
          </a:xfrm>
          <a:prstGeom prst="rect">
            <a:avLst/>
          </a:prstGeom>
          <a:noFill/>
        </p:spPr>
        <p:txBody>
          <a:bodyPr wrap="square" rtlCol="0">
            <a:spAutoFit/>
          </a:bodyPr>
          <a:lstStyle/>
          <a:p>
            <a:r>
              <a:rPr lang="en-US" altLang="zh-CN" sz="7200" b="1" dirty="0">
                <a:gradFill>
                  <a:gsLst>
                    <a:gs pos="0">
                      <a:schemeClr val="accent1"/>
                    </a:gs>
                    <a:gs pos="100000">
                      <a:schemeClr val="accent1">
                        <a:lumMod val="75000"/>
                      </a:schemeClr>
                    </a:gs>
                  </a:gsLst>
                  <a:lin ang="18900000" scaled="1"/>
                </a:gradFill>
                <a:cs typeface="+mn-ea"/>
                <a:sym typeface="+mn-lt"/>
              </a:rPr>
              <a:t>PART 01</a:t>
            </a:r>
            <a:endParaRPr lang="zh-CN" altLang="en-US" sz="7200" b="1" dirty="0">
              <a:gradFill>
                <a:gsLst>
                  <a:gs pos="0">
                    <a:schemeClr val="accent1"/>
                  </a:gs>
                  <a:gs pos="100000">
                    <a:schemeClr val="accent1">
                      <a:lumMod val="75000"/>
                    </a:schemeClr>
                  </a:gs>
                </a:gsLst>
                <a:lin ang="18900000" scaled="1"/>
              </a:gradFill>
              <a:cs typeface="+mn-ea"/>
              <a:sym typeface="+mn-lt"/>
            </a:endParaRP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10523295" y="1389600"/>
            <a:ext cx="1668755" cy="222355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组合 80"/>
          <p:cNvGrpSpPr/>
          <p:nvPr/>
        </p:nvGrpSpPr>
        <p:grpSpPr>
          <a:xfrm>
            <a:off x="909399" y="1612664"/>
            <a:ext cx="5275580" cy="4610100"/>
            <a:chOff x="76526" y="1303185"/>
            <a:chExt cx="2724074" cy="4610100"/>
          </a:xfrm>
        </p:grpSpPr>
        <p:sp>
          <p:nvSpPr>
            <p:cNvPr id="82" name="TextBox 18"/>
            <p:cNvSpPr txBox="1"/>
            <p:nvPr/>
          </p:nvSpPr>
          <p:spPr>
            <a:xfrm flipH="1">
              <a:off x="210960" y="1303185"/>
              <a:ext cx="2455208" cy="460375"/>
            </a:xfrm>
            <a:prstGeom prst="rect">
              <a:avLst/>
            </a:prstGeom>
            <a:noFill/>
          </p:spPr>
          <p:txBody>
            <a:bodyPr wrap="none" rtlCol="0">
              <a:spAutoFit/>
            </a:bodyPr>
            <a:lstStyle/>
            <a:p>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为梦想“升温”，为“焦虑”降温</a:t>
              </a:r>
              <a:endParaRPr lang="en-US" b="1">
                <a:solidFill>
                  <a:schemeClr val="tx1">
                    <a:lumMod val="75000"/>
                    <a:lumOff val="25000"/>
                  </a:schemeClr>
                </a:solidFill>
                <a:cs typeface="+mn-ea"/>
                <a:sym typeface="+mn-lt"/>
              </a:endParaRPr>
            </a:p>
          </p:txBody>
        </p:sp>
        <p:sp>
          <p:nvSpPr>
            <p:cNvPr id="83" name="矩形 82"/>
            <p:cNvSpPr/>
            <p:nvPr/>
          </p:nvSpPr>
          <p:spPr>
            <a:xfrm>
              <a:off x="76526" y="1985175"/>
              <a:ext cx="2724074" cy="3928110"/>
            </a:xfrm>
            <a:prstGeom prst="rect">
              <a:avLst/>
            </a:prstGeom>
          </p:spPr>
          <p:txBody>
            <a:bodyPr wrap="square">
              <a:spAutoFit/>
            </a:bodyPr>
            <a:lstStyle/>
            <a:p>
              <a:pPr>
                <a:lnSpc>
                  <a:spcPct val="130000"/>
                </a:lnSpc>
                <a:spcBef>
                  <a:spcPts val="0"/>
                </a:spcBef>
                <a:spcAft>
                  <a:spcPts val="0"/>
                </a:spcAft>
              </a:pPr>
              <a:r>
                <a:rPr lang="zh-CN" altLang="en-US" sz="1800">
                  <a:latin typeface="微软雅黑" panose="020B0503020204020204" pitchFamily="34" charset="-122"/>
                  <a:ea typeface="微软雅黑" panose="020B0503020204020204" pitchFamily="34" charset="-122"/>
                  <a:cs typeface="+mn-ea"/>
                  <a:sym typeface="+mn-lt"/>
                </a:rPr>
                <a:t>作为职场新人，刚刚毕业的大学生在租房方面存在较大的资金压力，这种压力往往是阶段性的，针对此类情况，推出专门面向</a:t>
              </a:r>
              <a:r>
                <a:rPr lang="zh-CN" altLang="en-US" sz="1800" b="1">
                  <a:latin typeface="微软雅黑" panose="020B0503020204020204" pitchFamily="34" charset="-122"/>
                  <a:ea typeface="微软雅黑" panose="020B0503020204020204" pitchFamily="34" charset="-122"/>
                  <a:cs typeface="+mn-ea"/>
                  <a:sym typeface="+mn-lt"/>
                </a:rPr>
                <a:t>应届毕业生</a:t>
              </a:r>
              <a:r>
                <a:rPr lang="zh-CN" altLang="en-US" sz="1800">
                  <a:latin typeface="微软雅黑" panose="020B0503020204020204" pitchFamily="34" charset="-122"/>
                  <a:ea typeface="微软雅黑" panose="020B0503020204020204" pitchFamily="34" charset="-122"/>
                  <a:cs typeface="+mn-ea"/>
                  <a:sym typeface="+mn-lt"/>
                </a:rPr>
                <a:t>的无户籍限制的租房安心贷产品</a:t>
              </a:r>
            </a:p>
            <a:p>
              <a:pPr>
                <a:lnSpc>
                  <a:spcPct val="130000"/>
                </a:lnSpc>
                <a:spcBef>
                  <a:spcPts val="0"/>
                </a:spcBef>
                <a:spcAft>
                  <a:spcPts val="0"/>
                </a:spcAft>
              </a:pPr>
              <a:endParaRPr lang="zh-CN" altLang="en-US" sz="1800">
                <a:latin typeface="微软雅黑" panose="020B0503020204020204" pitchFamily="34" charset="-122"/>
                <a:ea typeface="微软雅黑" panose="020B0503020204020204" pitchFamily="34" charset="-122"/>
                <a:cs typeface="+mn-ea"/>
                <a:sym typeface="+mn-lt"/>
              </a:endParaRPr>
            </a:p>
            <a:p>
              <a:pPr marL="171450" indent="-171450">
                <a:lnSpc>
                  <a:spcPct val="130000"/>
                </a:lnSpc>
                <a:spcBef>
                  <a:spcPts val="0"/>
                </a:spcBef>
                <a:spcAft>
                  <a:spcPts val="0"/>
                </a:spcAft>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集团旗下相关APP开启线上申请通道，申请者提供基本信息及证明（身份和学历信息、社保公积金缴纳情况、房屋租金、劳务合同等）</a:t>
              </a:r>
            </a:p>
            <a:p>
              <a:pPr marL="171450" indent="-171450">
                <a:lnSpc>
                  <a:spcPct val="130000"/>
                </a:lnSpc>
                <a:spcBef>
                  <a:spcPts val="0"/>
                </a:spcBef>
                <a:spcAft>
                  <a:spcPts val="0"/>
                </a:spcAft>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专门人员电话回访</a:t>
              </a:r>
            </a:p>
            <a:p>
              <a:pPr marL="171450" indent="-171450">
                <a:lnSpc>
                  <a:spcPct val="130000"/>
                </a:lnSpc>
                <a:spcBef>
                  <a:spcPts val="0"/>
                </a:spcBef>
                <a:spcAft>
                  <a:spcPts val="0"/>
                </a:spcAft>
                <a:buFont typeface="Arial" panose="020B0604020202020204" pitchFamily="34" charset="0"/>
                <a:buChar char="•"/>
              </a:pPr>
              <a:r>
                <a:rPr lang="zh-CN" altLang="en-US" sz="1800">
                  <a:latin typeface="微软雅黑" panose="020B0503020204020204" pitchFamily="34" charset="-122"/>
                  <a:ea typeface="微软雅黑" panose="020B0503020204020204" pitchFamily="34" charset="-122"/>
                  <a:cs typeface="+mn-ea"/>
                  <a:sym typeface="+mn-lt"/>
                </a:rPr>
                <a:t>符合申请条件的人员，线上签订合同，发放贷款</a:t>
              </a:r>
              <a:endParaRPr lang="en-US" altLang="zh-CN" sz="1200">
                <a:solidFill>
                  <a:schemeClr val="tx1">
                    <a:lumMod val="75000"/>
                    <a:lumOff val="25000"/>
                  </a:schemeClr>
                </a:solidFill>
                <a:cs typeface="+mn-ea"/>
                <a:sym typeface="+mn-lt"/>
              </a:endParaRPr>
            </a:p>
            <a:p>
              <a:pPr>
                <a:lnSpc>
                  <a:spcPct val="130000"/>
                </a:lnSpc>
                <a:spcBef>
                  <a:spcPts val="0"/>
                </a:spcBef>
                <a:spcAft>
                  <a:spcPts val="0"/>
                </a:spcAft>
              </a:pPr>
              <a:endParaRPr lang="en-US" altLang="zh-CN" sz="1200">
                <a:solidFill>
                  <a:schemeClr val="tx1">
                    <a:lumMod val="75000"/>
                    <a:lumOff val="25000"/>
                  </a:schemeClr>
                </a:solidFill>
                <a:cs typeface="+mn-ea"/>
                <a:sym typeface="+mn-lt"/>
              </a:endParaRPr>
            </a:p>
          </p:txBody>
        </p:sp>
      </p:grpSp>
      <p:grpSp>
        <p:nvGrpSpPr>
          <p:cNvPr id="84" name="组合 83"/>
          <p:cNvGrpSpPr/>
          <p:nvPr/>
        </p:nvGrpSpPr>
        <p:grpSpPr>
          <a:xfrm>
            <a:off x="7160161" y="3310328"/>
            <a:ext cx="3746701" cy="678494"/>
            <a:chOff x="468937" y="2419540"/>
            <a:chExt cx="1934629" cy="678494"/>
          </a:xfrm>
        </p:grpSpPr>
        <p:sp>
          <p:nvSpPr>
            <p:cNvPr id="85" name="TextBox 18"/>
            <p:cNvSpPr txBox="1"/>
            <p:nvPr/>
          </p:nvSpPr>
          <p:spPr>
            <a:xfrm flipH="1">
              <a:off x="468937" y="2419540"/>
              <a:ext cx="95387" cy="369332"/>
            </a:xfrm>
            <a:prstGeom prst="rect">
              <a:avLst/>
            </a:prstGeom>
            <a:noFill/>
          </p:spPr>
          <p:txBody>
            <a:bodyPr wrap="none" rtlCol="0">
              <a:spAutoFit/>
            </a:bodyPr>
            <a:lstStyle/>
            <a:p>
              <a:endParaRPr lang="en-US" b="1">
                <a:solidFill>
                  <a:schemeClr val="tx1">
                    <a:lumMod val="75000"/>
                    <a:lumOff val="25000"/>
                  </a:schemeClr>
                </a:solidFill>
                <a:cs typeface="+mn-ea"/>
                <a:sym typeface="+mn-lt"/>
              </a:endParaRPr>
            </a:p>
          </p:txBody>
        </p:sp>
        <p:sp>
          <p:nvSpPr>
            <p:cNvPr id="86" name="矩形 85"/>
            <p:cNvSpPr/>
            <p:nvPr/>
          </p:nvSpPr>
          <p:spPr>
            <a:xfrm>
              <a:off x="470268" y="2823664"/>
              <a:ext cx="1933298" cy="274370"/>
            </a:xfrm>
            <a:prstGeom prst="rect">
              <a:avLst/>
            </a:prstGeom>
          </p:spPr>
          <p:txBody>
            <a:bodyPr wrap="square">
              <a:spAutoFit/>
            </a:bodyPr>
            <a:lstStyle/>
            <a:p>
              <a:pPr>
                <a:lnSpc>
                  <a:spcPct val="150000"/>
                </a:lnSpc>
              </a:pPr>
              <a:endParaRPr lang="en-US" altLang="zh-CN" sz="900">
                <a:solidFill>
                  <a:schemeClr val="tx1">
                    <a:lumMod val="75000"/>
                    <a:lumOff val="25000"/>
                  </a:schemeClr>
                </a:solidFill>
                <a:cs typeface="+mn-ea"/>
                <a:sym typeface="+mn-lt"/>
              </a:endParaRPr>
            </a:p>
          </p:txBody>
        </p:sp>
      </p:grpSp>
      <p:sp>
        <p:nvSpPr>
          <p:cNvPr id="79" name="文本框 78"/>
          <p:cNvSpPr txBox="1"/>
          <p:nvPr/>
        </p:nvSpPr>
        <p:spPr>
          <a:xfrm>
            <a:off x="4178300" y="396875"/>
            <a:ext cx="5267960" cy="254000"/>
          </a:xfrm>
          <a:prstGeom prst="rect">
            <a:avLst/>
          </a:prstGeom>
          <a:noFill/>
        </p:spPr>
        <p:txBody>
          <a:bodyPr wrap="square" rtlCol="0">
            <a:spAutoFit/>
            <a:scene3d>
              <a:camera prst="orthographicFront"/>
              <a:lightRig rig="threePt" dir="t"/>
            </a:scene3d>
            <a:sp3d contourW="12700"/>
          </a:bodyPr>
          <a:lstStyle/>
          <a:p>
            <a:pPr>
              <a:lnSpc>
                <a:spcPct val="150000"/>
              </a:lnSpc>
              <a:defRPr/>
            </a:pPr>
            <a:endParaRPr kumimoji="0" lang="en-US" altLang="zh-CN" sz="800" b="0" i="0" u="none" strike="noStrike" kern="1200" cap="none" spc="0" normalizeH="0" baseline="0"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t="12804" b="8842"/>
          <a:stretch>
            <a:fillRect/>
          </a:stretch>
        </p:blipFill>
        <p:spPr bwMode="auto">
          <a:xfrm>
            <a:off x="7729855" y="1316990"/>
            <a:ext cx="3888105" cy="2031365"/>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6607175" y="3458210"/>
            <a:ext cx="5347335" cy="2971800"/>
          </a:xfrm>
          <a:prstGeom prst="rect">
            <a:avLst/>
          </a:prstGeom>
        </p:spPr>
        <p:txBody>
          <a:bodyPr wrap="square">
            <a:spAutoFit/>
          </a:bodyPr>
          <a:lstStyle/>
          <a:p>
            <a:pPr>
              <a:lnSpc>
                <a:spcPct val="130000"/>
              </a:lnSpc>
              <a:spcBef>
                <a:spcPts val="0"/>
              </a:spcBef>
              <a:spcAft>
                <a:spcPts val="0"/>
              </a:spcAft>
            </a:pPr>
            <a:r>
              <a:rPr lang="en-US" altLang="zh-CN"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      </a:t>
            </a:r>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毕业生</a:t>
            </a:r>
            <a:r>
              <a:rPr lang="en-US" altLang="zh-CN"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a:t>
            </a:r>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蓉易住</a:t>
            </a:r>
            <a:r>
              <a:rPr lang="en-US" altLang="zh-CN"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a:t>
            </a:r>
            <a:r>
              <a:rPr lang="zh-CN" altLang="en-US" sz="2400" b="1">
                <a:solidFill>
                  <a:srgbClr val="900000"/>
                </a:solidFill>
                <a:latin typeface="微软雅黑" panose="020B0503020204020204" pitchFamily="34" charset="-122"/>
                <a:ea typeface="微软雅黑" panose="020B0503020204020204" pitchFamily="34" charset="-122"/>
                <a:cs typeface="微软雅黑" panose="020B0503020204020204" pitchFamily="34" charset="-122"/>
                <a:sym typeface="+mn-lt"/>
              </a:rPr>
              <a:t>安心贷：</a:t>
            </a:r>
          </a:p>
          <a:p>
            <a:pPr marL="342900" indent="-342900">
              <a:lnSpc>
                <a:spcPct val="130000"/>
              </a:lnSpc>
              <a:spcBef>
                <a:spcPts val="0"/>
              </a:spcBef>
              <a:spcAft>
                <a:spcPts val="0"/>
              </a:spcAft>
              <a:buFont typeface="Arial" panose="020B0604020202020204" pitchFamily="34" charset="0"/>
              <a:buChar char="•"/>
            </a:pP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最低可提供一年期租房资金贷款</a:t>
            </a:r>
          </a:p>
          <a:p>
            <a:pPr marL="342900" indent="-342900">
              <a:lnSpc>
                <a:spcPct val="130000"/>
              </a:lnSpc>
              <a:spcBef>
                <a:spcPts val="0"/>
              </a:spcBef>
              <a:spcAft>
                <a:spcPts val="0"/>
              </a:spcAft>
              <a:buFont typeface="Arial" panose="020B0604020202020204" pitchFamily="34" charset="0"/>
              <a:buChar char="•"/>
            </a:pP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可自主申请最长前</a:t>
            </a:r>
            <a:r>
              <a:rPr lang="en-US" altLang="zh-CN"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8</a:t>
            </a: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个月免还本金服务</a:t>
            </a:r>
          </a:p>
          <a:p>
            <a:pPr marL="342900" indent="-342900">
              <a:lnSpc>
                <a:spcPct val="130000"/>
              </a:lnSpc>
              <a:spcBef>
                <a:spcPts val="0"/>
              </a:spcBef>
              <a:spcAft>
                <a:spcPts val="0"/>
              </a:spcAft>
              <a:buFont typeface="Arial" panose="020B0604020202020204" pitchFamily="34" charset="0"/>
              <a:buChar char="•"/>
            </a:pP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贷款周期最长为</a:t>
            </a:r>
            <a:r>
              <a:rPr lang="en-US" altLang="zh-CN"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36</a:t>
            </a: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期</a:t>
            </a:r>
          </a:p>
          <a:p>
            <a:pPr marL="342900" indent="-342900">
              <a:lnSpc>
                <a:spcPct val="130000"/>
              </a:lnSpc>
              <a:spcBef>
                <a:spcPts val="0"/>
              </a:spcBef>
              <a:spcAft>
                <a:spcPts val="0"/>
              </a:spcAft>
              <a:buFont typeface="Arial" panose="020B0604020202020204" pitchFamily="34" charset="0"/>
              <a:buChar char="•"/>
            </a:pP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利率不高于市场同类型产品</a:t>
            </a:r>
            <a:endParaRPr lang="en-US" altLang="zh-CN"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endParaRPr>
          </a:p>
          <a:p>
            <a:pPr>
              <a:lnSpc>
                <a:spcPct val="130000"/>
              </a:lnSpc>
              <a:spcBef>
                <a:spcPts val="0"/>
              </a:spcBef>
              <a:spcAft>
                <a:spcPts val="0"/>
              </a:spcAft>
            </a:pPr>
            <a:r>
              <a:rPr lang="zh-CN" altLang="en-US" sz="2000">
                <a:solidFill>
                  <a:schemeClr val="tx1"/>
                </a:solidFill>
                <a:latin typeface="微软雅黑" panose="020B0503020204020204" pitchFamily="34" charset="-122"/>
                <a:ea typeface="微软雅黑" panose="020B0503020204020204" pitchFamily="34" charset="-122"/>
                <a:cs typeface="微软雅黑" panose="020B0503020204020204" pitchFamily="34" charset="-122"/>
                <a:sym typeface="+mn-lt"/>
              </a:rPr>
              <a:t>通过前期降低最低还款额度和放宽还款期限，为刚步入职场的新人提供资金上的缓冲时间</a:t>
            </a:r>
          </a:p>
        </p:txBody>
      </p:sp>
      <p:sp>
        <p:nvSpPr>
          <p:cNvPr id="4" name="平行四边形 3"/>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00735" y="366395"/>
            <a:ext cx="9176385" cy="5835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lang="zh-CN" altLang="en-US"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蓉易住</a:t>
            </a:r>
            <a:r>
              <a:rPr lang="en-US" altLang="zh-CN"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a:t>
            </a:r>
            <a:r>
              <a:rPr lang="zh-CN" altLang="en-US" sz="3200" b="1"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：针对应届毕业生的租房贷款优惠服务</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pic>
        <p:nvPicPr>
          <p:cNvPr id="44" name="图片 43"/>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6400"/>
                    </a14:imgEffect>
                    <a14:imgEffect>
                      <a14:saturation sat="95000"/>
                    </a14:imgEffect>
                  </a14:imgLayer>
                </a14:imgProps>
              </a:ext>
              <a:ext uri="{28A0092B-C50C-407E-A947-70E740481C1C}">
                <a14:useLocalDpi xmlns:a14="http://schemas.microsoft.com/office/drawing/2010/main" val="0"/>
              </a:ext>
            </a:extLst>
          </a:blip>
          <a:srcRect b="37950"/>
          <a:stretch>
            <a:fillRect/>
          </a:stretch>
        </p:blipFill>
        <p:spPr>
          <a:xfrm>
            <a:off x="6505575" y="3447415"/>
            <a:ext cx="654685" cy="541655"/>
          </a:xfrm>
          <a:prstGeom prst="rect">
            <a:avLst/>
          </a:prstGeom>
          <a:solidFill>
            <a:schemeClr val="bg1"/>
          </a:solidFill>
        </p:spPr>
      </p:pic>
      <p:sp>
        <p:nvSpPr>
          <p:cNvPr id="38" name="矩形: 圆角 8"/>
          <p:cNvSpPr/>
          <p:nvPr/>
        </p:nvSpPr>
        <p:spPr>
          <a:xfrm>
            <a:off x="800100" y="1316355"/>
            <a:ext cx="5493385" cy="5113655"/>
          </a:xfrm>
          <a:prstGeom prst="roundRect">
            <a:avLst>
              <a:gd name="adj" fmla="val 10716"/>
            </a:avLst>
          </a:prstGeom>
          <a:noFill/>
          <a:ln w="38100" cmpd="sng">
            <a:solidFill>
              <a:schemeClr val="accent1">
                <a:shade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1000"/>
                                        <p:tgtEl>
                                          <p:spTgt spid="81"/>
                                        </p:tgtEl>
                                      </p:cBhvr>
                                    </p:animEffect>
                                    <p:anim calcmode="lin" valueType="num">
                                      <p:cBhvr>
                                        <p:cTn id="8" dur="1000" fill="hold"/>
                                        <p:tgtEl>
                                          <p:spTgt spid="81"/>
                                        </p:tgtEl>
                                        <p:attrNameLst>
                                          <p:attrName>ppt_x</p:attrName>
                                        </p:attrNameLst>
                                      </p:cBhvr>
                                      <p:tavLst>
                                        <p:tav tm="0">
                                          <p:val>
                                            <p:strVal val="#ppt_x"/>
                                          </p:val>
                                        </p:tav>
                                        <p:tav tm="100000">
                                          <p:val>
                                            <p:strVal val="#ppt_x"/>
                                          </p:val>
                                        </p:tav>
                                      </p:tavLst>
                                    </p:anim>
                                    <p:anim calcmode="lin" valueType="num">
                                      <p:cBhvr>
                                        <p:cTn id="9" dur="1000" fill="hold"/>
                                        <p:tgtEl>
                                          <p:spTgt spid="8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4"/>
                                        </p:tgtEl>
                                        <p:attrNameLst>
                                          <p:attrName>style.visibility</p:attrName>
                                        </p:attrNameLst>
                                      </p:cBhvr>
                                      <p:to>
                                        <p:strVal val="visible"/>
                                      </p:to>
                                    </p:set>
                                    <p:animEffect transition="in" filter="fade">
                                      <p:cBhvr>
                                        <p:cTn id="14" dur="1000"/>
                                        <p:tgtEl>
                                          <p:spTgt spid="84"/>
                                        </p:tgtEl>
                                      </p:cBhvr>
                                    </p:animEffect>
                                    <p:anim calcmode="lin" valueType="num">
                                      <p:cBhvr>
                                        <p:cTn id="15" dur="1000" fill="hold"/>
                                        <p:tgtEl>
                                          <p:spTgt spid="84"/>
                                        </p:tgtEl>
                                        <p:attrNameLst>
                                          <p:attrName>ppt_x</p:attrName>
                                        </p:attrNameLst>
                                      </p:cBhvr>
                                      <p:tavLst>
                                        <p:tav tm="0">
                                          <p:val>
                                            <p:strVal val="#ppt_x"/>
                                          </p:val>
                                        </p:tav>
                                        <p:tav tm="100000">
                                          <p:val>
                                            <p:strVal val="#ppt_x"/>
                                          </p:val>
                                        </p:tav>
                                      </p:tavLst>
                                    </p:anim>
                                    <p:anim calcmode="lin" valueType="num">
                                      <p:cBhvr>
                                        <p:cTn id="16"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1791" y="3694337"/>
            <a:ext cx="5018711" cy="706755"/>
          </a:xfrm>
          <a:prstGeom prst="rect">
            <a:avLst/>
          </a:prstGeom>
          <a:noFill/>
        </p:spPr>
        <p:txBody>
          <a:bodyPr wrap="square" rtlCol="0">
            <a:spAutoFit/>
          </a:bodyPr>
          <a:lstStyle/>
          <a:p>
            <a:r>
              <a:rPr lang="zh-CN" altLang="en-US" sz="4000" b="1" spc="500" dirty="0">
                <a:solidFill>
                  <a:srgbClr val="900000"/>
                </a:solidFill>
                <a:uFillTx/>
                <a:latin typeface="微软雅黑" panose="020B0503020204020204" pitchFamily="34" charset="-122"/>
                <a:ea typeface="微软雅黑" panose="020B0503020204020204" pitchFamily="34" charset="-122"/>
                <a:cs typeface="+mn-ea"/>
                <a:sym typeface="+mn-lt"/>
              </a:rPr>
              <a:t>相关风险分析</a:t>
            </a:r>
          </a:p>
        </p:txBody>
      </p:sp>
      <p:sp>
        <p:nvSpPr>
          <p:cNvPr id="6" name="矩形 5"/>
          <p:cNvSpPr/>
          <p:nvPr/>
        </p:nvSpPr>
        <p:spPr>
          <a:xfrm>
            <a:off x="364137" y="3716338"/>
            <a:ext cx="163764"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066944" y="3716338"/>
            <a:ext cx="6125056"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914060" y="2513967"/>
            <a:ext cx="5018711" cy="1198880"/>
          </a:xfrm>
          <a:prstGeom prst="rect">
            <a:avLst/>
          </a:prstGeom>
          <a:noFill/>
        </p:spPr>
        <p:txBody>
          <a:bodyPr wrap="square" rtlCol="0">
            <a:spAutoFit/>
          </a:bodyPr>
          <a:lstStyle/>
          <a:p>
            <a:r>
              <a:rPr lang="en-US" altLang="zh-CN" sz="7200" b="1" dirty="0">
                <a:gradFill>
                  <a:gsLst>
                    <a:gs pos="0">
                      <a:schemeClr val="accent1"/>
                    </a:gs>
                    <a:gs pos="100000">
                      <a:schemeClr val="accent1">
                        <a:lumMod val="75000"/>
                      </a:schemeClr>
                    </a:gs>
                  </a:gsLst>
                  <a:lin ang="18900000" scaled="1"/>
                </a:gradFill>
                <a:cs typeface="+mn-ea"/>
                <a:sym typeface="+mn-lt"/>
              </a:rPr>
              <a:t>PART 05</a:t>
            </a:r>
            <a:endParaRPr lang="zh-CN" altLang="en-US" sz="7200" b="1" dirty="0">
              <a:gradFill>
                <a:gsLst>
                  <a:gs pos="0">
                    <a:schemeClr val="accent1"/>
                  </a:gs>
                  <a:gs pos="100000">
                    <a:schemeClr val="accent1">
                      <a:lumMod val="75000"/>
                    </a:schemeClr>
                  </a:gs>
                </a:gsLst>
                <a:lin ang="18900000" scaled="1"/>
              </a:gradFill>
              <a:cs typeface="+mn-ea"/>
              <a:sym typeface="+mn-lt"/>
            </a:endParaRP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10523295" y="1389600"/>
            <a:ext cx="1668755" cy="222355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extBox 18"/>
          <p:cNvSpPr txBox="1"/>
          <p:nvPr/>
        </p:nvSpPr>
        <p:spPr>
          <a:xfrm flipH="1">
            <a:off x="2403475" y="1713230"/>
            <a:ext cx="9534525" cy="4407535"/>
          </a:xfrm>
          <a:prstGeom prst="rect">
            <a:avLst/>
          </a:prstGeom>
          <a:noFill/>
        </p:spPr>
        <p:txBody>
          <a:bodyPr wrap="square" rtlCol="0">
            <a:spAutoFit/>
          </a:bodyPr>
          <a:lstStyle/>
          <a:p>
            <a:pPr marL="285750" indent="-285750">
              <a:lnSpc>
                <a:spcPct val="130000"/>
              </a:lnSpc>
              <a:spcBef>
                <a:spcPts val="0"/>
              </a:spcBef>
              <a:spcAft>
                <a:spcPts val="0"/>
              </a:spcAft>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cs typeface="+mn-ea"/>
                <a:sym typeface="+mn-lt"/>
              </a:rPr>
              <a:t>由于接触到新市民群体的渠道较为单一，而在推荐个性化定制产品时会涉及到较多的客户隐私，新市民群体会具有一定的防备心理，所以服务推广存在一定的困难</a:t>
            </a:r>
            <a:endParaRPr lang="en-US" altLang="zh-CN" b="1" dirty="0">
              <a:solidFill>
                <a:schemeClr val="tx1"/>
              </a:solidFill>
              <a:latin typeface="微软雅黑" panose="020B0503020204020204" pitchFamily="34" charset="-122"/>
              <a:ea typeface="微软雅黑" panose="020B0503020204020204" pitchFamily="34" charset="-122"/>
              <a:cs typeface="+mn-ea"/>
              <a:sym typeface="+mn-lt"/>
            </a:endParaRPr>
          </a:p>
          <a:p>
            <a:pPr lvl="1">
              <a:lnSpc>
                <a:spcPct val="130000"/>
              </a:lnSpc>
              <a:spcBef>
                <a:spcPts val="0"/>
              </a:spcBef>
              <a:spcAft>
                <a:spcPts val="0"/>
              </a:spcAft>
            </a:pPr>
            <a:r>
              <a:rPr lang="zh-CN" altLang="en-US" b="1" dirty="0">
                <a:solidFill>
                  <a:srgbClr val="900000"/>
                </a:solidFill>
                <a:latin typeface="微软雅黑" panose="020B0503020204020204" pitchFamily="34" charset="-122"/>
                <a:ea typeface="微软雅黑" panose="020B0503020204020204" pitchFamily="34" charset="-122"/>
                <a:cs typeface="+mn-ea"/>
                <a:sym typeface="+mn-lt"/>
              </a:rPr>
              <a:t>推进政企、校企、社区与集团的合作、联系，增进新市民对集团品牌、价值、服务的认可程度，降低推荐难度</a:t>
            </a:r>
            <a:endParaRPr lang="en-US" altLang="zh-CN" b="1" dirty="0">
              <a:solidFill>
                <a:srgbClr val="900000"/>
              </a:solidFill>
              <a:latin typeface="微软雅黑" panose="020B0503020204020204" pitchFamily="34" charset="-122"/>
              <a:ea typeface="微软雅黑" panose="020B0503020204020204" pitchFamily="34" charset="-122"/>
              <a:cs typeface="+mn-ea"/>
              <a:sym typeface="+mn-lt"/>
            </a:endParaRPr>
          </a:p>
          <a:p>
            <a:pPr lvl="1">
              <a:lnSpc>
                <a:spcPct val="130000"/>
              </a:lnSpc>
              <a:spcBef>
                <a:spcPts val="0"/>
              </a:spcBef>
              <a:spcAft>
                <a:spcPts val="0"/>
              </a:spcAft>
            </a:pPr>
            <a:endParaRPr lang="en-US" b="1" dirty="0">
              <a:solidFill>
                <a:schemeClr val="tx1"/>
              </a:solidFill>
              <a:latin typeface="微软雅黑" panose="020B0503020204020204" pitchFamily="34" charset="-122"/>
              <a:ea typeface="微软雅黑" panose="020B0503020204020204" pitchFamily="34" charset="-122"/>
              <a:cs typeface="+mn-ea"/>
              <a:sym typeface="+mn-lt"/>
            </a:endParaRPr>
          </a:p>
          <a:p>
            <a:pPr marL="285750" indent="-285750">
              <a:lnSpc>
                <a:spcPct val="130000"/>
              </a:lnSpc>
              <a:spcBef>
                <a:spcPts val="0"/>
              </a:spcBef>
              <a:spcAft>
                <a:spcPts val="0"/>
              </a:spcAft>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cs typeface="+mn-ea"/>
                <a:sym typeface="+mn-lt"/>
              </a:rPr>
              <a:t>销售人员可能在推广产品时为提高自身业绩而忽视新市民群体的实际情况，向新市民提供与实际不符或让人误解的信息，诱导其购买保险产品，存在套路营销、诱导消费、强制搭售等问题，有概率侵害了消费者合法权益</a:t>
            </a:r>
            <a:endParaRPr lang="en-US" altLang="zh-CN" b="1" dirty="0">
              <a:solidFill>
                <a:schemeClr val="tx1"/>
              </a:solidFill>
              <a:latin typeface="微软雅黑" panose="020B0503020204020204" pitchFamily="34" charset="-122"/>
              <a:ea typeface="微软雅黑" panose="020B0503020204020204" pitchFamily="34" charset="-122"/>
              <a:cs typeface="+mn-ea"/>
              <a:sym typeface="+mn-lt"/>
            </a:endParaRPr>
          </a:p>
          <a:p>
            <a:pPr lvl="1">
              <a:lnSpc>
                <a:spcPct val="130000"/>
              </a:lnSpc>
              <a:spcBef>
                <a:spcPts val="0"/>
              </a:spcBef>
              <a:spcAft>
                <a:spcPts val="0"/>
              </a:spcAft>
            </a:pPr>
            <a:r>
              <a:rPr lang="zh-CN" altLang="en-US" b="1" dirty="0">
                <a:solidFill>
                  <a:srgbClr val="900000"/>
                </a:solidFill>
                <a:latin typeface="微软雅黑" panose="020B0503020204020204" pitchFamily="34" charset="-122"/>
                <a:ea typeface="微软雅黑" panose="020B0503020204020204" pitchFamily="34" charset="-122"/>
                <a:cs typeface="+mn-ea"/>
                <a:sym typeface="+mn-lt"/>
              </a:rPr>
              <a:t>加强员工素质培训，对此种恶劣行为及时惩处，并弥补客户损失</a:t>
            </a:r>
            <a:endParaRPr lang="en-US" altLang="zh-CN" b="1" dirty="0">
              <a:solidFill>
                <a:schemeClr val="tx1"/>
              </a:solidFill>
              <a:latin typeface="微软雅黑" panose="020B0503020204020204" pitchFamily="34" charset="-122"/>
              <a:ea typeface="微软雅黑" panose="020B0503020204020204" pitchFamily="34" charset="-122"/>
              <a:cs typeface="+mn-ea"/>
              <a:sym typeface="+mn-lt"/>
            </a:endParaRPr>
          </a:p>
          <a:p>
            <a:pPr lvl="1">
              <a:lnSpc>
                <a:spcPct val="130000"/>
              </a:lnSpc>
              <a:spcBef>
                <a:spcPts val="0"/>
              </a:spcBef>
              <a:spcAft>
                <a:spcPts val="0"/>
              </a:spcAft>
            </a:pPr>
            <a:endParaRPr lang="en-US" b="1" dirty="0">
              <a:solidFill>
                <a:schemeClr val="tx1"/>
              </a:solidFill>
              <a:latin typeface="微软雅黑" panose="020B0503020204020204" pitchFamily="34" charset="-122"/>
              <a:ea typeface="微软雅黑" panose="020B0503020204020204" pitchFamily="34" charset="-122"/>
              <a:cs typeface="+mn-ea"/>
              <a:sym typeface="+mn-lt"/>
            </a:endParaRPr>
          </a:p>
          <a:p>
            <a:pPr marL="285750" indent="-285750">
              <a:lnSpc>
                <a:spcPct val="130000"/>
              </a:lnSpc>
              <a:spcBef>
                <a:spcPts val="0"/>
              </a:spcBef>
              <a:spcAft>
                <a:spcPts val="0"/>
              </a:spcAft>
              <a:buFont typeface="Arial" panose="020B0604020202020204" pitchFamily="34" charset="0"/>
              <a:buChar char="•"/>
            </a:pPr>
            <a:r>
              <a:rPr lang="zh-CN" altLang="en-US" b="1" dirty="0">
                <a:solidFill>
                  <a:schemeClr val="tx1"/>
                </a:solidFill>
                <a:latin typeface="微软雅黑" panose="020B0503020204020204" pitchFamily="34" charset="-122"/>
                <a:ea typeface="微软雅黑" panose="020B0503020204020204" pitchFamily="34" charset="-122"/>
                <a:cs typeface="+mn-ea"/>
                <a:sym typeface="+mn-lt"/>
              </a:rPr>
              <a:t>服务广受欢迎，极有可能有不法分子假冒服务人员与客户联系，骗取客户钱财等违法行为</a:t>
            </a:r>
            <a:endParaRPr lang="en-US" altLang="zh-CN" b="1" dirty="0">
              <a:solidFill>
                <a:schemeClr val="tx1"/>
              </a:solidFill>
              <a:latin typeface="微软雅黑" panose="020B0503020204020204" pitchFamily="34" charset="-122"/>
              <a:ea typeface="微软雅黑" panose="020B0503020204020204" pitchFamily="34" charset="-122"/>
              <a:cs typeface="+mn-ea"/>
              <a:sym typeface="+mn-lt"/>
            </a:endParaRPr>
          </a:p>
          <a:p>
            <a:pPr lvl="1">
              <a:lnSpc>
                <a:spcPct val="130000"/>
              </a:lnSpc>
              <a:spcBef>
                <a:spcPts val="0"/>
              </a:spcBef>
              <a:spcAft>
                <a:spcPts val="0"/>
              </a:spcAft>
            </a:pPr>
            <a:r>
              <a:rPr lang="zh-CN" altLang="en-US" b="1" dirty="0">
                <a:solidFill>
                  <a:srgbClr val="900000"/>
                </a:solidFill>
                <a:latin typeface="微软雅黑" panose="020B0503020204020204" pitchFamily="34" charset="-122"/>
                <a:ea typeface="微软雅黑" panose="020B0503020204020204" pitchFamily="34" charset="-122"/>
                <a:cs typeface="+mn-ea"/>
                <a:sym typeface="+mn-lt"/>
              </a:rPr>
              <a:t>加大市场假冒的审查，同时对客户多次叮嘱，警惕假冒行为出现和发生</a:t>
            </a:r>
          </a:p>
        </p:txBody>
      </p:sp>
      <p:pic>
        <p:nvPicPr>
          <p:cNvPr id="5" name="图形 4" descr="警告"/>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0674" y="2775358"/>
            <a:ext cx="1307284" cy="1307284"/>
          </a:xfrm>
          <a:prstGeom prst="rect">
            <a:avLst/>
          </a:prstGeom>
        </p:spPr>
      </p:pic>
      <p:sp>
        <p:nvSpPr>
          <p:cNvPr id="79" name="文本框 78"/>
          <p:cNvSpPr txBox="1"/>
          <p:nvPr/>
        </p:nvSpPr>
        <p:spPr>
          <a:xfrm>
            <a:off x="4178300" y="396875"/>
            <a:ext cx="5267960" cy="254000"/>
          </a:xfrm>
          <a:prstGeom prst="rect">
            <a:avLst/>
          </a:prstGeom>
          <a:noFill/>
        </p:spPr>
        <p:txBody>
          <a:bodyPr wrap="square" rtlCol="0">
            <a:spAutoFit/>
            <a:scene3d>
              <a:camera prst="orthographicFront"/>
              <a:lightRig rig="threePt" dir="t"/>
            </a:scene3d>
            <a:sp3d contourW="12700"/>
          </a:bodyPr>
          <a:lstStyle/>
          <a:p>
            <a:pPr>
              <a:lnSpc>
                <a:spcPct val="150000"/>
              </a:lnSpc>
              <a:defRPr/>
            </a:pPr>
            <a:endParaRPr kumimoji="0" lang="en-US" altLang="zh-CN" sz="800" b="0" i="0" u="none" strike="noStrike" kern="1200" cap="none" spc="0" normalizeH="0" baseline="0"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2" name="平行四边形 1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800735" y="366395"/>
            <a:ext cx="8645525" cy="107632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相关风险分析</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1791" y="3694337"/>
            <a:ext cx="5018711" cy="706755"/>
          </a:xfrm>
          <a:prstGeom prst="rect">
            <a:avLst/>
          </a:prstGeom>
          <a:noFill/>
        </p:spPr>
        <p:txBody>
          <a:bodyPr wrap="square" rtlCol="0">
            <a:spAutoFit/>
          </a:bodyPr>
          <a:lstStyle/>
          <a:p>
            <a:r>
              <a:rPr lang="zh-CN" altLang="en-US" sz="4000" b="1" spc="500" dirty="0">
                <a:solidFill>
                  <a:srgbClr val="900000"/>
                </a:solidFill>
                <a:uFillTx/>
                <a:latin typeface="微软雅黑" panose="020B0503020204020204" pitchFamily="34" charset="-122"/>
                <a:ea typeface="微软雅黑" panose="020B0503020204020204" pitchFamily="34" charset="-122"/>
                <a:cs typeface="+mn-ea"/>
                <a:sym typeface="+mn-lt"/>
              </a:rPr>
              <a:t>展望与期许</a:t>
            </a:r>
          </a:p>
        </p:txBody>
      </p:sp>
      <p:sp>
        <p:nvSpPr>
          <p:cNvPr id="6" name="矩形 5"/>
          <p:cNvSpPr/>
          <p:nvPr/>
        </p:nvSpPr>
        <p:spPr>
          <a:xfrm>
            <a:off x="364137" y="3716338"/>
            <a:ext cx="163764"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066944" y="3716338"/>
            <a:ext cx="6125056"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914060" y="2513967"/>
            <a:ext cx="5018711" cy="1198880"/>
          </a:xfrm>
          <a:prstGeom prst="rect">
            <a:avLst/>
          </a:prstGeom>
          <a:noFill/>
        </p:spPr>
        <p:txBody>
          <a:bodyPr wrap="square" rtlCol="0">
            <a:spAutoFit/>
          </a:bodyPr>
          <a:lstStyle/>
          <a:p>
            <a:r>
              <a:rPr lang="en-US" altLang="zh-CN" sz="7200" b="1" dirty="0">
                <a:gradFill>
                  <a:gsLst>
                    <a:gs pos="0">
                      <a:schemeClr val="accent1"/>
                    </a:gs>
                    <a:gs pos="100000">
                      <a:schemeClr val="accent1">
                        <a:lumMod val="75000"/>
                      </a:schemeClr>
                    </a:gs>
                  </a:gsLst>
                  <a:lin ang="18900000" scaled="1"/>
                </a:gradFill>
                <a:cs typeface="+mn-ea"/>
                <a:sym typeface="+mn-lt"/>
              </a:rPr>
              <a:t>PART 06</a:t>
            </a:r>
            <a:endParaRPr lang="zh-CN" altLang="en-US" sz="7200" b="1" dirty="0">
              <a:gradFill>
                <a:gsLst>
                  <a:gs pos="0">
                    <a:schemeClr val="accent1"/>
                  </a:gs>
                  <a:gs pos="100000">
                    <a:schemeClr val="accent1">
                      <a:lumMod val="75000"/>
                    </a:schemeClr>
                  </a:gs>
                </a:gsLst>
                <a:lin ang="18900000" scaled="1"/>
              </a:gradFill>
              <a:cs typeface="+mn-ea"/>
              <a:sym typeface="+mn-lt"/>
            </a:endParaRP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10523295" y="1389600"/>
            <a:ext cx="1668755" cy="222355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iṧḷiďê"/>
          <p:cNvGrpSpPr/>
          <p:nvPr/>
        </p:nvGrpSpPr>
        <p:grpSpPr>
          <a:xfrm>
            <a:off x="4469374" y="2160712"/>
            <a:ext cx="3253252" cy="3257302"/>
            <a:chOff x="4566553" y="2187922"/>
            <a:chExt cx="3253252" cy="3257302"/>
          </a:xfrm>
        </p:grpSpPr>
        <p:sp>
          <p:nvSpPr>
            <p:cNvPr id="20" name="ïŝḷïdè"/>
            <p:cNvSpPr/>
            <p:nvPr/>
          </p:nvSpPr>
          <p:spPr bwMode="auto">
            <a:xfrm rot="18900000">
              <a:off x="4574966" y="3268496"/>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1" name="íṧḻîdè"/>
            <p:cNvSpPr/>
            <p:nvPr/>
          </p:nvSpPr>
          <p:spPr bwMode="auto">
            <a:xfrm rot="13500000">
              <a:off x="4575278" y="3268808"/>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dash"/>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2" name="ï$ľíḍé"/>
            <p:cNvSpPr/>
            <p:nvPr/>
          </p:nvSpPr>
          <p:spPr bwMode="auto">
            <a:xfrm>
              <a:off x="4650992"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0" tIns="0" rIns="0" bIns="0" anchor="ctr">
              <a:scene3d>
                <a:camera prst="orthographicFront"/>
                <a:lightRig rig="threePt" dir="t"/>
              </a:scene3d>
              <a:sp3d contourW="12700"/>
            </a:bodyPr>
            <a:lstStyle/>
            <a:p>
              <a:endParaRPr lang="id-ID" dirty="0">
                <a:solidFill>
                  <a:schemeClr val="tx2"/>
                </a:solidFill>
                <a:cs typeface="+mn-ea"/>
                <a:sym typeface="+mn-lt"/>
              </a:endParaRPr>
            </a:p>
          </p:txBody>
        </p:sp>
        <p:sp>
          <p:nvSpPr>
            <p:cNvPr id="23" name="ïṥlîḓe"/>
            <p:cNvSpPr/>
            <p:nvPr/>
          </p:nvSpPr>
          <p:spPr bwMode="auto">
            <a:xfrm>
              <a:off x="7091944" y="462638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4" name="iṡ1iḑé"/>
            <p:cNvSpPr/>
            <p:nvPr/>
          </p:nvSpPr>
          <p:spPr bwMode="auto">
            <a:xfrm>
              <a:off x="5785393" y="3425146"/>
              <a:ext cx="795942" cy="795942"/>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tx1">
                <a:lumMod val="60000"/>
                <a:lumOff val="40000"/>
              </a:schemeClr>
            </a:solidFill>
            <a:ln>
              <a:noFill/>
            </a:ln>
            <a:effectLst/>
          </p:spPr>
          <p:txBody>
            <a:bodyPr wrap="none" lIns="50800" tIns="50800" rIns="50800" bIns="50800" anchor="ctr">
              <a:normAutofit/>
              <a:scene3d>
                <a:camera prst="orthographicFront"/>
                <a:lightRig rig="threePt" dir="t"/>
              </a:scene3d>
              <a:sp3d contourW="12700"/>
            </a:bodyPr>
            <a:lstStyle/>
            <a:p>
              <a:pPr algn="ctr"/>
              <a:r>
                <a:rPr lang="zh-CN" altLang="en-US" sz="2000" b="1" dirty="0">
                  <a:solidFill>
                    <a:schemeClr val="bg1"/>
                  </a:solidFill>
                  <a:latin typeface="微软雅黑" panose="020B0503020204020204" pitchFamily="34" charset="-122"/>
                  <a:ea typeface="微软雅黑" panose="020B0503020204020204" pitchFamily="34" charset="-122"/>
                  <a:cs typeface="+mn-ea"/>
                  <a:sym typeface="+mn-lt"/>
                </a:rPr>
                <a:t>友前</a:t>
              </a:r>
            </a:p>
            <a:p>
              <a:pPr algn="ctr"/>
              <a:r>
                <a:rPr lang="zh-CN" altLang="en-US" sz="2000" b="1" dirty="0">
                  <a:solidFill>
                    <a:schemeClr val="bg1"/>
                  </a:solidFill>
                  <a:latin typeface="微软雅黑" panose="020B0503020204020204" pitchFamily="34" charset="-122"/>
                  <a:ea typeface="微软雅黑" panose="020B0503020204020204" pitchFamily="34" charset="-122"/>
                  <a:cs typeface="+mn-ea"/>
                  <a:sym typeface="+mn-lt"/>
                </a:rPr>
                <a:t>助力</a:t>
              </a:r>
            </a:p>
          </p:txBody>
        </p:sp>
        <p:sp>
          <p:nvSpPr>
            <p:cNvPr id="25" name="î$ḷidè"/>
            <p:cNvSpPr/>
            <p:nvPr/>
          </p:nvSpPr>
          <p:spPr bwMode="auto">
            <a:xfrm>
              <a:off x="4650992" y="4641337"/>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6" name="îşļiḋê"/>
            <p:cNvSpPr/>
            <p:nvPr/>
          </p:nvSpPr>
          <p:spPr bwMode="auto">
            <a:xfrm>
              <a:off x="7091944" y="2356800"/>
              <a:ext cx="648095" cy="648095"/>
            </a:xfrm>
            <a:custGeom>
              <a:avLst/>
              <a:gdLst>
                <a:gd name="T0" fmla="*/ 825458 w 19679"/>
                <a:gd name="T1" fmla="*/ 906083 h 19679"/>
                <a:gd name="T2" fmla="*/ 825458 w 19679"/>
                <a:gd name="T3" fmla="*/ 906083 h 19679"/>
                <a:gd name="T4" fmla="*/ 825458 w 19679"/>
                <a:gd name="T5" fmla="*/ 906083 h 19679"/>
                <a:gd name="T6" fmla="*/ 825458 w 19679"/>
                <a:gd name="T7" fmla="*/ 90608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7" name="i$ľïḓe"/>
            <p:cNvSpPr/>
            <p:nvPr/>
          </p:nvSpPr>
          <p:spPr bwMode="auto">
            <a:xfrm>
              <a:off x="5304073" y="3628064"/>
              <a:ext cx="126503" cy="126503"/>
            </a:xfrm>
            <a:custGeom>
              <a:avLst/>
              <a:gdLst>
                <a:gd name="T0" fmla="*/ 161123 w 19679"/>
                <a:gd name="T1" fmla="*/ 176861 h 19679"/>
                <a:gd name="T2" fmla="*/ 161123 w 19679"/>
                <a:gd name="T3" fmla="*/ 176861 h 19679"/>
                <a:gd name="T4" fmla="*/ 161123 w 19679"/>
                <a:gd name="T5" fmla="*/ 176861 h 19679"/>
                <a:gd name="T6" fmla="*/ 161123 w 19679"/>
                <a:gd name="T7" fmla="*/ 17686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28" name="ïṩḷïḍè"/>
            <p:cNvSpPr/>
            <p:nvPr/>
          </p:nvSpPr>
          <p:spPr bwMode="auto">
            <a:xfrm>
              <a:off x="6964194" y="3889172"/>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3"/>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29" name="ïśḻîďé"/>
            <p:cNvSpPr/>
            <p:nvPr/>
          </p:nvSpPr>
          <p:spPr bwMode="auto">
            <a:xfrm>
              <a:off x="5982080" y="4593353"/>
              <a:ext cx="126503" cy="126503"/>
            </a:xfrm>
            <a:custGeom>
              <a:avLst/>
              <a:gdLst>
                <a:gd name="T0" fmla="*/ 161123 w 19679"/>
                <a:gd name="T1" fmla="*/ 176860 h 19679"/>
                <a:gd name="T2" fmla="*/ 161123 w 19679"/>
                <a:gd name="T3" fmla="*/ 176860 h 19679"/>
                <a:gd name="T4" fmla="*/ 161123 w 19679"/>
                <a:gd name="T5" fmla="*/ 176860 h 19679"/>
                <a:gd name="T6" fmla="*/ 161123 w 19679"/>
                <a:gd name="T7" fmla="*/ 176860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0" name="iṡlídê"/>
            <p:cNvSpPr/>
            <p:nvPr/>
          </p:nvSpPr>
          <p:spPr bwMode="auto">
            <a:xfrm>
              <a:off x="6285564" y="2933232"/>
              <a:ext cx="126503" cy="125880"/>
            </a:xfrm>
            <a:custGeom>
              <a:avLst/>
              <a:gdLst>
                <a:gd name="T0" fmla="*/ 161123 w 19679"/>
                <a:gd name="T1" fmla="*/ 175989 h 19679"/>
                <a:gd name="T2" fmla="*/ 161123 w 19679"/>
                <a:gd name="T3" fmla="*/ 175989 h 19679"/>
                <a:gd name="T4" fmla="*/ 161123 w 19679"/>
                <a:gd name="T5" fmla="*/ 175989 h 19679"/>
                <a:gd name="T6" fmla="*/ 161123 w 19679"/>
                <a:gd name="T7" fmla="*/ 175989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1" name="îṧ1iďé"/>
            <p:cNvSpPr/>
            <p:nvPr/>
          </p:nvSpPr>
          <p:spPr bwMode="auto">
            <a:xfrm>
              <a:off x="4818625" y="2564939"/>
              <a:ext cx="254876" cy="231196"/>
            </a:xfrm>
            <a:custGeom>
              <a:avLst/>
              <a:gdLst>
                <a:gd name="T0" fmla="*/ 324644 w 20518"/>
                <a:gd name="T1" fmla="*/ 294482 h 21600"/>
                <a:gd name="T2" fmla="*/ 324644 w 20518"/>
                <a:gd name="T3" fmla="*/ 294482 h 21600"/>
                <a:gd name="T4" fmla="*/ 324644 w 20518"/>
                <a:gd name="T5" fmla="*/ 294482 h 21600"/>
                <a:gd name="T6" fmla="*/ 324644 w 20518"/>
                <a:gd name="T7" fmla="*/ 2944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8" h="21600">
                  <a:moveTo>
                    <a:pt x="8387" y="7104"/>
                  </a:moveTo>
                  <a:lnTo>
                    <a:pt x="6117" y="8734"/>
                  </a:lnTo>
                  <a:cubicBezTo>
                    <a:pt x="5879" y="8892"/>
                    <a:pt x="5575" y="8894"/>
                    <a:pt x="5439" y="8618"/>
                  </a:cubicBezTo>
                  <a:cubicBezTo>
                    <a:pt x="5303" y="8344"/>
                    <a:pt x="5384" y="8089"/>
                    <a:pt x="5620" y="7929"/>
                  </a:cubicBezTo>
                  <a:lnTo>
                    <a:pt x="7891" y="6205"/>
                  </a:lnTo>
                  <a:cubicBezTo>
                    <a:pt x="8127" y="6046"/>
                    <a:pt x="8431" y="6140"/>
                    <a:pt x="8569" y="6415"/>
                  </a:cubicBezTo>
                  <a:cubicBezTo>
                    <a:pt x="8705" y="6690"/>
                    <a:pt x="8624" y="6946"/>
                    <a:pt x="8387" y="7104"/>
                  </a:cubicBezTo>
                  <a:cubicBezTo>
                    <a:pt x="8387" y="7104"/>
                    <a:pt x="8387" y="7104"/>
                    <a:pt x="8387" y="7104"/>
                  </a:cubicBezTo>
                  <a:close/>
                  <a:moveTo>
                    <a:pt x="8869" y="2876"/>
                  </a:moveTo>
                  <a:lnTo>
                    <a:pt x="4627" y="7716"/>
                  </a:lnTo>
                  <a:cubicBezTo>
                    <a:pt x="4627" y="7721"/>
                    <a:pt x="4628" y="7726"/>
                    <a:pt x="4628" y="7734"/>
                  </a:cubicBezTo>
                  <a:lnTo>
                    <a:pt x="4628" y="13865"/>
                  </a:lnTo>
                  <a:cubicBezTo>
                    <a:pt x="4628" y="13886"/>
                    <a:pt x="4622" y="13906"/>
                    <a:pt x="4622" y="13927"/>
                  </a:cubicBezTo>
                  <a:lnTo>
                    <a:pt x="8759" y="18723"/>
                  </a:lnTo>
                  <a:cubicBezTo>
                    <a:pt x="9999" y="16491"/>
                    <a:pt x="9913" y="13651"/>
                    <a:pt x="9913" y="10799"/>
                  </a:cubicBezTo>
                  <a:cubicBezTo>
                    <a:pt x="9913" y="7948"/>
                    <a:pt x="10109" y="5106"/>
                    <a:pt x="8869" y="2876"/>
                  </a:cubicBezTo>
                  <a:cubicBezTo>
                    <a:pt x="8869" y="2876"/>
                    <a:pt x="8869" y="2876"/>
                    <a:pt x="8869" y="2876"/>
                  </a:cubicBezTo>
                  <a:close/>
                  <a:moveTo>
                    <a:pt x="3966" y="8499"/>
                  </a:moveTo>
                  <a:cubicBezTo>
                    <a:pt x="3966" y="8076"/>
                    <a:pt x="3671" y="7734"/>
                    <a:pt x="3305" y="7734"/>
                  </a:cubicBezTo>
                  <a:lnTo>
                    <a:pt x="2726" y="7734"/>
                  </a:lnTo>
                  <a:lnTo>
                    <a:pt x="1983" y="7734"/>
                  </a:lnTo>
                  <a:cubicBezTo>
                    <a:pt x="1618" y="7734"/>
                    <a:pt x="1322" y="8076"/>
                    <a:pt x="1322" y="8499"/>
                  </a:cubicBezTo>
                  <a:lnTo>
                    <a:pt x="1322" y="13097"/>
                  </a:lnTo>
                  <a:cubicBezTo>
                    <a:pt x="1322" y="13523"/>
                    <a:pt x="1618" y="13865"/>
                    <a:pt x="1983" y="13865"/>
                  </a:cubicBezTo>
                  <a:lnTo>
                    <a:pt x="2726" y="13865"/>
                  </a:lnTo>
                  <a:lnTo>
                    <a:pt x="3305" y="13865"/>
                  </a:lnTo>
                  <a:cubicBezTo>
                    <a:pt x="3671" y="13865"/>
                    <a:pt x="3966" y="13523"/>
                    <a:pt x="3966" y="13097"/>
                  </a:cubicBezTo>
                  <a:lnTo>
                    <a:pt x="3966" y="8499"/>
                  </a:lnTo>
                  <a:cubicBezTo>
                    <a:pt x="3966" y="8499"/>
                    <a:pt x="3966" y="8499"/>
                    <a:pt x="3966" y="8499"/>
                  </a:cubicBezTo>
                  <a:close/>
                  <a:moveTo>
                    <a:pt x="4084" y="15397"/>
                  </a:moveTo>
                  <a:lnTo>
                    <a:pt x="3305" y="15397"/>
                  </a:lnTo>
                  <a:lnTo>
                    <a:pt x="2726" y="15397"/>
                  </a:lnTo>
                  <a:lnTo>
                    <a:pt x="1322" y="15397"/>
                  </a:lnTo>
                  <a:cubicBezTo>
                    <a:pt x="591" y="15397"/>
                    <a:pt x="0" y="14711"/>
                    <a:pt x="0" y="13865"/>
                  </a:cubicBezTo>
                  <a:lnTo>
                    <a:pt x="0" y="7734"/>
                  </a:lnTo>
                  <a:cubicBezTo>
                    <a:pt x="0" y="6886"/>
                    <a:pt x="591" y="6200"/>
                    <a:pt x="1322" y="6200"/>
                  </a:cubicBezTo>
                  <a:lnTo>
                    <a:pt x="2726" y="6200"/>
                  </a:lnTo>
                  <a:lnTo>
                    <a:pt x="3305" y="6200"/>
                  </a:lnTo>
                  <a:lnTo>
                    <a:pt x="4084" y="6200"/>
                  </a:lnTo>
                  <a:lnTo>
                    <a:pt x="9335" y="0"/>
                  </a:lnTo>
                  <a:cubicBezTo>
                    <a:pt x="10572" y="3311"/>
                    <a:pt x="11239" y="6960"/>
                    <a:pt x="11239" y="10799"/>
                  </a:cubicBezTo>
                  <a:cubicBezTo>
                    <a:pt x="11239" y="14636"/>
                    <a:pt x="10572" y="18287"/>
                    <a:pt x="9335" y="21600"/>
                  </a:cubicBezTo>
                  <a:lnTo>
                    <a:pt x="4084" y="15397"/>
                  </a:lnTo>
                  <a:cubicBezTo>
                    <a:pt x="4084" y="15397"/>
                    <a:pt x="4084" y="15397"/>
                    <a:pt x="4084" y="15397"/>
                  </a:cubicBezTo>
                  <a:close/>
                  <a:moveTo>
                    <a:pt x="13502" y="16488"/>
                  </a:moveTo>
                  <a:lnTo>
                    <a:pt x="12972" y="15875"/>
                  </a:lnTo>
                  <a:cubicBezTo>
                    <a:pt x="14956" y="12888"/>
                    <a:pt x="14954" y="8710"/>
                    <a:pt x="12971" y="5725"/>
                  </a:cubicBezTo>
                  <a:lnTo>
                    <a:pt x="13501" y="5111"/>
                  </a:lnTo>
                  <a:cubicBezTo>
                    <a:pt x="15768" y="8439"/>
                    <a:pt x="15769" y="13159"/>
                    <a:pt x="13502" y="16488"/>
                  </a:cubicBezTo>
                  <a:cubicBezTo>
                    <a:pt x="13502" y="16488"/>
                    <a:pt x="13502" y="16488"/>
                    <a:pt x="13502" y="16488"/>
                  </a:cubicBezTo>
                  <a:close/>
                  <a:moveTo>
                    <a:pt x="15404" y="18692"/>
                  </a:moveTo>
                  <a:lnTo>
                    <a:pt x="14825" y="18023"/>
                  </a:lnTo>
                  <a:cubicBezTo>
                    <a:pt x="17837" y="13847"/>
                    <a:pt x="17840" y="7746"/>
                    <a:pt x="14832" y="3568"/>
                  </a:cubicBezTo>
                  <a:lnTo>
                    <a:pt x="15411" y="2897"/>
                  </a:lnTo>
                  <a:cubicBezTo>
                    <a:pt x="18682" y="7419"/>
                    <a:pt x="18679" y="14171"/>
                    <a:pt x="15404" y="18692"/>
                  </a:cubicBezTo>
                  <a:cubicBezTo>
                    <a:pt x="15404" y="18692"/>
                    <a:pt x="15404" y="18692"/>
                    <a:pt x="15404" y="18692"/>
                  </a:cubicBezTo>
                  <a:close/>
                  <a:moveTo>
                    <a:pt x="17273" y="20861"/>
                  </a:moveTo>
                  <a:lnTo>
                    <a:pt x="16726" y="20225"/>
                  </a:lnTo>
                  <a:cubicBezTo>
                    <a:pt x="20777" y="14823"/>
                    <a:pt x="20778" y="6770"/>
                    <a:pt x="16731" y="1367"/>
                  </a:cubicBezTo>
                  <a:lnTo>
                    <a:pt x="17281" y="729"/>
                  </a:lnTo>
                  <a:cubicBezTo>
                    <a:pt x="21599" y="6497"/>
                    <a:pt x="21597" y="15093"/>
                    <a:pt x="17273" y="20861"/>
                  </a:cubicBezTo>
                  <a:cubicBezTo>
                    <a:pt x="17273" y="20861"/>
                    <a:pt x="17273" y="20861"/>
                    <a:pt x="17273" y="20861"/>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2" name="iṣlíḑé"/>
            <p:cNvSpPr/>
            <p:nvPr/>
          </p:nvSpPr>
          <p:spPr bwMode="auto">
            <a:xfrm>
              <a:off x="7317531" y="2537519"/>
              <a:ext cx="196921" cy="286658"/>
            </a:xfrm>
            <a:custGeom>
              <a:avLst/>
              <a:gdLst>
                <a:gd name="T0" fmla="*/ 250825 w 21600"/>
                <a:gd name="T1" fmla="*/ 365125 h 21600"/>
                <a:gd name="T2" fmla="*/ 250825 w 21600"/>
                <a:gd name="T3" fmla="*/ 365125 h 21600"/>
                <a:gd name="T4" fmla="*/ 250825 w 21600"/>
                <a:gd name="T5" fmla="*/ 365125 h 21600"/>
                <a:gd name="T6" fmla="*/ 250825 w 21600"/>
                <a:gd name="T7" fmla="*/ 36512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712" y="7438"/>
                  </a:moveTo>
                  <a:cubicBezTo>
                    <a:pt x="15705" y="5571"/>
                    <a:pt x="13513" y="4060"/>
                    <a:pt x="10803" y="4052"/>
                  </a:cubicBezTo>
                  <a:lnTo>
                    <a:pt x="10803" y="3317"/>
                  </a:lnTo>
                  <a:cubicBezTo>
                    <a:pt x="14101" y="3325"/>
                    <a:pt x="16772" y="5166"/>
                    <a:pt x="16777" y="7438"/>
                  </a:cubicBezTo>
                  <a:lnTo>
                    <a:pt x="15712" y="7438"/>
                  </a:lnTo>
                  <a:cubicBezTo>
                    <a:pt x="15712" y="7438"/>
                    <a:pt x="15712" y="7438"/>
                    <a:pt x="15712" y="7438"/>
                  </a:cubicBezTo>
                  <a:close/>
                  <a:moveTo>
                    <a:pt x="10799" y="1441"/>
                  </a:moveTo>
                  <a:cubicBezTo>
                    <a:pt x="5973" y="1441"/>
                    <a:pt x="2060" y="4136"/>
                    <a:pt x="2060" y="7460"/>
                  </a:cubicBezTo>
                  <a:cubicBezTo>
                    <a:pt x="2060" y="9178"/>
                    <a:pt x="3116" y="10719"/>
                    <a:pt x="4791" y="11813"/>
                  </a:cubicBezTo>
                  <a:cubicBezTo>
                    <a:pt x="4630" y="11707"/>
                    <a:pt x="4466" y="11599"/>
                    <a:pt x="4316" y="11485"/>
                  </a:cubicBezTo>
                  <a:lnTo>
                    <a:pt x="4224" y="11485"/>
                  </a:lnTo>
                  <a:cubicBezTo>
                    <a:pt x="5161" y="12281"/>
                    <a:pt x="5887" y="13197"/>
                    <a:pt x="6332" y="14205"/>
                  </a:cubicBezTo>
                  <a:cubicBezTo>
                    <a:pt x="6529" y="14268"/>
                    <a:pt x="6734" y="14319"/>
                    <a:pt x="6938" y="14372"/>
                  </a:cubicBezTo>
                  <a:cubicBezTo>
                    <a:pt x="6978" y="14459"/>
                    <a:pt x="7038" y="14540"/>
                    <a:pt x="7122" y="14609"/>
                  </a:cubicBezTo>
                  <a:cubicBezTo>
                    <a:pt x="6958" y="14685"/>
                    <a:pt x="6858" y="14770"/>
                    <a:pt x="6858" y="14857"/>
                  </a:cubicBezTo>
                  <a:cubicBezTo>
                    <a:pt x="6858" y="15248"/>
                    <a:pt x="8624" y="15565"/>
                    <a:pt x="10799" y="15565"/>
                  </a:cubicBezTo>
                  <a:cubicBezTo>
                    <a:pt x="12975" y="15565"/>
                    <a:pt x="14741" y="15248"/>
                    <a:pt x="14741" y="14857"/>
                  </a:cubicBezTo>
                  <a:cubicBezTo>
                    <a:pt x="14741" y="14770"/>
                    <a:pt x="14639" y="14685"/>
                    <a:pt x="14478" y="14609"/>
                  </a:cubicBezTo>
                  <a:cubicBezTo>
                    <a:pt x="14561" y="14540"/>
                    <a:pt x="14621" y="14459"/>
                    <a:pt x="14661" y="14372"/>
                  </a:cubicBezTo>
                  <a:cubicBezTo>
                    <a:pt x="14866" y="14319"/>
                    <a:pt x="15070" y="14268"/>
                    <a:pt x="15267" y="14205"/>
                  </a:cubicBezTo>
                  <a:cubicBezTo>
                    <a:pt x="15712" y="13197"/>
                    <a:pt x="16439" y="12281"/>
                    <a:pt x="17375" y="11485"/>
                  </a:cubicBezTo>
                  <a:lnTo>
                    <a:pt x="17283" y="11485"/>
                  </a:lnTo>
                  <a:cubicBezTo>
                    <a:pt x="17133" y="11599"/>
                    <a:pt x="16969" y="11707"/>
                    <a:pt x="16806" y="11813"/>
                  </a:cubicBezTo>
                  <a:cubicBezTo>
                    <a:pt x="18483" y="10719"/>
                    <a:pt x="19539" y="9178"/>
                    <a:pt x="19539" y="7460"/>
                  </a:cubicBezTo>
                  <a:cubicBezTo>
                    <a:pt x="19539" y="4136"/>
                    <a:pt x="15626" y="1441"/>
                    <a:pt x="10799" y="1441"/>
                  </a:cubicBezTo>
                  <a:cubicBezTo>
                    <a:pt x="10799" y="1441"/>
                    <a:pt x="10799" y="1441"/>
                    <a:pt x="10799" y="1441"/>
                  </a:cubicBezTo>
                  <a:close/>
                  <a:moveTo>
                    <a:pt x="7861" y="17073"/>
                  </a:moveTo>
                  <a:lnTo>
                    <a:pt x="12562" y="16205"/>
                  </a:lnTo>
                  <a:lnTo>
                    <a:pt x="8842" y="16205"/>
                  </a:lnTo>
                  <a:cubicBezTo>
                    <a:pt x="8299" y="16205"/>
                    <a:pt x="7861" y="16506"/>
                    <a:pt x="7861" y="16880"/>
                  </a:cubicBezTo>
                  <a:lnTo>
                    <a:pt x="7861" y="17073"/>
                  </a:lnTo>
                  <a:cubicBezTo>
                    <a:pt x="7861" y="17073"/>
                    <a:pt x="7861" y="17073"/>
                    <a:pt x="7861" y="17073"/>
                  </a:cubicBezTo>
                  <a:close/>
                  <a:moveTo>
                    <a:pt x="7861" y="18759"/>
                  </a:moveTo>
                  <a:lnTo>
                    <a:pt x="13738" y="17675"/>
                  </a:lnTo>
                  <a:lnTo>
                    <a:pt x="13738" y="16985"/>
                  </a:lnTo>
                  <a:lnTo>
                    <a:pt x="7861" y="18068"/>
                  </a:lnTo>
                  <a:lnTo>
                    <a:pt x="7861" y="18759"/>
                  </a:lnTo>
                  <a:cubicBezTo>
                    <a:pt x="7861" y="18759"/>
                    <a:pt x="7861" y="18759"/>
                    <a:pt x="7861" y="18759"/>
                  </a:cubicBezTo>
                  <a:close/>
                  <a:moveTo>
                    <a:pt x="8842" y="19577"/>
                  </a:moveTo>
                  <a:lnTo>
                    <a:pt x="12757" y="19577"/>
                  </a:lnTo>
                  <a:cubicBezTo>
                    <a:pt x="13297" y="19577"/>
                    <a:pt x="13738" y="19275"/>
                    <a:pt x="13738" y="18903"/>
                  </a:cubicBezTo>
                  <a:lnTo>
                    <a:pt x="13738" y="18670"/>
                  </a:lnTo>
                  <a:lnTo>
                    <a:pt x="8833" y="19575"/>
                  </a:lnTo>
                  <a:cubicBezTo>
                    <a:pt x="8835" y="19575"/>
                    <a:pt x="8838" y="19577"/>
                    <a:pt x="8842" y="19577"/>
                  </a:cubicBezTo>
                  <a:cubicBezTo>
                    <a:pt x="8842" y="19577"/>
                    <a:pt x="8842" y="19577"/>
                    <a:pt x="8842" y="19577"/>
                  </a:cubicBezTo>
                  <a:close/>
                  <a:moveTo>
                    <a:pt x="19625" y="11693"/>
                  </a:moveTo>
                  <a:cubicBezTo>
                    <a:pt x="18120" y="12700"/>
                    <a:pt x="17092" y="14035"/>
                    <a:pt x="16765" y="15531"/>
                  </a:cubicBezTo>
                  <a:lnTo>
                    <a:pt x="16674" y="15531"/>
                  </a:lnTo>
                  <a:cubicBezTo>
                    <a:pt x="16674" y="15806"/>
                    <a:pt x="16311" y="16061"/>
                    <a:pt x="15694" y="16275"/>
                  </a:cubicBezTo>
                  <a:lnTo>
                    <a:pt x="15694" y="19577"/>
                  </a:lnTo>
                  <a:cubicBezTo>
                    <a:pt x="15694" y="20323"/>
                    <a:pt x="14818" y="20926"/>
                    <a:pt x="13738" y="20926"/>
                  </a:cubicBezTo>
                  <a:lnTo>
                    <a:pt x="12757" y="20926"/>
                  </a:lnTo>
                  <a:cubicBezTo>
                    <a:pt x="12757" y="21298"/>
                    <a:pt x="12319" y="21599"/>
                    <a:pt x="11779" y="21599"/>
                  </a:cubicBezTo>
                  <a:lnTo>
                    <a:pt x="9820" y="21599"/>
                  </a:lnTo>
                  <a:cubicBezTo>
                    <a:pt x="9280" y="21599"/>
                    <a:pt x="8842" y="21298"/>
                    <a:pt x="8842" y="20926"/>
                  </a:cubicBezTo>
                  <a:lnTo>
                    <a:pt x="7861" y="20926"/>
                  </a:lnTo>
                  <a:cubicBezTo>
                    <a:pt x="6781" y="20926"/>
                    <a:pt x="5905" y="20323"/>
                    <a:pt x="5905" y="19577"/>
                  </a:cubicBezTo>
                  <a:lnTo>
                    <a:pt x="5905" y="16275"/>
                  </a:lnTo>
                  <a:cubicBezTo>
                    <a:pt x="5288" y="16061"/>
                    <a:pt x="4925" y="15806"/>
                    <a:pt x="4925" y="15531"/>
                  </a:cubicBezTo>
                  <a:lnTo>
                    <a:pt x="4834" y="15531"/>
                  </a:lnTo>
                  <a:cubicBezTo>
                    <a:pt x="4507" y="14035"/>
                    <a:pt x="3479" y="12700"/>
                    <a:pt x="1974" y="11693"/>
                  </a:cubicBezTo>
                  <a:cubicBezTo>
                    <a:pt x="740" y="10488"/>
                    <a:pt x="0" y="9026"/>
                    <a:pt x="0" y="7438"/>
                  </a:cubicBezTo>
                  <a:cubicBezTo>
                    <a:pt x="0" y="3329"/>
                    <a:pt x="4834" y="0"/>
                    <a:pt x="10799" y="0"/>
                  </a:cubicBezTo>
                  <a:cubicBezTo>
                    <a:pt x="16765" y="0"/>
                    <a:pt x="21600" y="3329"/>
                    <a:pt x="21600" y="7438"/>
                  </a:cubicBezTo>
                  <a:cubicBezTo>
                    <a:pt x="21600" y="9026"/>
                    <a:pt x="20859" y="10488"/>
                    <a:pt x="19625" y="11693"/>
                  </a:cubicBezTo>
                  <a:cubicBezTo>
                    <a:pt x="19625" y="11693"/>
                    <a:pt x="19625" y="11693"/>
                    <a:pt x="19625" y="11693"/>
                  </a:cubicBezTo>
                  <a:close/>
                </a:path>
              </a:pathLst>
            </a:custGeom>
            <a:solidFill>
              <a:schemeClr val="bg1"/>
            </a:solidFill>
            <a:ln>
              <a:noFill/>
            </a:ln>
            <a:effectLst/>
          </p:spPr>
          <p:txBody>
            <a:bodyPr lIns="0" tIns="0" rIns="0" bIns="0" anchor="ctr">
              <a:scene3d>
                <a:camera prst="orthographicFront"/>
                <a:lightRig rig="threePt" dir="t"/>
              </a:scene3d>
              <a:sp3d contourW="12700"/>
            </a:bodyPr>
            <a:lstStyle/>
            <a:p>
              <a:endParaRPr lang="id-ID">
                <a:solidFill>
                  <a:schemeClr val="tx2"/>
                </a:solidFill>
                <a:cs typeface="+mn-ea"/>
                <a:sym typeface="+mn-lt"/>
              </a:endParaRPr>
            </a:p>
          </p:txBody>
        </p:sp>
        <p:sp>
          <p:nvSpPr>
            <p:cNvPr id="33" name="îsḷïde"/>
            <p:cNvSpPr/>
            <p:nvPr/>
          </p:nvSpPr>
          <p:spPr bwMode="auto">
            <a:xfrm>
              <a:off x="7290735" y="4823925"/>
              <a:ext cx="251760" cy="252383"/>
            </a:xfrm>
            <a:custGeom>
              <a:avLst/>
              <a:gdLst>
                <a:gd name="T0" fmla="*/ 320675 w 21430"/>
                <a:gd name="T1" fmla="*/ 321469 h 21430"/>
                <a:gd name="T2" fmla="*/ 320675 w 21430"/>
                <a:gd name="T3" fmla="*/ 321469 h 21430"/>
                <a:gd name="T4" fmla="*/ 320675 w 21430"/>
                <a:gd name="T5" fmla="*/ 321469 h 21430"/>
                <a:gd name="T6" fmla="*/ 320675 w 21430"/>
                <a:gd name="T7" fmla="*/ 321469 h 2143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30" h="21430">
                  <a:moveTo>
                    <a:pt x="16377" y="4093"/>
                  </a:moveTo>
                  <a:cubicBezTo>
                    <a:pt x="15846" y="4093"/>
                    <a:pt x="15415" y="4522"/>
                    <a:pt x="15415" y="5054"/>
                  </a:cubicBezTo>
                  <a:cubicBezTo>
                    <a:pt x="15415" y="5583"/>
                    <a:pt x="15846" y="6014"/>
                    <a:pt x="16377" y="6014"/>
                  </a:cubicBezTo>
                  <a:cubicBezTo>
                    <a:pt x="16907" y="6014"/>
                    <a:pt x="17337" y="5583"/>
                    <a:pt x="17337" y="5054"/>
                  </a:cubicBezTo>
                  <a:cubicBezTo>
                    <a:pt x="17337" y="4522"/>
                    <a:pt x="16907" y="4093"/>
                    <a:pt x="16377" y="4093"/>
                  </a:cubicBezTo>
                  <a:cubicBezTo>
                    <a:pt x="16377" y="4093"/>
                    <a:pt x="16377" y="4093"/>
                    <a:pt x="16377" y="4093"/>
                  </a:cubicBezTo>
                  <a:close/>
                  <a:moveTo>
                    <a:pt x="16377" y="6745"/>
                  </a:moveTo>
                  <a:cubicBezTo>
                    <a:pt x="15441" y="6745"/>
                    <a:pt x="14685" y="5988"/>
                    <a:pt x="14685" y="5054"/>
                  </a:cubicBezTo>
                  <a:cubicBezTo>
                    <a:pt x="14685" y="4120"/>
                    <a:pt x="15441" y="3362"/>
                    <a:pt x="16377" y="3362"/>
                  </a:cubicBezTo>
                  <a:cubicBezTo>
                    <a:pt x="17311" y="3362"/>
                    <a:pt x="18067" y="4120"/>
                    <a:pt x="18067" y="5054"/>
                  </a:cubicBezTo>
                  <a:cubicBezTo>
                    <a:pt x="18067" y="5988"/>
                    <a:pt x="17311" y="6745"/>
                    <a:pt x="16377" y="6745"/>
                  </a:cubicBezTo>
                  <a:cubicBezTo>
                    <a:pt x="16377" y="6745"/>
                    <a:pt x="16377" y="6745"/>
                    <a:pt x="16377" y="6745"/>
                  </a:cubicBezTo>
                  <a:close/>
                  <a:moveTo>
                    <a:pt x="15333" y="1442"/>
                  </a:moveTo>
                  <a:cubicBezTo>
                    <a:pt x="12760" y="1442"/>
                    <a:pt x="10675" y="3525"/>
                    <a:pt x="10675" y="6098"/>
                  </a:cubicBezTo>
                  <a:cubicBezTo>
                    <a:pt x="10675" y="6795"/>
                    <a:pt x="10841" y="7451"/>
                    <a:pt x="11115" y="8046"/>
                  </a:cubicBezTo>
                  <a:lnTo>
                    <a:pt x="1710" y="17452"/>
                  </a:lnTo>
                  <a:cubicBezTo>
                    <a:pt x="1571" y="17590"/>
                    <a:pt x="1515" y="17705"/>
                    <a:pt x="1431" y="17957"/>
                  </a:cubicBezTo>
                  <a:cubicBezTo>
                    <a:pt x="1431" y="17957"/>
                    <a:pt x="1338" y="18447"/>
                    <a:pt x="1346" y="18943"/>
                  </a:cubicBezTo>
                  <a:lnTo>
                    <a:pt x="11129" y="9160"/>
                  </a:lnTo>
                  <a:cubicBezTo>
                    <a:pt x="11259" y="9030"/>
                    <a:pt x="11470" y="9030"/>
                    <a:pt x="11601" y="9160"/>
                  </a:cubicBezTo>
                  <a:cubicBezTo>
                    <a:pt x="11732" y="9290"/>
                    <a:pt x="11732" y="9502"/>
                    <a:pt x="11601" y="9632"/>
                  </a:cubicBezTo>
                  <a:lnTo>
                    <a:pt x="1565" y="19669"/>
                  </a:lnTo>
                  <a:cubicBezTo>
                    <a:pt x="1546" y="19688"/>
                    <a:pt x="1519" y="19683"/>
                    <a:pt x="1498" y="19697"/>
                  </a:cubicBezTo>
                  <a:cubicBezTo>
                    <a:pt x="1526" y="19748"/>
                    <a:pt x="1552" y="19801"/>
                    <a:pt x="1589" y="19840"/>
                  </a:cubicBezTo>
                  <a:cubicBezTo>
                    <a:pt x="2031" y="20281"/>
                    <a:pt x="3474" y="19998"/>
                    <a:pt x="3474" y="19998"/>
                  </a:cubicBezTo>
                  <a:cubicBezTo>
                    <a:pt x="3614" y="19859"/>
                    <a:pt x="3838" y="19859"/>
                    <a:pt x="3977" y="19719"/>
                  </a:cubicBezTo>
                  <a:lnTo>
                    <a:pt x="4947" y="18751"/>
                  </a:lnTo>
                  <a:lnTo>
                    <a:pt x="6019" y="18751"/>
                  </a:lnTo>
                  <a:lnTo>
                    <a:pt x="6019" y="17677"/>
                  </a:lnTo>
                  <a:lnTo>
                    <a:pt x="6952" y="16747"/>
                  </a:lnTo>
                  <a:lnTo>
                    <a:pt x="8023" y="16747"/>
                  </a:lnTo>
                  <a:lnTo>
                    <a:pt x="8023" y="15673"/>
                  </a:lnTo>
                  <a:lnTo>
                    <a:pt x="8956" y="14742"/>
                  </a:lnTo>
                  <a:lnTo>
                    <a:pt x="10028" y="14742"/>
                  </a:lnTo>
                  <a:lnTo>
                    <a:pt x="10028" y="13669"/>
                  </a:lnTo>
                  <a:lnTo>
                    <a:pt x="13384" y="10314"/>
                  </a:lnTo>
                  <a:cubicBezTo>
                    <a:pt x="13978" y="10590"/>
                    <a:pt x="14634" y="10753"/>
                    <a:pt x="15333" y="10753"/>
                  </a:cubicBezTo>
                  <a:cubicBezTo>
                    <a:pt x="17904" y="10753"/>
                    <a:pt x="19989" y="8669"/>
                    <a:pt x="19989" y="6098"/>
                  </a:cubicBezTo>
                  <a:cubicBezTo>
                    <a:pt x="19989" y="3525"/>
                    <a:pt x="17904" y="1442"/>
                    <a:pt x="15333" y="1442"/>
                  </a:cubicBezTo>
                  <a:cubicBezTo>
                    <a:pt x="15333" y="1442"/>
                    <a:pt x="15333" y="1442"/>
                    <a:pt x="15333" y="1442"/>
                  </a:cubicBezTo>
                  <a:close/>
                  <a:moveTo>
                    <a:pt x="15373" y="12111"/>
                  </a:moveTo>
                  <a:cubicBezTo>
                    <a:pt x="14825" y="12111"/>
                    <a:pt x="14293" y="12032"/>
                    <a:pt x="13789" y="11893"/>
                  </a:cubicBezTo>
                  <a:lnTo>
                    <a:pt x="11357" y="14324"/>
                  </a:lnTo>
                  <a:lnTo>
                    <a:pt x="11365" y="14324"/>
                  </a:lnTo>
                  <a:lnTo>
                    <a:pt x="11365" y="16077"/>
                  </a:lnTo>
                  <a:lnTo>
                    <a:pt x="9611" y="16077"/>
                  </a:lnTo>
                  <a:lnTo>
                    <a:pt x="9611" y="16071"/>
                  </a:lnTo>
                  <a:lnTo>
                    <a:pt x="9353" y="16329"/>
                  </a:lnTo>
                  <a:lnTo>
                    <a:pt x="9360" y="16329"/>
                  </a:lnTo>
                  <a:lnTo>
                    <a:pt x="9360" y="18082"/>
                  </a:lnTo>
                  <a:lnTo>
                    <a:pt x="7607" y="18082"/>
                  </a:lnTo>
                  <a:lnTo>
                    <a:pt x="7607" y="18075"/>
                  </a:lnTo>
                  <a:lnTo>
                    <a:pt x="7348" y="18332"/>
                  </a:lnTo>
                  <a:lnTo>
                    <a:pt x="7356" y="18332"/>
                  </a:lnTo>
                  <a:lnTo>
                    <a:pt x="7356" y="20088"/>
                  </a:lnTo>
                  <a:lnTo>
                    <a:pt x="5603" y="20088"/>
                  </a:lnTo>
                  <a:lnTo>
                    <a:pt x="5603" y="20080"/>
                  </a:lnTo>
                  <a:lnTo>
                    <a:pt x="4507" y="21173"/>
                  </a:lnTo>
                  <a:cubicBezTo>
                    <a:pt x="4247" y="21435"/>
                    <a:pt x="3601" y="21397"/>
                    <a:pt x="3339" y="21397"/>
                  </a:cubicBezTo>
                  <a:cubicBezTo>
                    <a:pt x="3339" y="21397"/>
                    <a:pt x="1038" y="21600"/>
                    <a:pt x="434" y="20995"/>
                  </a:cubicBezTo>
                  <a:cubicBezTo>
                    <a:pt x="-170" y="20391"/>
                    <a:pt x="32" y="18090"/>
                    <a:pt x="32" y="18090"/>
                  </a:cubicBezTo>
                  <a:cubicBezTo>
                    <a:pt x="32" y="17718"/>
                    <a:pt x="-6" y="17183"/>
                    <a:pt x="256" y="16922"/>
                  </a:cubicBezTo>
                  <a:lnTo>
                    <a:pt x="9535" y="7642"/>
                  </a:lnTo>
                  <a:cubicBezTo>
                    <a:pt x="9399" y="7135"/>
                    <a:pt x="9318" y="6606"/>
                    <a:pt x="9318" y="6056"/>
                  </a:cubicBezTo>
                  <a:cubicBezTo>
                    <a:pt x="9318" y="2712"/>
                    <a:pt x="12029" y="0"/>
                    <a:pt x="15373" y="0"/>
                  </a:cubicBezTo>
                  <a:cubicBezTo>
                    <a:pt x="18719" y="0"/>
                    <a:pt x="21430" y="2712"/>
                    <a:pt x="21430" y="6056"/>
                  </a:cubicBezTo>
                  <a:cubicBezTo>
                    <a:pt x="21430" y="9400"/>
                    <a:pt x="18719" y="12111"/>
                    <a:pt x="15373" y="12111"/>
                  </a:cubicBezTo>
                  <a:cubicBezTo>
                    <a:pt x="15373" y="12111"/>
                    <a:pt x="15373" y="12111"/>
                    <a:pt x="15373" y="12111"/>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4" name="ïšḷíḋê"/>
            <p:cNvSpPr/>
            <p:nvPr/>
          </p:nvSpPr>
          <p:spPr bwMode="auto">
            <a:xfrm>
              <a:off x="4818625" y="4851968"/>
              <a:ext cx="281672" cy="226210"/>
            </a:xfrm>
            <a:custGeom>
              <a:avLst/>
              <a:gdLst>
                <a:gd name="T0" fmla="*/ 358758 w 21335"/>
                <a:gd name="T1" fmla="*/ 292570 h 21422"/>
                <a:gd name="T2" fmla="*/ 358758 w 21335"/>
                <a:gd name="T3" fmla="*/ 292570 h 21422"/>
                <a:gd name="T4" fmla="*/ 358758 w 21335"/>
                <a:gd name="T5" fmla="*/ 292570 h 21422"/>
                <a:gd name="T6" fmla="*/ 358758 w 21335"/>
                <a:gd name="T7" fmla="*/ 292570 h 2142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335" h="21422">
                  <a:moveTo>
                    <a:pt x="19499" y="4188"/>
                  </a:moveTo>
                  <a:lnTo>
                    <a:pt x="17977" y="2290"/>
                  </a:lnTo>
                  <a:cubicBezTo>
                    <a:pt x="17713" y="1961"/>
                    <a:pt x="17284" y="1961"/>
                    <a:pt x="17018" y="2290"/>
                  </a:cubicBezTo>
                  <a:lnTo>
                    <a:pt x="8914" y="12399"/>
                  </a:lnTo>
                  <a:cubicBezTo>
                    <a:pt x="8384" y="13060"/>
                    <a:pt x="7524" y="13060"/>
                    <a:pt x="6996" y="12399"/>
                  </a:cubicBezTo>
                  <a:lnTo>
                    <a:pt x="4317" y="9058"/>
                  </a:lnTo>
                  <a:cubicBezTo>
                    <a:pt x="4051" y="8728"/>
                    <a:pt x="3622" y="8728"/>
                    <a:pt x="3358" y="9058"/>
                  </a:cubicBezTo>
                  <a:lnTo>
                    <a:pt x="1836" y="10956"/>
                  </a:lnTo>
                  <a:cubicBezTo>
                    <a:pt x="1572" y="11286"/>
                    <a:pt x="1572" y="11821"/>
                    <a:pt x="1836" y="12152"/>
                  </a:cubicBezTo>
                  <a:lnTo>
                    <a:pt x="7523" y="19246"/>
                  </a:lnTo>
                  <a:cubicBezTo>
                    <a:pt x="7788" y="19575"/>
                    <a:pt x="8218" y="19575"/>
                    <a:pt x="8482" y="19246"/>
                  </a:cubicBezTo>
                  <a:lnTo>
                    <a:pt x="10004" y="17348"/>
                  </a:lnTo>
                  <a:cubicBezTo>
                    <a:pt x="10076" y="17257"/>
                    <a:pt x="10125" y="17149"/>
                    <a:pt x="10158" y="17036"/>
                  </a:cubicBezTo>
                  <a:lnTo>
                    <a:pt x="19499" y="5385"/>
                  </a:lnTo>
                  <a:cubicBezTo>
                    <a:pt x="19763" y="5053"/>
                    <a:pt x="19763" y="4518"/>
                    <a:pt x="19499" y="4188"/>
                  </a:cubicBezTo>
                  <a:cubicBezTo>
                    <a:pt x="19499" y="4188"/>
                    <a:pt x="19499" y="4188"/>
                    <a:pt x="19499" y="4188"/>
                  </a:cubicBezTo>
                  <a:close/>
                  <a:moveTo>
                    <a:pt x="20938" y="5983"/>
                  </a:moveTo>
                  <a:lnTo>
                    <a:pt x="8951" y="20934"/>
                  </a:lnTo>
                  <a:cubicBezTo>
                    <a:pt x="8675" y="21278"/>
                    <a:pt x="8314" y="21434"/>
                    <a:pt x="7955" y="21420"/>
                  </a:cubicBezTo>
                  <a:cubicBezTo>
                    <a:pt x="7597" y="21434"/>
                    <a:pt x="7233" y="21278"/>
                    <a:pt x="6958" y="20934"/>
                  </a:cubicBezTo>
                  <a:lnTo>
                    <a:pt x="397" y="12750"/>
                  </a:lnTo>
                  <a:cubicBezTo>
                    <a:pt x="-132" y="12090"/>
                    <a:pt x="-132" y="11019"/>
                    <a:pt x="397" y="10358"/>
                  </a:cubicBezTo>
                  <a:lnTo>
                    <a:pt x="2878" y="7263"/>
                  </a:lnTo>
                  <a:cubicBezTo>
                    <a:pt x="3408" y="6602"/>
                    <a:pt x="4267" y="6602"/>
                    <a:pt x="4797" y="7263"/>
                  </a:cubicBezTo>
                  <a:lnTo>
                    <a:pt x="7955" y="11203"/>
                  </a:lnTo>
                  <a:lnTo>
                    <a:pt x="16538" y="495"/>
                  </a:lnTo>
                  <a:cubicBezTo>
                    <a:pt x="17068" y="-165"/>
                    <a:pt x="17928" y="-165"/>
                    <a:pt x="18458" y="495"/>
                  </a:cubicBezTo>
                  <a:lnTo>
                    <a:pt x="20938" y="3590"/>
                  </a:lnTo>
                  <a:cubicBezTo>
                    <a:pt x="21467" y="4251"/>
                    <a:pt x="21467" y="5322"/>
                    <a:pt x="20938" y="5983"/>
                  </a:cubicBezTo>
                  <a:cubicBezTo>
                    <a:pt x="20938" y="5983"/>
                    <a:pt x="20938" y="5983"/>
                    <a:pt x="20938" y="5983"/>
                  </a:cubicBezTo>
                  <a:close/>
                </a:path>
              </a:pathLst>
            </a:custGeom>
            <a:solidFill>
              <a:schemeClr val="bg1"/>
            </a:solidFill>
            <a:ln>
              <a:noFill/>
            </a:ln>
            <a:effectLst/>
          </p:spPr>
          <p:txBody>
            <a:bodyPr lIns="51954" tIns="51954" rIns="51954" bIns="51954" anchor="ctr">
              <a:scene3d>
                <a:camera prst="orthographicFront"/>
                <a:lightRig rig="threePt" dir="t"/>
              </a:scene3d>
              <a:sp3d contourW="12700"/>
            </a:bodyPr>
            <a:lstStyle/>
            <a:p>
              <a:endParaRPr lang="id-ID">
                <a:solidFill>
                  <a:schemeClr val="tx2"/>
                </a:solidFill>
                <a:cs typeface="+mn-ea"/>
                <a:sym typeface="+mn-lt"/>
              </a:endParaRPr>
            </a:p>
          </p:txBody>
        </p:sp>
        <p:sp>
          <p:nvSpPr>
            <p:cNvPr id="35" name="íş1ïďê"/>
            <p:cNvSpPr/>
            <p:nvPr/>
          </p:nvSpPr>
          <p:spPr bwMode="auto">
            <a:xfrm>
              <a:off x="4566553" y="3281583"/>
              <a:ext cx="3244839" cy="1083067"/>
            </a:xfrm>
            <a:custGeom>
              <a:avLst/>
              <a:gdLst>
                <a:gd name="T0" fmla="*/ 4132846 w 19679"/>
                <a:gd name="T1" fmla="*/ 1514203 h 19679"/>
                <a:gd name="T2" fmla="*/ 4132846 w 19679"/>
                <a:gd name="T3" fmla="*/ 1514203 h 19679"/>
                <a:gd name="T4" fmla="*/ 4132846 w 19679"/>
                <a:gd name="T5" fmla="*/ 1514203 h 19679"/>
                <a:gd name="T6" fmla="*/ 4132846 w 19679"/>
                <a:gd name="T7" fmla="*/ 151420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sp>
          <p:nvSpPr>
            <p:cNvPr id="36" name="îŝ1îḋê"/>
            <p:cNvSpPr/>
            <p:nvPr/>
          </p:nvSpPr>
          <p:spPr bwMode="auto">
            <a:xfrm rot="16200000">
              <a:off x="4566865" y="3281894"/>
              <a:ext cx="3244216" cy="1082444"/>
            </a:xfrm>
            <a:custGeom>
              <a:avLst/>
              <a:gdLst>
                <a:gd name="T0" fmla="*/ 4132053 w 19679"/>
                <a:gd name="T1" fmla="*/ 1513332 h 19679"/>
                <a:gd name="T2" fmla="*/ 4132053 w 19679"/>
                <a:gd name="T3" fmla="*/ 1513332 h 19679"/>
                <a:gd name="T4" fmla="*/ 4132053 w 19679"/>
                <a:gd name="T5" fmla="*/ 1513332 h 19679"/>
                <a:gd name="T6" fmla="*/ 4132053 w 19679"/>
                <a:gd name="T7" fmla="*/ 151333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noFill/>
            <a:ln w="12700" cap="flat" cmpd="sng">
              <a:solidFill>
                <a:schemeClr val="bg2">
                  <a:lumMod val="75000"/>
                </a:schemeClr>
              </a:solidFill>
              <a:prstDash val="solid"/>
              <a:miter lim="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scene3d>
                <a:camera prst="orthographicFront"/>
                <a:lightRig rig="threePt" dir="t"/>
              </a:scene3d>
              <a:sp3d contourW="12700"/>
            </a:bodyPr>
            <a:lstStyle/>
            <a:p>
              <a:endParaRPr lang="id-ID">
                <a:solidFill>
                  <a:schemeClr val="tx2"/>
                </a:solidFill>
                <a:cs typeface="+mn-ea"/>
                <a:sym typeface="+mn-lt"/>
              </a:endParaRPr>
            </a:p>
          </p:txBody>
        </p:sp>
      </p:grpSp>
      <p:sp>
        <p:nvSpPr>
          <p:cNvPr id="10" name="文本框 9"/>
          <p:cNvSpPr txBox="1"/>
          <p:nvPr/>
        </p:nvSpPr>
        <p:spPr>
          <a:xfrm>
            <a:off x="463214" y="2046838"/>
            <a:ext cx="4013764" cy="1529715"/>
          </a:xfrm>
          <a:prstGeom prst="rect">
            <a:avLst/>
          </a:prstGeom>
          <a:noFill/>
        </p:spPr>
        <p:txBody>
          <a:bodyPr wrap="square">
            <a:spAutoFit/>
          </a:bodyPr>
          <a:lstStyle/>
          <a:p>
            <a:pPr>
              <a:lnSpc>
                <a:spcPct val="130000"/>
              </a:lnSpc>
              <a:spcBef>
                <a:spcPts val="0"/>
              </a:spcBef>
              <a:spcAft>
                <a:spcPts val="0"/>
              </a:spcAft>
            </a:pPr>
            <a:r>
              <a:rPr lang="zh-CN" altLang="en-US" dirty="0">
                <a:latin typeface="微软雅黑 Light" panose="020B0502040204020203" charset="-122"/>
                <a:ea typeface="微软雅黑 Light" panose="020B0502040204020203" charset="-122"/>
              </a:rPr>
              <a:t>将联合新市民主要的从业行业、公司，开展金融知识宣传及定向减费让利的团体保险、小额借贷产品等保障宣传，保障有品质的金融消费生活</a:t>
            </a:r>
          </a:p>
        </p:txBody>
      </p:sp>
      <p:sp>
        <p:nvSpPr>
          <p:cNvPr id="14" name="文本框 13"/>
          <p:cNvSpPr txBox="1"/>
          <p:nvPr/>
        </p:nvSpPr>
        <p:spPr>
          <a:xfrm>
            <a:off x="7795062" y="2181476"/>
            <a:ext cx="4189609" cy="1889760"/>
          </a:xfrm>
          <a:prstGeom prst="rect">
            <a:avLst/>
          </a:prstGeom>
          <a:noFill/>
        </p:spPr>
        <p:txBody>
          <a:bodyPr wrap="square">
            <a:spAutoFit/>
          </a:bodyPr>
          <a:lstStyle/>
          <a:p>
            <a:pPr>
              <a:lnSpc>
                <a:spcPct val="130000"/>
              </a:lnSpc>
              <a:spcBef>
                <a:spcPts val="0"/>
              </a:spcBef>
              <a:spcAft>
                <a:spcPts val="0"/>
              </a:spcAft>
            </a:pPr>
            <a:r>
              <a:rPr lang="zh-CN" altLang="en-US" dirty="0">
                <a:latin typeface="微软雅黑 Light" panose="020B0502040204020203" charset="-122"/>
                <a:ea typeface="微软雅黑 Light" panose="020B0502040204020203" charset="-122"/>
              </a:rPr>
              <a:t>联合地方政府相关部门，借助政府权威力量，触达新市民群体，进行更深入基层的金融科普教育，并联合打造就业创业、健康养老等产品，提升新市民群体的综合金融素养</a:t>
            </a:r>
          </a:p>
        </p:txBody>
      </p:sp>
      <p:sp>
        <p:nvSpPr>
          <p:cNvPr id="16" name="文本框 15"/>
          <p:cNvSpPr txBox="1"/>
          <p:nvPr/>
        </p:nvSpPr>
        <p:spPr>
          <a:xfrm>
            <a:off x="514021" y="4796508"/>
            <a:ext cx="3874261" cy="1889760"/>
          </a:xfrm>
          <a:prstGeom prst="rect">
            <a:avLst/>
          </a:prstGeom>
          <a:noFill/>
        </p:spPr>
        <p:txBody>
          <a:bodyPr wrap="square">
            <a:spAutoFit/>
          </a:bodyPr>
          <a:lstStyle/>
          <a:p>
            <a:pPr>
              <a:lnSpc>
                <a:spcPct val="130000"/>
              </a:lnSpc>
              <a:spcBef>
                <a:spcPts val="0"/>
              </a:spcBef>
              <a:spcAft>
                <a:spcPts val="0"/>
              </a:spcAft>
            </a:pPr>
            <a:r>
              <a:rPr lang="zh-CN" altLang="en-US" dirty="0">
                <a:latin typeface="微软雅黑 Light" panose="020B0502040204020203" charset="-122"/>
                <a:ea typeface="微软雅黑 Light" panose="020B0502040204020203" charset="-122"/>
              </a:rPr>
              <a:t>联合教育组织、社工机构、地方志愿者协会等公益力量，前往新市民群体集中的社 区，开展金融科普公共宣传，并借助各方社会力量帮助新市民在情感上、物质上融入城市</a:t>
            </a:r>
          </a:p>
        </p:txBody>
      </p:sp>
      <p:sp>
        <p:nvSpPr>
          <p:cNvPr id="56" name="文本框 55"/>
          <p:cNvSpPr txBox="1"/>
          <p:nvPr/>
        </p:nvSpPr>
        <p:spPr>
          <a:xfrm>
            <a:off x="7780655" y="4824730"/>
            <a:ext cx="4081780" cy="1889760"/>
          </a:xfrm>
          <a:prstGeom prst="rect">
            <a:avLst/>
          </a:prstGeom>
          <a:noFill/>
        </p:spPr>
        <p:txBody>
          <a:bodyPr wrap="square">
            <a:spAutoFit/>
          </a:bodyPr>
          <a:lstStyle/>
          <a:p>
            <a:pPr algn="l">
              <a:lnSpc>
                <a:spcPct val="130000"/>
              </a:lnSpc>
              <a:spcBef>
                <a:spcPts val="0"/>
              </a:spcBef>
              <a:spcAft>
                <a:spcPts val="0"/>
              </a:spcAft>
              <a:buClrTx/>
              <a:buSzTx/>
              <a:buFontTx/>
            </a:pPr>
            <a:r>
              <a:rPr lang="zh-CN" altLang="en-US" dirty="0">
                <a:latin typeface="微软雅黑 Light" panose="020B0502040204020203" charset="-122"/>
                <a:ea typeface="微软雅黑 Light" panose="020B0502040204020203" charset="-122"/>
              </a:rPr>
              <a:t>联合高校力量，呼唤新青年助力新市民。以大学生的视角，聚焦垂类人群， 结合行业特质，通过产品、服务、方案的形式助力“新市民”扎根城市，为提升居民整体获得 感贡献自己的青春力量</a:t>
            </a:r>
          </a:p>
        </p:txBody>
      </p:sp>
      <p:sp>
        <p:nvSpPr>
          <p:cNvPr id="82" name="TextBox 18"/>
          <p:cNvSpPr txBox="1"/>
          <p:nvPr/>
        </p:nvSpPr>
        <p:spPr>
          <a:xfrm flipH="1">
            <a:off x="513715" y="1586230"/>
            <a:ext cx="1734820" cy="460375"/>
          </a:xfrm>
          <a:prstGeom prst="rect">
            <a:avLst/>
          </a:prstGeom>
          <a:noFill/>
        </p:spPr>
        <p:txBody>
          <a:bodyPr wrap="square" rtlCol="0">
            <a:spAutoFit/>
          </a:bodyPr>
          <a:lstStyle/>
          <a:p>
            <a:pPr marL="285750" indent="-285750">
              <a:buFont typeface="Arial" panose="020B0604020202020204" pitchFamily="34" charset="0"/>
              <a:buChar char="•"/>
            </a:pPr>
            <a:r>
              <a:rPr lang="zh-CN" altLang="en-US" sz="2400" b="1" dirty="0">
                <a:solidFill>
                  <a:schemeClr val="accent4">
                    <a:lumMod val="50000"/>
                  </a:schemeClr>
                </a:solidFill>
                <a:latin typeface="微软雅黑" panose="020B0503020204020204" pitchFamily="34" charset="-122"/>
                <a:ea typeface="微软雅黑" panose="020B0503020204020204" pitchFamily="34" charset="-122"/>
                <a:cs typeface="+mn-ea"/>
                <a:sym typeface="+mn-lt"/>
              </a:rPr>
              <a:t>企业力量</a:t>
            </a:r>
          </a:p>
        </p:txBody>
      </p:sp>
      <p:sp>
        <p:nvSpPr>
          <p:cNvPr id="2" name="TextBox 18"/>
          <p:cNvSpPr txBox="1"/>
          <p:nvPr/>
        </p:nvSpPr>
        <p:spPr>
          <a:xfrm flipH="1">
            <a:off x="7833995" y="1720850"/>
            <a:ext cx="1734820" cy="460375"/>
          </a:xfrm>
          <a:prstGeom prst="rect">
            <a:avLst/>
          </a:prstGeom>
          <a:noFill/>
        </p:spPr>
        <p:txBody>
          <a:bodyPr wrap="square" rtlCol="0">
            <a:spAutoFit/>
          </a:bodyPr>
          <a:lstStyle/>
          <a:p>
            <a:pPr marL="285750" indent="-285750">
              <a:buFont typeface="Arial" panose="020B0604020202020204" pitchFamily="34" charset="0"/>
              <a:buChar char="•"/>
            </a:pPr>
            <a:r>
              <a:rPr lang="zh-CN" altLang="en-US" sz="2400" b="1" dirty="0">
                <a:solidFill>
                  <a:schemeClr val="accent4">
                    <a:lumMod val="50000"/>
                  </a:schemeClr>
                </a:solidFill>
                <a:latin typeface="微软雅黑" panose="020B0503020204020204" pitchFamily="34" charset="-122"/>
                <a:ea typeface="微软雅黑" panose="020B0503020204020204" pitchFamily="34" charset="-122"/>
                <a:cs typeface="+mn-ea"/>
                <a:sym typeface="+mn-lt"/>
              </a:rPr>
              <a:t>政府力量</a:t>
            </a:r>
          </a:p>
        </p:txBody>
      </p:sp>
      <p:sp>
        <p:nvSpPr>
          <p:cNvPr id="3" name="TextBox 18"/>
          <p:cNvSpPr txBox="1"/>
          <p:nvPr/>
        </p:nvSpPr>
        <p:spPr>
          <a:xfrm flipH="1">
            <a:off x="513715" y="4330065"/>
            <a:ext cx="1734820" cy="460375"/>
          </a:xfrm>
          <a:prstGeom prst="rect">
            <a:avLst/>
          </a:prstGeom>
          <a:noFill/>
        </p:spPr>
        <p:txBody>
          <a:bodyPr wrap="square" rtlCol="0">
            <a:spAutoFit/>
          </a:bodyPr>
          <a:lstStyle/>
          <a:p>
            <a:pPr marL="285750" indent="-285750" algn="l">
              <a:buClrTx/>
              <a:buSzTx/>
              <a:buFont typeface="Arial" panose="020B0604020202020204" pitchFamily="34" charset="0"/>
              <a:buChar char="•"/>
            </a:pPr>
            <a:r>
              <a:rPr lang="zh-CN" altLang="en-US" sz="2400" b="1" dirty="0">
                <a:solidFill>
                  <a:schemeClr val="accent4">
                    <a:lumMod val="50000"/>
                  </a:schemeClr>
                </a:solidFill>
                <a:latin typeface="微软雅黑" panose="020B0503020204020204" pitchFamily="34" charset="-122"/>
                <a:ea typeface="微软雅黑" panose="020B0503020204020204" pitchFamily="34" charset="-122"/>
                <a:cs typeface="+mn-ea"/>
                <a:sym typeface="+mn-lt"/>
              </a:rPr>
              <a:t>公益力量</a:t>
            </a:r>
          </a:p>
        </p:txBody>
      </p:sp>
      <p:sp>
        <p:nvSpPr>
          <p:cNvPr id="5" name="TextBox 18"/>
          <p:cNvSpPr txBox="1"/>
          <p:nvPr/>
        </p:nvSpPr>
        <p:spPr>
          <a:xfrm flipH="1">
            <a:off x="7812405" y="4420235"/>
            <a:ext cx="1734820" cy="460375"/>
          </a:xfrm>
          <a:prstGeom prst="rect">
            <a:avLst/>
          </a:prstGeom>
          <a:noFill/>
        </p:spPr>
        <p:txBody>
          <a:bodyPr wrap="square" rtlCol="0">
            <a:spAutoFit/>
          </a:bodyPr>
          <a:lstStyle/>
          <a:p>
            <a:pPr marL="285750" indent="-285750" algn="l">
              <a:buClrTx/>
              <a:buSzTx/>
              <a:buFont typeface="Arial" panose="020B0604020202020204" pitchFamily="34" charset="0"/>
              <a:buChar char="•"/>
            </a:pPr>
            <a:r>
              <a:rPr lang="zh-CN" altLang="en-US" sz="2400" b="1" dirty="0">
                <a:solidFill>
                  <a:schemeClr val="accent4">
                    <a:lumMod val="50000"/>
                  </a:schemeClr>
                </a:solidFill>
                <a:latin typeface="微软雅黑" panose="020B0503020204020204" pitchFamily="34" charset="-122"/>
                <a:ea typeface="微软雅黑" panose="020B0503020204020204" pitchFamily="34" charset="-122"/>
                <a:cs typeface="+mn-ea"/>
                <a:sym typeface="+mn-lt"/>
              </a:rPr>
              <a:t>高校力量</a:t>
            </a:r>
          </a:p>
        </p:txBody>
      </p:sp>
      <p:sp>
        <p:nvSpPr>
          <p:cNvPr id="79" name="文本框 78"/>
          <p:cNvSpPr txBox="1"/>
          <p:nvPr/>
        </p:nvSpPr>
        <p:spPr>
          <a:xfrm>
            <a:off x="4178300" y="396875"/>
            <a:ext cx="5267960" cy="254000"/>
          </a:xfrm>
          <a:prstGeom prst="rect">
            <a:avLst/>
          </a:prstGeom>
          <a:noFill/>
        </p:spPr>
        <p:txBody>
          <a:bodyPr wrap="square" rtlCol="0">
            <a:spAutoFit/>
            <a:scene3d>
              <a:camera prst="orthographicFront"/>
              <a:lightRig rig="threePt" dir="t"/>
            </a:scene3d>
            <a:sp3d contourW="12700"/>
          </a:bodyPr>
          <a:lstStyle/>
          <a:p>
            <a:pPr>
              <a:lnSpc>
                <a:spcPct val="150000"/>
              </a:lnSpc>
              <a:defRPr/>
            </a:pPr>
            <a:endParaRPr kumimoji="0" lang="en-US" altLang="zh-CN" sz="800" b="0" i="0" u="none" strike="noStrike" kern="1200" cap="none" spc="0" normalizeH="0" baseline="0"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2" name="平行四边形 1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800735" y="366395"/>
            <a:ext cx="3920490" cy="107632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积极承担社会责任</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0460" y="1467485"/>
            <a:ext cx="10113645" cy="4651375"/>
          </a:xfrm>
          <a:prstGeom prst="rect">
            <a:avLst/>
          </a:prstGeom>
          <a:noFill/>
        </p:spPr>
        <p:txBody>
          <a:bodyPr wrap="square">
            <a:spAutoFit/>
          </a:bodyPr>
          <a:lstStyle/>
          <a:p>
            <a:pPr algn="l">
              <a:lnSpc>
                <a:spcPct val="130000"/>
              </a:lnSpc>
              <a:spcBef>
                <a:spcPts val="0"/>
              </a:spcBef>
              <a:spcAft>
                <a:spcPts val="0"/>
              </a:spcAft>
            </a:pP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新市民是城市的</a:t>
            </a:r>
            <a:r>
              <a:rPr lang="zh-CN" altLang="en-US" sz="2000" b="1" dirty="0">
                <a:latin typeface="微软雅黑" panose="020B0503020204020204" pitchFamily="34" charset="-122"/>
                <a:ea typeface="微软雅黑" panose="020B0503020204020204" pitchFamily="34" charset="-122"/>
                <a:cs typeface="微软雅黑" panose="020B0503020204020204" pitchFamily="34" charset="-122"/>
              </a:rPr>
              <a:t>建设者</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，也是城市家庭的</a:t>
            </a:r>
            <a:r>
              <a:rPr lang="zh-CN" altLang="en-US" sz="2000" b="1" dirty="0">
                <a:latin typeface="微软雅黑" panose="020B0503020204020204" pitchFamily="34" charset="-122"/>
                <a:ea typeface="微软雅黑" panose="020B0503020204020204" pitchFamily="34" charset="-122"/>
                <a:cs typeface="微软雅黑" panose="020B0503020204020204" pitchFamily="34" charset="-122"/>
              </a:rPr>
              <a:t>后勤保障者</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。他们为城市的发展直接或间接地贡献着一份力量，也在城市发展的脉搏中筑梦、逐梦和圆梦。</a:t>
            </a:r>
          </a:p>
          <a:p>
            <a:pPr algn="l">
              <a:lnSpc>
                <a:spcPct val="130000"/>
              </a:lnSpc>
              <a:spcBef>
                <a:spcPts val="0"/>
              </a:spcBef>
              <a:spcAft>
                <a:spcPts val="0"/>
              </a:spcAft>
            </a:pP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gn="l">
              <a:lnSpc>
                <a:spcPct val="130000"/>
              </a:lnSpc>
              <a:spcBef>
                <a:spcPts val="0"/>
              </a:spcBef>
              <a:spcAft>
                <a:spcPts val="0"/>
              </a:spcAft>
            </a:pP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服务好新市民群体，做好新市民金融服务，友前不遗余力在行动。基于中国银保监会、中国人民银行发布的《关于加强新市民金融服务工作的通知》以及平安新价值文化的双重指引，友前将持续通过“友</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”系列产品，以高质量服务好新市民群体，充分利用科技、产品、服务的创新，</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通过数字化金融，</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让金融服务更</a:t>
            </a:r>
            <a:r>
              <a:rPr lang="zh-CN" altLang="en-US" sz="2000" b="1" dirty="0">
                <a:latin typeface="微软雅黑" panose="020B0503020204020204" pitchFamily="34" charset="-122"/>
                <a:ea typeface="微软雅黑" panose="020B0503020204020204" pitchFamily="34" charset="-122"/>
                <a:cs typeface="微软雅黑" panose="020B0503020204020204" pitchFamily="34" charset="-122"/>
              </a:rPr>
              <a:t>智能</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cs typeface="微软雅黑" panose="020B0503020204020204" pitchFamily="34" charset="-122"/>
              </a:rPr>
              <a:t>精准</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地触及新市民群体，切实解决新市民获取金融服务时的种种困难，打造“共生共荣”的新市民金融生态。</a:t>
            </a:r>
          </a:p>
          <a:p>
            <a:pPr algn="l">
              <a:lnSpc>
                <a:spcPct val="130000"/>
              </a:lnSpc>
              <a:spcBef>
                <a:spcPts val="0"/>
              </a:spcBef>
              <a:spcAft>
                <a:spcPts val="0"/>
              </a:spcAft>
            </a:pP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gn="l">
              <a:lnSpc>
                <a:spcPct val="130000"/>
              </a:lnSpc>
              <a:spcBef>
                <a:spcPts val="0"/>
              </a:spcBef>
              <a:spcAft>
                <a:spcPts val="0"/>
              </a:spcAft>
            </a:pPr>
            <a:r>
              <a:rPr lang="en-US" altLang="zh-CN" sz="240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未来，友前将持续坚守初心使命，以“切实增强新市民的获得感、幸福感、安全感”为根本，用有温度的金融服务，助力新市民圆梦未来新生活</a:t>
            </a:r>
          </a:p>
        </p:txBody>
      </p:sp>
      <p:sp>
        <p:nvSpPr>
          <p:cNvPr id="79" name="文本框 78"/>
          <p:cNvSpPr txBox="1"/>
          <p:nvPr/>
        </p:nvSpPr>
        <p:spPr>
          <a:xfrm>
            <a:off x="4178300" y="396875"/>
            <a:ext cx="5267960" cy="254000"/>
          </a:xfrm>
          <a:prstGeom prst="rect">
            <a:avLst/>
          </a:prstGeom>
          <a:noFill/>
        </p:spPr>
        <p:txBody>
          <a:bodyPr wrap="square" rtlCol="0">
            <a:spAutoFit/>
            <a:scene3d>
              <a:camera prst="orthographicFront"/>
              <a:lightRig rig="threePt" dir="t"/>
            </a:scene3d>
            <a:sp3d contourW="12700"/>
          </a:bodyPr>
          <a:lstStyle/>
          <a:p>
            <a:pPr>
              <a:lnSpc>
                <a:spcPct val="150000"/>
              </a:lnSpc>
              <a:defRPr/>
            </a:pPr>
            <a:endParaRPr kumimoji="0" lang="en-US" altLang="zh-CN" sz="800" b="0" i="0" u="none" strike="noStrike" kern="1200" cap="none" spc="0" normalizeH="0" baseline="0" noProof="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2" name="平行四边形 11"/>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800735" y="366395"/>
            <a:ext cx="3920490" cy="107632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3200" b="1"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积极承担社会责任</a:t>
            </a: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130289" y="3758269"/>
            <a:ext cx="5931422" cy="2123658"/>
          </a:xfrm>
          <a:prstGeom prst="rect">
            <a:avLst/>
          </a:prstGeom>
        </p:spPr>
        <p:txBody>
          <a:bodyPr wrap="square">
            <a:spAutoFit/>
          </a:bodyPr>
          <a:lstStyle/>
          <a:p>
            <a:pPr algn="ctr">
              <a:defRPr/>
            </a:pPr>
            <a:r>
              <a:rPr lang="zh-CN" altLang="en-US" sz="4400" b="1" noProof="1">
                <a:solidFill>
                  <a:schemeClr val="accent4">
                    <a:lumMod val="50000"/>
                  </a:schemeClr>
                </a:solidFill>
                <a:cs typeface="+mn-ea"/>
                <a:sym typeface="+mn-lt"/>
              </a:rPr>
              <a:t>作为朋友   伴你前行</a:t>
            </a:r>
            <a:endParaRPr lang="en-US" altLang="zh-CN" sz="4400" b="1" noProof="1">
              <a:solidFill>
                <a:schemeClr val="accent4">
                  <a:lumMod val="50000"/>
                </a:schemeClr>
              </a:solidFill>
              <a:cs typeface="+mn-ea"/>
              <a:sym typeface="+mn-lt"/>
            </a:endParaRPr>
          </a:p>
          <a:p>
            <a:pPr algn="ctr">
              <a:defRPr/>
            </a:pPr>
            <a:r>
              <a:rPr lang="zh-CN" altLang="en-US" sz="4400" b="1" noProof="1">
                <a:solidFill>
                  <a:schemeClr val="accent4">
                    <a:lumMod val="50000"/>
                  </a:schemeClr>
                </a:solidFill>
                <a:cs typeface="+mn-ea"/>
                <a:sym typeface="+mn-lt"/>
              </a:rPr>
              <a:t>蓉城欢聚   助您圆梦</a:t>
            </a:r>
            <a:endParaRPr lang="en-US" altLang="zh-CN" sz="4400" b="1" noProof="1">
              <a:solidFill>
                <a:schemeClr val="accent4">
                  <a:lumMod val="50000"/>
                </a:schemeClr>
              </a:solidFill>
              <a:cs typeface="+mn-ea"/>
              <a:sym typeface="+mn-lt"/>
            </a:endParaRPr>
          </a:p>
          <a:p>
            <a:pPr algn="ctr">
              <a:defRPr/>
            </a:pPr>
            <a:endParaRPr lang="en-US" altLang="zh-CN" sz="4400" b="1" noProof="1">
              <a:solidFill>
                <a:schemeClr val="accent4">
                  <a:lumMod val="50000"/>
                </a:schemeClr>
              </a:solidFill>
              <a:cs typeface="+mn-ea"/>
              <a:sym typeface="+mn-lt"/>
            </a:endParaRPr>
          </a:p>
        </p:txBody>
      </p:sp>
      <p:pic>
        <p:nvPicPr>
          <p:cNvPr id="9" name="图片 8"/>
          <p:cNvPicPr>
            <a:picLocks noChangeAspect="1"/>
          </p:cNvPicPr>
          <p:nvPr/>
        </p:nvPicPr>
        <p:blipFill>
          <a:blip r:embed="rId2">
            <a:extLst>
              <a:ext uri="{BEBA8EAE-BF5A-486C-A8C5-ECC9F3942E4B}">
                <a14:imgProps xmlns:a14="http://schemas.microsoft.com/office/drawing/2010/main">
                  <a14:imgLayer r:embed="rId3">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5155980" y="724683"/>
            <a:ext cx="1880040" cy="2505079"/>
          </a:xfrm>
          <a:prstGeom prst="rect">
            <a:avLst/>
          </a:prstGeom>
          <a:solidFill>
            <a:schemeClr val="bg1"/>
          </a:solidFill>
        </p:spPr>
      </p:pic>
      <p:pic>
        <p:nvPicPr>
          <p:cNvPr id="100" name="图片 99"/>
          <p:cNvPicPr/>
          <p:nvPr/>
        </p:nvPicPr>
        <p:blipFill>
          <a:blip r:embed="rId4"/>
          <a:stretch>
            <a:fillRect/>
          </a:stretch>
        </p:blipFill>
        <p:spPr>
          <a:xfrm>
            <a:off x="84455" y="135890"/>
            <a:ext cx="3465195" cy="3166110"/>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36617"/>
          <a:stretch>
            <a:fillRect/>
          </a:stretch>
        </p:blipFill>
        <p:spPr>
          <a:xfrm>
            <a:off x="650129" y="0"/>
            <a:ext cx="10528507" cy="3934638"/>
          </a:xfrm>
          <a:prstGeom prst="rect">
            <a:avLst/>
          </a:prstGeom>
        </p:spPr>
      </p:pic>
      <p:sp>
        <p:nvSpPr>
          <p:cNvPr id="4" name="文本框 3"/>
          <p:cNvSpPr txBox="1"/>
          <p:nvPr/>
        </p:nvSpPr>
        <p:spPr>
          <a:xfrm>
            <a:off x="4227479" y="3771111"/>
            <a:ext cx="3881673" cy="923330"/>
          </a:xfrm>
          <a:prstGeom prst="rect">
            <a:avLst/>
          </a:prstGeom>
          <a:noFill/>
        </p:spPr>
        <p:txBody>
          <a:bodyPr wrap="square" rtlCol="0">
            <a:spAutoFit/>
            <a:scene3d>
              <a:camera prst="orthographicFront"/>
              <a:lightRig rig="threePt" dir="t"/>
            </a:scene3d>
            <a:sp3d contourW="12700"/>
          </a:bodyPr>
          <a:lstStyle/>
          <a:p>
            <a:pPr algn="dist"/>
            <a:r>
              <a:rPr lang="zh-CN" altLang="en-US" sz="5400" b="1" dirty="0">
                <a:latin typeface="迷你简水黑" panose="03000509000000000000" pitchFamily="65" charset="-122"/>
                <a:ea typeface="迷你简水黑" panose="03000509000000000000" pitchFamily="65" charset="-122"/>
                <a:sym typeface="Arial" panose="020B0604020202020204" pitchFamily="34" charset="0"/>
              </a:rPr>
              <a:t>感谢收看</a:t>
            </a:r>
            <a:endParaRPr lang="en-US" altLang="zh-CN" sz="5400" b="1" dirty="0">
              <a:latin typeface="迷你简水黑" panose="03000509000000000000" pitchFamily="65" charset="-122"/>
              <a:ea typeface="迷你简水黑" panose="03000509000000000000" pitchFamily="65"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7427595" y="1997710"/>
            <a:ext cx="3880485" cy="3938905"/>
            <a:chOff x="6502400" y="1407028"/>
            <a:chExt cx="4749800" cy="4749624"/>
          </a:xfrm>
        </p:grpSpPr>
        <p:sp>
          <p:nvSpPr>
            <p:cNvPr id="6" name="Arc 3"/>
            <p:cNvSpPr/>
            <p:nvPr/>
          </p:nvSpPr>
          <p:spPr>
            <a:xfrm>
              <a:off x="6502400" y="1423631"/>
              <a:ext cx="4733024" cy="4733021"/>
            </a:xfrm>
            <a:prstGeom prst="arc">
              <a:avLst>
                <a:gd name="adj1" fmla="val 20125963"/>
                <a:gd name="adj2" fmla="val 20857199"/>
              </a:avLst>
            </a:prstGeom>
            <a:noFill/>
            <a:ln w="5715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7" name="Arc 4"/>
            <p:cNvSpPr/>
            <p:nvPr/>
          </p:nvSpPr>
          <p:spPr>
            <a:xfrm>
              <a:off x="6519176" y="1423631"/>
              <a:ext cx="4733024" cy="4733021"/>
            </a:xfrm>
            <a:prstGeom prst="arc">
              <a:avLst>
                <a:gd name="adj1" fmla="val 21351872"/>
                <a:gd name="adj2" fmla="val 3708306"/>
              </a:avLst>
            </a:prstGeom>
            <a:noFill/>
            <a:ln w="571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8" name="Arc 5"/>
            <p:cNvSpPr/>
            <p:nvPr/>
          </p:nvSpPr>
          <p:spPr>
            <a:xfrm>
              <a:off x="6502400" y="1407028"/>
              <a:ext cx="4733024" cy="4733021"/>
            </a:xfrm>
            <a:prstGeom prst="arc">
              <a:avLst>
                <a:gd name="adj1" fmla="val 19281250"/>
                <a:gd name="adj2" fmla="val 19714970"/>
              </a:avLst>
            </a:prstGeom>
            <a:noFill/>
            <a:ln w="57150"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cxnSp>
        <p:nvCxnSpPr>
          <p:cNvPr id="9" name="直接连接符 8"/>
          <p:cNvCxnSpPr/>
          <p:nvPr/>
        </p:nvCxnSpPr>
        <p:spPr>
          <a:xfrm>
            <a:off x="1402398" y="4006022"/>
            <a:ext cx="5384127" cy="0"/>
          </a:xfrm>
          <a:prstGeom prst="line">
            <a:avLst/>
          </a:prstGeom>
          <a:ln w="952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921397" y="4693678"/>
            <a:ext cx="3179998" cy="82994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中国银保监会</a:t>
            </a:r>
            <a:endPar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a:p>
            <a:pPr algn="ctr">
              <a:lnSpc>
                <a:spcPct val="12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中国人民银行</a:t>
            </a:r>
          </a:p>
        </p:txBody>
      </p:sp>
      <p:sp>
        <p:nvSpPr>
          <p:cNvPr id="14" name="矩形 13"/>
          <p:cNvSpPr/>
          <p:nvPr/>
        </p:nvSpPr>
        <p:spPr>
          <a:xfrm>
            <a:off x="4402563" y="4740257"/>
            <a:ext cx="2501951" cy="82994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普惠金融</a:t>
            </a:r>
          </a:p>
          <a:p>
            <a:pPr algn="ctr">
              <a:lnSpc>
                <a:spcPct val="12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 新市民金融服务</a:t>
            </a:r>
          </a:p>
        </p:txBody>
      </p:sp>
      <p:sp>
        <p:nvSpPr>
          <p:cNvPr id="17" name="矩形 16"/>
          <p:cNvSpPr/>
          <p:nvPr/>
        </p:nvSpPr>
        <p:spPr>
          <a:xfrm>
            <a:off x="894715" y="1539875"/>
            <a:ext cx="6560820" cy="607695"/>
          </a:xfrm>
          <a:prstGeom prst="rect">
            <a:avLst/>
          </a:prstGeom>
        </p:spPr>
        <p:txBody>
          <a:bodyPr wrap="square">
            <a:spAutoFit/>
            <a:scene3d>
              <a:camera prst="orthographicFront"/>
              <a:lightRig rig="threePt" dir="t"/>
            </a:scene3d>
            <a:sp3d contourW="12700"/>
          </a:bodyPr>
          <a:lstStyle/>
          <a:p>
            <a:pPr>
              <a:lnSpc>
                <a:spcPct val="120000"/>
              </a:lnSpc>
            </a:pPr>
            <a:r>
              <a:rPr lang="en-US" altLang="zh-CN" sz="2800" b="1" dirty="0">
                <a:solidFill>
                  <a:schemeClr val="accent6">
                    <a:lumMod val="75000"/>
                  </a:schemeClr>
                </a:solidFill>
                <a:latin typeface="微软雅黑" panose="020B0503020204020204" pitchFamily="34" charset="-122"/>
                <a:ea typeface="微软雅黑" panose="020B0503020204020204" pitchFamily="34" charset="-122"/>
                <a:cs typeface="+mn-ea"/>
                <a:sym typeface="+mn-lt"/>
              </a:rPr>
              <a:t>《</a:t>
            </a:r>
            <a:r>
              <a:rPr lang="zh-CN" altLang="en-US" sz="2800" b="1" dirty="0">
                <a:solidFill>
                  <a:schemeClr val="accent6">
                    <a:lumMod val="75000"/>
                  </a:schemeClr>
                </a:solidFill>
                <a:latin typeface="微软雅黑" panose="020B0503020204020204" pitchFamily="34" charset="-122"/>
                <a:ea typeface="微软雅黑" panose="020B0503020204020204" pitchFamily="34" charset="-122"/>
                <a:cs typeface="+mn-ea"/>
                <a:sym typeface="+mn-lt"/>
              </a:rPr>
              <a:t>关于加强新市民金融服务工作的通知</a:t>
            </a:r>
            <a:r>
              <a:rPr lang="en-US" altLang="zh-CN" sz="2800" b="1" dirty="0">
                <a:solidFill>
                  <a:schemeClr val="accent6">
                    <a:lumMod val="75000"/>
                  </a:schemeClr>
                </a:solidFill>
                <a:latin typeface="微软雅黑" panose="020B0503020204020204" pitchFamily="34" charset="-122"/>
                <a:ea typeface="微软雅黑" panose="020B0503020204020204" pitchFamily="34" charset="-122"/>
                <a:cs typeface="+mn-ea"/>
                <a:sym typeface="+mn-lt"/>
              </a:rPr>
              <a:t>》</a:t>
            </a:r>
            <a:endParaRPr lang="zh-CN" altLang="en-US" sz="2800" b="1" dirty="0">
              <a:solidFill>
                <a:schemeClr val="accent6">
                  <a:lumMod val="75000"/>
                </a:schemeClr>
              </a:solidFill>
              <a:latin typeface="微软雅黑" panose="020B0503020204020204" pitchFamily="34" charset="-122"/>
              <a:ea typeface="微软雅黑" panose="020B0503020204020204" pitchFamily="34" charset="-122"/>
              <a:cs typeface="+mn-ea"/>
              <a:sym typeface="+mn-lt"/>
            </a:endParaRPr>
          </a:p>
        </p:txBody>
      </p:sp>
      <p:sp>
        <p:nvSpPr>
          <p:cNvPr id="19" name="椭圆 1"/>
          <p:cNvSpPr/>
          <p:nvPr/>
        </p:nvSpPr>
        <p:spPr>
          <a:xfrm>
            <a:off x="2383109" y="4251509"/>
            <a:ext cx="332284" cy="331783"/>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0" name="椭圆 14"/>
          <p:cNvSpPr/>
          <p:nvPr/>
        </p:nvSpPr>
        <p:spPr>
          <a:xfrm>
            <a:off x="5492775" y="4251258"/>
            <a:ext cx="321524" cy="332284"/>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cxnSp>
        <p:nvCxnSpPr>
          <p:cNvPr id="21" name="直接连接符 20"/>
          <p:cNvCxnSpPr/>
          <p:nvPr/>
        </p:nvCxnSpPr>
        <p:spPr>
          <a:xfrm>
            <a:off x="4101395" y="4555658"/>
            <a:ext cx="0" cy="1068309"/>
          </a:xfrm>
          <a:prstGeom prst="line">
            <a:avLst/>
          </a:prstGeom>
          <a:ln w="9525"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3" name="图片占位符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5512" r="15512"/>
          <a:stretch>
            <a:fillRect/>
          </a:stretch>
        </p:blipFill>
        <p:spPr>
          <a:xfrm>
            <a:off x="7721600" y="2017395"/>
            <a:ext cx="3422015" cy="3308350"/>
          </a:xfrm>
        </p:spPr>
      </p:pic>
      <p:sp>
        <p:nvSpPr>
          <p:cNvPr id="23" name="文本框 22"/>
          <p:cNvSpPr txBox="1"/>
          <p:nvPr/>
        </p:nvSpPr>
        <p:spPr>
          <a:xfrm>
            <a:off x="894654" y="306022"/>
            <a:ext cx="3866450" cy="64516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srgbClr val="900000"/>
                </a:solidFill>
                <a:effectLst/>
                <a:uLnTx/>
                <a:uFillTx/>
                <a:latin typeface="Arial" panose="020B0604020202020204" pitchFamily="34" charset="0"/>
                <a:ea typeface="微软雅黑" panose="020B0503020204020204" pitchFamily="34" charset="-122"/>
                <a:sym typeface="Arial" panose="020B0604020202020204" pitchFamily="34" charset="0"/>
              </a:rPr>
              <a:t>政策出台</a:t>
            </a:r>
          </a:p>
        </p:txBody>
      </p:sp>
      <p:sp>
        <p:nvSpPr>
          <p:cNvPr id="25" name="平行四边形 24"/>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563370" y="2270760"/>
            <a:ext cx="5223510" cy="1476375"/>
          </a:xfrm>
          <a:prstGeom prst="rect">
            <a:avLst/>
          </a:prstGeom>
          <a:noFill/>
        </p:spPr>
        <p:txBody>
          <a:bodyPr wrap="square">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要求各银行保险机构关注新市民群体在创业、就业、住房、教育、医疗、养老等重点领域的金融需求，加强产品和服务创新</a:t>
            </a:r>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2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Effect transition="in" filter="fade">
                                      <p:cBhvr>
                                        <p:cTn id="19" dur="500"/>
                                        <p:tgtEl>
                                          <p:spTgt spid="1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0"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p:cNvSpPr txBox="1"/>
          <p:nvPr/>
        </p:nvSpPr>
        <p:spPr>
          <a:xfrm>
            <a:off x="800673" y="366347"/>
            <a:ext cx="4310413"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新市民定义及其重要性</a:t>
            </a:r>
          </a:p>
        </p:txBody>
      </p:sp>
      <p:sp>
        <p:nvSpPr>
          <p:cNvPr id="47" name="平行四边形 46"/>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平行四边形 47"/>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reeform 421"/>
          <p:cNvSpPr>
            <a:spLocks noEditPoints="1"/>
          </p:cNvSpPr>
          <p:nvPr/>
        </p:nvSpPr>
        <p:spPr bwMode="auto">
          <a:xfrm>
            <a:off x="1005840" y="3300730"/>
            <a:ext cx="2165985" cy="2404110"/>
          </a:xfrm>
          <a:custGeom>
            <a:avLst/>
            <a:gdLst>
              <a:gd name="T0" fmla="*/ 101 w 516"/>
              <a:gd name="T1" fmla="*/ 61 h 532"/>
              <a:gd name="T2" fmla="*/ 80 w 516"/>
              <a:gd name="T3" fmla="*/ 78 h 532"/>
              <a:gd name="T4" fmla="*/ 72 w 516"/>
              <a:gd name="T5" fmla="*/ 106 h 532"/>
              <a:gd name="T6" fmla="*/ 80 w 516"/>
              <a:gd name="T7" fmla="*/ 133 h 532"/>
              <a:gd name="T8" fmla="*/ 101 w 516"/>
              <a:gd name="T9" fmla="*/ 151 h 532"/>
              <a:gd name="T10" fmla="*/ 130 w 516"/>
              <a:gd name="T11" fmla="*/ 153 h 532"/>
              <a:gd name="T12" fmla="*/ 154 w 516"/>
              <a:gd name="T13" fmla="*/ 140 h 532"/>
              <a:gd name="T14" fmla="*/ 167 w 516"/>
              <a:gd name="T15" fmla="*/ 116 h 532"/>
              <a:gd name="T16" fmla="*/ 165 w 516"/>
              <a:gd name="T17" fmla="*/ 87 h 532"/>
              <a:gd name="T18" fmla="*/ 147 w 516"/>
              <a:gd name="T19" fmla="*/ 66 h 532"/>
              <a:gd name="T20" fmla="*/ 121 w 516"/>
              <a:gd name="T21" fmla="*/ 57 h 532"/>
              <a:gd name="T22" fmla="*/ 172 w 516"/>
              <a:gd name="T23" fmla="*/ 319 h 532"/>
              <a:gd name="T24" fmla="*/ 128 w 516"/>
              <a:gd name="T25" fmla="*/ 346 h 532"/>
              <a:gd name="T26" fmla="*/ 56 w 516"/>
              <a:gd name="T27" fmla="*/ 496 h 532"/>
              <a:gd name="T28" fmla="*/ 19 w 516"/>
              <a:gd name="T29" fmla="*/ 305 h 532"/>
              <a:gd name="T30" fmla="*/ 89 w 516"/>
              <a:gd name="T31" fmla="*/ 164 h 532"/>
              <a:gd name="T32" fmla="*/ 177 w 516"/>
              <a:gd name="T33" fmla="*/ 164 h 532"/>
              <a:gd name="T34" fmla="*/ 248 w 516"/>
              <a:gd name="T35" fmla="*/ 144 h 532"/>
              <a:gd name="T36" fmla="*/ 261 w 516"/>
              <a:gd name="T37" fmla="*/ 276 h 532"/>
              <a:gd name="T38" fmla="*/ 263 w 516"/>
              <a:gd name="T39" fmla="*/ 277 h 532"/>
              <a:gd name="T40" fmla="*/ 270 w 516"/>
              <a:gd name="T41" fmla="*/ 157 h 532"/>
              <a:gd name="T42" fmla="*/ 335 w 516"/>
              <a:gd name="T43" fmla="*/ 137 h 532"/>
              <a:gd name="T44" fmla="*/ 405 w 516"/>
              <a:gd name="T45" fmla="*/ 202 h 532"/>
              <a:gd name="T46" fmla="*/ 516 w 516"/>
              <a:gd name="T47" fmla="*/ 280 h 532"/>
              <a:gd name="T48" fmla="*/ 457 w 516"/>
              <a:gd name="T49" fmla="*/ 319 h 532"/>
              <a:gd name="T50" fmla="*/ 421 w 516"/>
              <a:gd name="T51" fmla="*/ 496 h 532"/>
              <a:gd name="T52" fmla="*/ 383 w 516"/>
              <a:gd name="T53" fmla="*/ 496 h 532"/>
              <a:gd name="T54" fmla="*/ 346 w 516"/>
              <a:gd name="T55" fmla="*/ 307 h 532"/>
              <a:gd name="T56" fmla="*/ 285 w 516"/>
              <a:gd name="T57" fmla="*/ 532 h 532"/>
              <a:gd name="T58" fmla="*/ 241 w 516"/>
              <a:gd name="T59" fmla="*/ 532 h 532"/>
              <a:gd name="T60" fmla="*/ 173 w 516"/>
              <a:gd name="T61" fmla="*/ 304 h 532"/>
              <a:gd name="T62" fmla="*/ 386 w 516"/>
              <a:gd name="T63" fmla="*/ 61 h 532"/>
              <a:gd name="T64" fmla="*/ 365 w 516"/>
              <a:gd name="T65" fmla="*/ 78 h 532"/>
              <a:gd name="T66" fmla="*/ 356 w 516"/>
              <a:gd name="T67" fmla="*/ 106 h 532"/>
              <a:gd name="T68" fmla="*/ 365 w 516"/>
              <a:gd name="T69" fmla="*/ 133 h 532"/>
              <a:gd name="T70" fmla="*/ 386 w 516"/>
              <a:gd name="T71" fmla="*/ 151 h 532"/>
              <a:gd name="T72" fmla="*/ 415 w 516"/>
              <a:gd name="T73" fmla="*/ 153 h 532"/>
              <a:gd name="T74" fmla="*/ 439 w 516"/>
              <a:gd name="T75" fmla="*/ 140 h 532"/>
              <a:gd name="T76" fmla="*/ 452 w 516"/>
              <a:gd name="T77" fmla="*/ 116 h 532"/>
              <a:gd name="T78" fmla="*/ 449 w 516"/>
              <a:gd name="T79" fmla="*/ 87 h 532"/>
              <a:gd name="T80" fmla="*/ 431 w 516"/>
              <a:gd name="T81" fmla="*/ 66 h 532"/>
              <a:gd name="T82" fmla="*/ 404 w 516"/>
              <a:gd name="T83" fmla="*/ 57 h 532"/>
              <a:gd name="T84" fmla="*/ 251 w 516"/>
              <a:gd name="T85" fmla="*/ 1 h 532"/>
              <a:gd name="T86" fmla="*/ 229 w 516"/>
              <a:gd name="T87" fmla="*/ 11 h 532"/>
              <a:gd name="T88" fmla="*/ 207 w 516"/>
              <a:gd name="T89" fmla="*/ 38 h 532"/>
              <a:gd name="T90" fmla="*/ 203 w 516"/>
              <a:gd name="T91" fmla="*/ 54 h 532"/>
              <a:gd name="T92" fmla="*/ 203 w 516"/>
              <a:gd name="T93" fmla="*/ 73 h 532"/>
              <a:gd name="T94" fmla="*/ 213 w 516"/>
              <a:gd name="T95" fmla="*/ 95 h 532"/>
              <a:gd name="T96" fmla="*/ 240 w 516"/>
              <a:gd name="T97" fmla="*/ 116 h 532"/>
              <a:gd name="T98" fmla="*/ 257 w 516"/>
              <a:gd name="T99" fmla="*/ 120 h 532"/>
              <a:gd name="T100" fmla="*/ 275 w 516"/>
              <a:gd name="T101" fmla="*/ 119 h 532"/>
              <a:gd name="T102" fmla="*/ 297 w 516"/>
              <a:gd name="T103" fmla="*/ 111 h 532"/>
              <a:gd name="T104" fmla="*/ 319 w 516"/>
              <a:gd name="T105" fmla="*/ 84 h 532"/>
              <a:gd name="T106" fmla="*/ 323 w 516"/>
              <a:gd name="T107" fmla="*/ 67 h 532"/>
              <a:gd name="T108" fmla="*/ 323 w 516"/>
              <a:gd name="T109" fmla="*/ 48 h 532"/>
              <a:gd name="T110" fmla="*/ 313 w 516"/>
              <a:gd name="T111" fmla="*/ 27 h 532"/>
              <a:gd name="T112" fmla="*/ 286 w 516"/>
              <a:gd name="T113" fmla="*/ 5 h 532"/>
              <a:gd name="T114" fmla="*/ 269 w 516"/>
              <a:gd name="T115" fmla="*/ 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6" h="532">
                <a:moveTo>
                  <a:pt x="121" y="57"/>
                </a:moveTo>
                <a:lnTo>
                  <a:pt x="110" y="59"/>
                </a:lnTo>
                <a:lnTo>
                  <a:pt x="101" y="61"/>
                </a:lnTo>
                <a:lnTo>
                  <a:pt x="93" y="66"/>
                </a:lnTo>
                <a:lnTo>
                  <a:pt x="86" y="71"/>
                </a:lnTo>
                <a:lnTo>
                  <a:pt x="80" y="78"/>
                </a:lnTo>
                <a:lnTo>
                  <a:pt x="75" y="87"/>
                </a:lnTo>
                <a:lnTo>
                  <a:pt x="73" y="96"/>
                </a:lnTo>
                <a:lnTo>
                  <a:pt x="72" y="106"/>
                </a:lnTo>
                <a:lnTo>
                  <a:pt x="73" y="116"/>
                </a:lnTo>
                <a:lnTo>
                  <a:pt x="75" y="125"/>
                </a:lnTo>
                <a:lnTo>
                  <a:pt x="80" y="133"/>
                </a:lnTo>
                <a:lnTo>
                  <a:pt x="86" y="140"/>
                </a:lnTo>
                <a:lnTo>
                  <a:pt x="93" y="146"/>
                </a:lnTo>
                <a:lnTo>
                  <a:pt x="101" y="151"/>
                </a:lnTo>
                <a:lnTo>
                  <a:pt x="110" y="153"/>
                </a:lnTo>
                <a:lnTo>
                  <a:pt x="121" y="154"/>
                </a:lnTo>
                <a:lnTo>
                  <a:pt x="130" y="153"/>
                </a:lnTo>
                <a:lnTo>
                  <a:pt x="139" y="151"/>
                </a:lnTo>
                <a:lnTo>
                  <a:pt x="147" y="146"/>
                </a:lnTo>
                <a:lnTo>
                  <a:pt x="154" y="140"/>
                </a:lnTo>
                <a:lnTo>
                  <a:pt x="160" y="133"/>
                </a:lnTo>
                <a:lnTo>
                  <a:pt x="165" y="125"/>
                </a:lnTo>
                <a:lnTo>
                  <a:pt x="167" y="116"/>
                </a:lnTo>
                <a:lnTo>
                  <a:pt x="168" y="106"/>
                </a:lnTo>
                <a:lnTo>
                  <a:pt x="167" y="96"/>
                </a:lnTo>
                <a:lnTo>
                  <a:pt x="165" y="87"/>
                </a:lnTo>
                <a:lnTo>
                  <a:pt x="160" y="78"/>
                </a:lnTo>
                <a:lnTo>
                  <a:pt x="154" y="71"/>
                </a:lnTo>
                <a:lnTo>
                  <a:pt x="147" y="66"/>
                </a:lnTo>
                <a:lnTo>
                  <a:pt x="139" y="61"/>
                </a:lnTo>
                <a:lnTo>
                  <a:pt x="130" y="59"/>
                </a:lnTo>
                <a:lnTo>
                  <a:pt x="121" y="57"/>
                </a:lnTo>
                <a:close/>
                <a:moveTo>
                  <a:pt x="173" y="304"/>
                </a:moveTo>
                <a:lnTo>
                  <a:pt x="172" y="319"/>
                </a:lnTo>
                <a:lnTo>
                  <a:pt x="172" y="319"/>
                </a:lnTo>
                <a:lnTo>
                  <a:pt x="182" y="496"/>
                </a:lnTo>
                <a:lnTo>
                  <a:pt x="136" y="496"/>
                </a:lnTo>
                <a:lnTo>
                  <a:pt x="128" y="346"/>
                </a:lnTo>
                <a:lnTo>
                  <a:pt x="109" y="346"/>
                </a:lnTo>
                <a:lnTo>
                  <a:pt x="100" y="496"/>
                </a:lnTo>
                <a:lnTo>
                  <a:pt x="56" y="496"/>
                </a:lnTo>
                <a:lnTo>
                  <a:pt x="62" y="319"/>
                </a:lnTo>
                <a:lnTo>
                  <a:pt x="59" y="248"/>
                </a:lnTo>
                <a:lnTo>
                  <a:pt x="19" y="305"/>
                </a:lnTo>
                <a:lnTo>
                  <a:pt x="0" y="288"/>
                </a:lnTo>
                <a:lnTo>
                  <a:pt x="56" y="164"/>
                </a:lnTo>
                <a:lnTo>
                  <a:pt x="89" y="164"/>
                </a:lnTo>
                <a:lnTo>
                  <a:pt x="121" y="202"/>
                </a:lnTo>
                <a:lnTo>
                  <a:pt x="151" y="164"/>
                </a:lnTo>
                <a:lnTo>
                  <a:pt x="177" y="164"/>
                </a:lnTo>
                <a:lnTo>
                  <a:pt x="189" y="137"/>
                </a:lnTo>
                <a:lnTo>
                  <a:pt x="252" y="137"/>
                </a:lnTo>
                <a:lnTo>
                  <a:pt x="248" y="144"/>
                </a:lnTo>
                <a:lnTo>
                  <a:pt x="254" y="157"/>
                </a:lnTo>
                <a:lnTo>
                  <a:pt x="240" y="255"/>
                </a:lnTo>
                <a:lnTo>
                  <a:pt x="261" y="276"/>
                </a:lnTo>
                <a:lnTo>
                  <a:pt x="261" y="277"/>
                </a:lnTo>
                <a:lnTo>
                  <a:pt x="262" y="277"/>
                </a:lnTo>
                <a:lnTo>
                  <a:pt x="263" y="277"/>
                </a:lnTo>
                <a:lnTo>
                  <a:pt x="263" y="276"/>
                </a:lnTo>
                <a:lnTo>
                  <a:pt x="284" y="255"/>
                </a:lnTo>
                <a:lnTo>
                  <a:pt x="270" y="157"/>
                </a:lnTo>
                <a:lnTo>
                  <a:pt x="277" y="144"/>
                </a:lnTo>
                <a:lnTo>
                  <a:pt x="272" y="137"/>
                </a:lnTo>
                <a:lnTo>
                  <a:pt x="335" y="137"/>
                </a:lnTo>
                <a:lnTo>
                  <a:pt x="345" y="164"/>
                </a:lnTo>
                <a:lnTo>
                  <a:pt x="374" y="164"/>
                </a:lnTo>
                <a:lnTo>
                  <a:pt x="405" y="202"/>
                </a:lnTo>
                <a:lnTo>
                  <a:pt x="436" y="164"/>
                </a:lnTo>
                <a:lnTo>
                  <a:pt x="464" y="164"/>
                </a:lnTo>
                <a:lnTo>
                  <a:pt x="516" y="280"/>
                </a:lnTo>
                <a:lnTo>
                  <a:pt x="495" y="298"/>
                </a:lnTo>
                <a:lnTo>
                  <a:pt x="460" y="239"/>
                </a:lnTo>
                <a:lnTo>
                  <a:pt x="457" y="319"/>
                </a:lnTo>
                <a:lnTo>
                  <a:pt x="457" y="319"/>
                </a:lnTo>
                <a:lnTo>
                  <a:pt x="466" y="496"/>
                </a:lnTo>
                <a:lnTo>
                  <a:pt x="421" y="496"/>
                </a:lnTo>
                <a:lnTo>
                  <a:pt x="412" y="346"/>
                </a:lnTo>
                <a:lnTo>
                  <a:pt x="393" y="346"/>
                </a:lnTo>
                <a:lnTo>
                  <a:pt x="383" y="496"/>
                </a:lnTo>
                <a:lnTo>
                  <a:pt x="340" y="496"/>
                </a:lnTo>
                <a:lnTo>
                  <a:pt x="347" y="319"/>
                </a:lnTo>
                <a:lnTo>
                  <a:pt x="346" y="307"/>
                </a:lnTo>
                <a:lnTo>
                  <a:pt x="328" y="322"/>
                </a:lnTo>
                <a:lnTo>
                  <a:pt x="337" y="532"/>
                </a:lnTo>
                <a:lnTo>
                  <a:pt x="285" y="532"/>
                </a:lnTo>
                <a:lnTo>
                  <a:pt x="273" y="353"/>
                </a:lnTo>
                <a:lnTo>
                  <a:pt x="250" y="353"/>
                </a:lnTo>
                <a:lnTo>
                  <a:pt x="241" y="532"/>
                </a:lnTo>
                <a:lnTo>
                  <a:pt x="186" y="532"/>
                </a:lnTo>
                <a:lnTo>
                  <a:pt x="198" y="322"/>
                </a:lnTo>
                <a:lnTo>
                  <a:pt x="173" y="304"/>
                </a:lnTo>
                <a:close/>
                <a:moveTo>
                  <a:pt x="404" y="57"/>
                </a:moveTo>
                <a:lnTo>
                  <a:pt x="395" y="59"/>
                </a:lnTo>
                <a:lnTo>
                  <a:pt x="386" y="61"/>
                </a:lnTo>
                <a:lnTo>
                  <a:pt x="377" y="66"/>
                </a:lnTo>
                <a:lnTo>
                  <a:pt x="370" y="71"/>
                </a:lnTo>
                <a:lnTo>
                  <a:pt x="365" y="78"/>
                </a:lnTo>
                <a:lnTo>
                  <a:pt x="360" y="87"/>
                </a:lnTo>
                <a:lnTo>
                  <a:pt x="358" y="96"/>
                </a:lnTo>
                <a:lnTo>
                  <a:pt x="356" y="106"/>
                </a:lnTo>
                <a:lnTo>
                  <a:pt x="358" y="116"/>
                </a:lnTo>
                <a:lnTo>
                  <a:pt x="360" y="125"/>
                </a:lnTo>
                <a:lnTo>
                  <a:pt x="365" y="133"/>
                </a:lnTo>
                <a:lnTo>
                  <a:pt x="370" y="140"/>
                </a:lnTo>
                <a:lnTo>
                  <a:pt x="377" y="146"/>
                </a:lnTo>
                <a:lnTo>
                  <a:pt x="386" y="151"/>
                </a:lnTo>
                <a:lnTo>
                  <a:pt x="395" y="153"/>
                </a:lnTo>
                <a:lnTo>
                  <a:pt x="404" y="154"/>
                </a:lnTo>
                <a:lnTo>
                  <a:pt x="415" y="153"/>
                </a:lnTo>
                <a:lnTo>
                  <a:pt x="423" y="151"/>
                </a:lnTo>
                <a:lnTo>
                  <a:pt x="431" y="146"/>
                </a:lnTo>
                <a:lnTo>
                  <a:pt x="439" y="140"/>
                </a:lnTo>
                <a:lnTo>
                  <a:pt x="445" y="133"/>
                </a:lnTo>
                <a:lnTo>
                  <a:pt x="449" y="125"/>
                </a:lnTo>
                <a:lnTo>
                  <a:pt x="452" y="116"/>
                </a:lnTo>
                <a:lnTo>
                  <a:pt x="453" y="106"/>
                </a:lnTo>
                <a:lnTo>
                  <a:pt x="452" y="96"/>
                </a:lnTo>
                <a:lnTo>
                  <a:pt x="449" y="87"/>
                </a:lnTo>
                <a:lnTo>
                  <a:pt x="445" y="78"/>
                </a:lnTo>
                <a:lnTo>
                  <a:pt x="439" y="71"/>
                </a:lnTo>
                <a:lnTo>
                  <a:pt x="431" y="66"/>
                </a:lnTo>
                <a:lnTo>
                  <a:pt x="423" y="61"/>
                </a:lnTo>
                <a:lnTo>
                  <a:pt x="415" y="59"/>
                </a:lnTo>
                <a:lnTo>
                  <a:pt x="404" y="57"/>
                </a:lnTo>
                <a:close/>
                <a:moveTo>
                  <a:pt x="263" y="0"/>
                </a:moveTo>
                <a:lnTo>
                  <a:pt x="257" y="0"/>
                </a:lnTo>
                <a:lnTo>
                  <a:pt x="251" y="1"/>
                </a:lnTo>
                <a:lnTo>
                  <a:pt x="245" y="3"/>
                </a:lnTo>
                <a:lnTo>
                  <a:pt x="240" y="5"/>
                </a:lnTo>
                <a:lnTo>
                  <a:pt x="229" y="11"/>
                </a:lnTo>
                <a:lnTo>
                  <a:pt x="220" y="18"/>
                </a:lnTo>
                <a:lnTo>
                  <a:pt x="213" y="27"/>
                </a:lnTo>
                <a:lnTo>
                  <a:pt x="207" y="38"/>
                </a:lnTo>
                <a:lnTo>
                  <a:pt x="206" y="42"/>
                </a:lnTo>
                <a:lnTo>
                  <a:pt x="203" y="48"/>
                </a:lnTo>
                <a:lnTo>
                  <a:pt x="203" y="54"/>
                </a:lnTo>
                <a:lnTo>
                  <a:pt x="202" y="61"/>
                </a:lnTo>
                <a:lnTo>
                  <a:pt x="203" y="67"/>
                </a:lnTo>
                <a:lnTo>
                  <a:pt x="203" y="73"/>
                </a:lnTo>
                <a:lnTo>
                  <a:pt x="206" y="78"/>
                </a:lnTo>
                <a:lnTo>
                  <a:pt x="207" y="84"/>
                </a:lnTo>
                <a:lnTo>
                  <a:pt x="213" y="95"/>
                </a:lnTo>
                <a:lnTo>
                  <a:pt x="220" y="103"/>
                </a:lnTo>
                <a:lnTo>
                  <a:pt x="229" y="111"/>
                </a:lnTo>
                <a:lnTo>
                  <a:pt x="240" y="116"/>
                </a:lnTo>
                <a:lnTo>
                  <a:pt x="245" y="118"/>
                </a:lnTo>
                <a:lnTo>
                  <a:pt x="251" y="119"/>
                </a:lnTo>
                <a:lnTo>
                  <a:pt x="257" y="120"/>
                </a:lnTo>
                <a:lnTo>
                  <a:pt x="263" y="120"/>
                </a:lnTo>
                <a:lnTo>
                  <a:pt x="269" y="120"/>
                </a:lnTo>
                <a:lnTo>
                  <a:pt x="275" y="119"/>
                </a:lnTo>
                <a:lnTo>
                  <a:pt x="280" y="118"/>
                </a:lnTo>
                <a:lnTo>
                  <a:pt x="286" y="116"/>
                </a:lnTo>
                <a:lnTo>
                  <a:pt x="297" y="111"/>
                </a:lnTo>
                <a:lnTo>
                  <a:pt x="305" y="103"/>
                </a:lnTo>
                <a:lnTo>
                  <a:pt x="313" y="95"/>
                </a:lnTo>
                <a:lnTo>
                  <a:pt x="319" y="84"/>
                </a:lnTo>
                <a:lnTo>
                  <a:pt x="320" y="78"/>
                </a:lnTo>
                <a:lnTo>
                  <a:pt x="323" y="73"/>
                </a:lnTo>
                <a:lnTo>
                  <a:pt x="323" y="67"/>
                </a:lnTo>
                <a:lnTo>
                  <a:pt x="324" y="61"/>
                </a:lnTo>
                <a:lnTo>
                  <a:pt x="323" y="54"/>
                </a:lnTo>
                <a:lnTo>
                  <a:pt x="323" y="48"/>
                </a:lnTo>
                <a:lnTo>
                  <a:pt x="320" y="42"/>
                </a:lnTo>
                <a:lnTo>
                  <a:pt x="319" y="38"/>
                </a:lnTo>
                <a:lnTo>
                  <a:pt x="313" y="27"/>
                </a:lnTo>
                <a:lnTo>
                  <a:pt x="305" y="18"/>
                </a:lnTo>
                <a:lnTo>
                  <a:pt x="297" y="11"/>
                </a:lnTo>
                <a:lnTo>
                  <a:pt x="286" y="5"/>
                </a:lnTo>
                <a:lnTo>
                  <a:pt x="280" y="3"/>
                </a:lnTo>
                <a:lnTo>
                  <a:pt x="275" y="1"/>
                </a:lnTo>
                <a:lnTo>
                  <a:pt x="269" y="0"/>
                </a:lnTo>
                <a:lnTo>
                  <a:pt x="263" y="0"/>
                </a:lnTo>
                <a:close/>
              </a:path>
            </a:pathLst>
          </a:custGeom>
          <a:solidFill>
            <a:srgbClr val="9000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0" name="稻壳儿 夏至夏末"/>
          <p:cNvSpPr txBox="1"/>
          <p:nvPr/>
        </p:nvSpPr>
        <p:spPr>
          <a:xfrm>
            <a:off x="3611245" y="1883914"/>
            <a:ext cx="7675245" cy="3448685"/>
          </a:xfrm>
          <a:prstGeom prst="rect">
            <a:avLst/>
          </a:prstGeom>
          <a:noFill/>
        </p:spPr>
        <p:txBody>
          <a:bodyPr wrap="square" rtlCol="0">
            <a:spAutoFit/>
          </a:bodyPr>
          <a:lstStyle/>
          <a:p>
            <a:pPr marL="285750" indent="-285750" fontAlgn="auto">
              <a:lnSpc>
                <a:spcPct val="130000"/>
              </a:lnSpc>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cs typeface="微软雅黑" panose="020B0503020204020204" pitchFamily="34" charset="-122"/>
              </a:rPr>
              <a:t>主要是指因本人创业就业、子女上学、投靠子女等原因来到城镇常住，未获得当地户籍或获得当地户籍不满三年的各类群体，包括但不限于进城务工人员、新就业大中专毕业生等</a:t>
            </a:r>
          </a:p>
          <a:p>
            <a:pPr marL="285750" indent="-285750" fontAlgn="auto">
              <a:lnSpc>
                <a:spcPct val="130000"/>
              </a:lnSpc>
              <a:buFont typeface="Arial" panose="020B0604020202020204" pitchFamily="34" charset="0"/>
              <a:buChar char="•"/>
            </a:pP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fontAlgn="auto">
              <a:lnSpc>
                <a:spcPct val="130000"/>
              </a:lnSpc>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cs typeface="微软雅黑" panose="020B0503020204020204" pitchFamily="34" charset="-122"/>
              </a:rPr>
              <a:t>目前</a:t>
            </a:r>
            <a:r>
              <a:rPr lang="zh-CN" altLang="zh-CN"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rPr>
              <a:t>成都范围约有</a:t>
            </a:r>
            <a:r>
              <a:rPr lang="en-US" altLang="zh-CN"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rPr>
              <a:t>939</a:t>
            </a:r>
            <a:r>
              <a:rPr lang="zh-CN" altLang="zh-CN"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rPr>
              <a:t>万人</a:t>
            </a:r>
            <a:r>
              <a:rPr lang="zh-CN" altLang="zh-CN" sz="2400" dirty="0">
                <a:latin typeface="微软雅黑" panose="020B0503020204020204" pitchFamily="34" charset="-122"/>
                <a:ea typeface="微软雅黑" panose="020B0503020204020204" pitchFamily="34" charset="-122"/>
                <a:cs typeface="微软雅黑" panose="020B0503020204020204" pitchFamily="34" charset="-122"/>
              </a:rPr>
              <a:t>，占总人口的比例</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接近半数</a:t>
            </a: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rPr>
              <a:t>。是社会新经济、新消费中不容忽视的一股力量</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09675" y="1930400"/>
            <a:ext cx="1757680" cy="770890"/>
            <a:chOff x="1267" y="2967"/>
            <a:chExt cx="2768" cy="1214"/>
          </a:xfrm>
        </p:grpSpPr>
        <p:sp>
          <p:nvSpPr>
            <p:cNvPr id="9" name="矩形: 圆角 8"/>
            <p:cNvSpPr/>
            <p:nvPr/>
          </p:nvSpPr>
          <p:spPr>
            <a:xfrm>
              <a:off x="1267" y="2967"/>
              <a:ext cx="2768" cy="1214"/>
            </a:xfrm>
            <a:prstGeom prst="roundRect">
              <a:avLst>
                <a:gd name="adj" fmla="val 34678"/>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1483" y="3095"/>
              <a:ext cx="2337" cy="9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800" b="1" spc="300" dirty="0">
                  <a:solidFill>
                    <a:schemeClr val="bg1"/>
                  </a:solidFill>
                  <a:uFillTx/>
                  <a:latin typeface="微软雅黑" panose="020B0503020204020204" pitchFamily="34" charset="-122"/>
                  <a:ea typeface="微软雅黑" panose="020B0503020204020204" pitchFamily="34" charset="-122"/>
                  <a:cs typeface="+mn-ea"/>
                  <a:sym typeface="+mn-lt"/>
                </a:rPr>
                <a:t>新市民</a:t>
              </a: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44"/>
          <p:cNvSpPr/>
          <p:nvPr/>
        </p:nvSpPr>
        <p:spPr>
          <a:xfrm>
            <a:off x="2072041" y="5149068"/>
            <a:ext cx="256252" cy="280980"/>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6" name="椭圆 45"/>
          <p:cNvSpPr/>
          <p:nvPr/>
        </p:nvSpPr>
        <p:spPr>
          <a:xfrm>
            <a:off x="4027041" y="5149068"/>
            <a:ext cx="258976" cy="280980"/>
          </a:xfrm>
          <a:custGeom>
            <a:avLst/>
            <a:gdLst>
              <a:gd name="connsiteX0" fmla="*/ 191479 w 561065"/>
              <a:gd name="connsiteY0" fmla="*/ 375902 h 608735"/>
              <a:gd name="connsiteX1" fmla="*/ 245437 w 561065"/>
              <a:gd name="connsiteY1" fmla="*/ 535655 h 608735"/>
              <a:gd name="connsiteX2" fmla="*/ 250809 w 561065"/>
              <a:gd name="connsiteY2" fmla="*/ 420563 h 608735"/>
              <a:gd name="connsiteX3" fmla="*/ 246371 w 561065"/>
              <a:gd name="connsiteY3" fmla="*/ 411817 h 608735"/>
              <a:gd name="connsiteX4" fmla="*/ 228911 w 561065"/>
              <a:gd name="connsiteY4" fmla="*/ 377418 h 608735"/>
              <a:gd name="connsiteX5" fmla="*/ 280299 w 561065"/>
              <a:gd name="connsiteY5" fmla="*/ 393743 h 608735"/>
              <a:gd name="connsiteX6" fmla="*/ 332563 w 561065"/>
              <a:gd name="connsiteY6" fmla="*/ 376718 h 608735"/>
              <a:gd name="connsiteX7" fmla="*/ 314811 w 561065"/>
              <a:gd name="connsiteY7" fmla="*/ 411817 h 608735"/>
              <a:gd name="connsiteX8" fmla="*/ 310373 w 561065"/>
              <a:gd name="connsiteY8" fmla="*/ 420563 h 608735"/>
              <a:gd name="connsiteX9" fmla="*/ 315745 w 561065"/>
              <a:gd name="connsiteY9" fmla="*/ 535655 h 608735"/>
              <a:gd name="connsiteX10" fmla="*/ 369644 w 561065"/>
              <a:gd name="connsiteY10" fmla="*/ 375960 h 608735"/>
              <a:gd name="connsiteX11" fmla="*/ 443223 w 561065"/>
              <a:gd name="connsiteY11" fmla="*/ 403946 h 608735"/>
              <a:gd name="connsiteX12" fmla="*/ 506290 w 561065"/>
              <a:gd name="connsiteY12" fmla="*/ 430241 h 608735"/>
              <a:gd name="connsiteX13" fmla="*/ 507925 w 561065"/>
              <a:gd name="connsiteY13" fmla="*/ 430999 h 608735"/>
              <a:gd name="connsiteX14" fmla="*/ 510728 w 561065"/>
              <a:gd name="connsiteY14" fmla="*/ 432573 h 608735"/>
              <a:gd name="connsiteX15" fmla="*/ 528831 w 561065"/>
              <a:gd name="connsiteY15" fmla="*/ 452630 h 608735"/>
              <a:gd name="connsiteX16" fmla="*/ 528831 w 561065"/>
              <a:gd name="connsiteY16" fmla="*/ 452688 h 608735"/>
              <a:gd name="connsiteX17" fmla="*/ 532042 w 561065"/>
              <a:gd name="connsiteY17" fmla="*/ 462308 h 608735"/>
              <a:gd name="connsiteX18" fmla="*/ 558671 w 561065"/>
              <a:gd name="connsiteY18" fmla="*/ 548307 h 608735"/>
              <a:gd name="connsiteX19" fmla="*/ 560539 w 561065"/>
              <a:gd name="connsiteY19" fmla="*/ 555828 h 608735"/>
              <a:gd name="connsiteX20" fmla="*/ 561065 w 561065"/>
              <a:gd name="connsiteY20" fmla="*/ 562824 h 608735"/>
              <a:gd name="connsiteX21" fmla="*/ 515166 w 561065"/>
              <a:gd name="connsiteY21" fmla="*/ 608710 h 608735"/>
              <a:gd name="connsiteX22" fmla="*/ 471311 w 561065"/>
              <a:gd name="connsiteY22" fmla="*/ 608710 h 608735"/>
              <a:gd name="connsiteX23" fmla="*/ 283044 w 561065"/>
              <a:gd name="connsiteY23" fmla="*/ 608710 h 608735"/>
              <a:gd name="connsiteX24" fmla="*/ 280532 w 561065"/>
              <a:gd name="connsiteY24" fmla="*/ 608710 h 608735"/>
              <a:gd name="connsiteX25" fmla="*/ 278080 w 561065"/>
              <a:gd name="connsiteY25" fmla="*/ 608710 h 608735"/>
              <a:gd name="connsiteX26" fmla="*/ 89812 w 561065"/>
              <a:gd name="connsiteY26" fmla="*/ 608710 h 608735"/>
              <a:gd name="connsiteX27" fmla="*/ 45957 w 561065"/>
              <a:gd name="connsiteY27" fmla="*/ 608710 h 608735"/>
              <a:gd name="connsiteX28" fmla="*/ 0 w 561065"/>
              <a:gd name="connsiteY28" fmla="*/ 562824 h 608735"/>
              <a:gd name="connsiteX29" fmla="*/ 584 w 561065"/>
              <a:gd name="connsiteY29" fmla="*/ 555828 h 608735"/>
              <a:gd name="connsiteX30" fmla="*/ 2453 w 561065"/>
              <a:gd name="connsiteY30" fmla="*/ 548307 h 608735"/>
              <a:gd name="connsiteX31" fmla="*/ 29081 w 561065"/>
              <a:gd name="connsiteY31" fmla="*/ 462308 h 608735"/>
              <a:gd name="connsiteX32" fmla="*/ 32234 w 561065"/>
              <a:gd name="connsiteY32" fmla="*/ 452688 h 608735"/>
              <a:gd name="connsiteX33" fmla="*/ 32234 w 561065"/>
              <a:gd name="connsiteY33" fmla="*/ 452630 h 608735"/>
              <a:gd name="connsiteX34" fmla="*/ 50395 w 561065"/>
              <a:gd name="connsiteY34" fmla="*/ 432457 h 608735"/>
              <a:gd name="connsiteX35" fmla="*/ 53198 w 561065"/>
              <a:gd name="connsiteY35" fmla="*/ 430941 h 608735"/>
              <a:gd name="connsiteX36" fmla="*/ 54833 w 561065"/>
              <a:gd name="connsiteY36" fmla="*/ 430125 h 608735"/>
              <a:gd name="connsiteX37" fmla="*/ 117901 w 561065"/>
              <a:gd name="connsiteY37" fmla="*/ 403888 h 608735"/>
              <a:gd name="connsiteX38" fmla="*/ 191479 w 561065"/>
              <a:gd name="connsiteY38" fmla="*/ 375902 h 608735"/>
              <a:gd name="connsiteX39" fmla="*/ 277747 w 561065"/>
              <a:gd name="connsiteY39" fmla="*/ 0 h 608735"/>
              <a:gd name="connsiteX40" fmla="*/ 277980 w 561065"/>
              <a:gd name="connsiteY40" fmla="*/ 0 h 608735"/>
              <a:gd name="connsiteX41" fmla="*/ 278214 w 561065"/>
              <a:gd name="connsiteY41" fmla="*/ 0 h 608735"/>
              <a:gd name="connsiteX42" fmla="*/ 280491 w 561065"/>
              <a:gd name="connsiteY42" fmla="*/ 0 h 608735"/>
              <a:gd name="connsiteX43" fmla="*/ 282768 w 561065"/>
              <a:gd name="connsiteY43" fmla="*/ 0 h 608735"/>
              <a:gd name="connsiteX44" fmla="*/ 283001 w 561065"/>
              <a:gd name="connsiteY44" fmla="*/ 0 h 608735"/>
              <a:gd name="connsiteX45" fmla="*/ 283235 w 561065"/>
              <a:gd name="connsiteY45" fmla="*/ 0 h 608735"/>
              <a:gd name="connsiteX46" fmla="*/ 401988 w 561065"/>
              <a:gd name="connsiteY46" fmla="*/ 118656 h 608735"/>
              <a:gd name="connsiteX47" fmla="*/ 400470 w 561065"/>
              <a:gd name="connsiteY47" fmla="*/ 162854 h 608735"/>
              <a:gd name="connsiteX48" fmla="*/ 427093 w 561065"/>
              <a:gd name="connsiteY48" fmla="*/ 188509 h 608735"/>
              <a:gd name="connsiteX49" fmla="*/ 394456 w 561065"/>
              <a:gd name="connsiteY49" fmla="*/ 242969 h 608735"/>
              <a:gd name="connsiteX50" fmla="*/ 342436 w 561065"/>
              <a:gd name="connsiteY50" fmla="*/ 326465 h 608735"/>
              <a:gd name="connsiteX51" fmla="*/ 283001 w 561065"/>
              <a:gd name="connsiteY51" fmla="*/ 354745 h 608735"/>
              <a:gd name="connsiteX52" fmla="*/ 280491 w 561065"/>
              <a:gd name="connsiteY52" fmla="*/ 354803 h 608735"/>
              <a:gd name="connsiteX53" fmla="*/ 277980 w 561065"/>
              <a:gd name="connsiteY53" fmla="*/ 354745 h 608735"/>
              <a:gd name="connsiteX54" fmla="*/ 218136 w 561065"/>
              <a:gd name="connsiteY54" fmla="*/ 326116 h 608735"/>
              <a:gd name="connsiteX55" fmla="*/ 166467 w 561065"/>
              <a:gd name="connsiteY55" fmla="*/ 242969 h 608735"/>
              <a:gd name="connsiteX56" fmla="*/ 133830 w 561065"/>
              <a:gd name="connsiteY56" fmla="*/ 188509 h 608735"/>
              <a:gd name="connsiteX57" fmla="*/ 160453 w 561065"/>
              <a:gd name="connsiteY57" fmla="*/ 162970 h 608735"/>
              <a:gd name="connsiteX58" fmla="*/ 158877 w 561065"/>
              <a:gd name="connsiteY58" fmla="*/ 118715 h 608735"/>
              <a:gd name="connsiteX59" fmla="*/ 277747 w 561065"/>
              <a:gd name="connsiteY59" fmla="*/ 0 h 60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61065" h="608735">
                <a:moveTo>
                  <a:pt x="191479" y="375902"/>
                </a:moveTo>
                <a:cubicBezTo>
                  <a:pt x="195917" y="394559"/>
                  <a:pt x="238604" y="518455"/>
                  <a:pt x="245437" y="535655"/>
                </a:cubicBezTo>
                <a:lnTo>
                  <a:pt x="250809" y="420563"/>
                </a:lnTo>
                <a:cubicBezTo>
                  <a:pt x="248999" y="417881"/>
                  <a:pt x="247773" y="414732"/>
                  <a:pt x="246371" y="411817"/>
                </a:cubicBezTo>
                <a:lnTo>
                  <a:pt x="228911" y="377418"/>
                </a:lnTo>
                <a:cubicBezTo>
                  <a:pt x="241466" y="387446"/>
                  <a:pt x="259860" y="393743"/>
                  <a:pt x="280299" y="393743"/>
                </a:cubicBezTo>
                <a:cubicBezTo>
                  <a:pt x="301263" y="393743"/>
                  <a:pt x="320008" y="387155"/>
                  <a:pt x="332563" y="376718"/>
                </a:cubicBezTo>
                <a:lnTo>
                  <a:pt x="314811" y="411817"/>
                </a:lnTo>
                <a:cubicBezTo>
                  <a:pt x="313409" y="414732"/>
                  <a:pt x="312183" y="417881"/>
                  <a:pt x="310373" y="420563"/>
                </a:cubicBezTo>
                <a:lnTo>
                  <a:pt x="315745" y="535655"/>
                </a:lnTo>
                <a:cubicBezTo>
                  <a:pt x="322519" y="518455"/>
                  <a:pt x="365089" y="394618"/>
                  <a:pt x="369644" y="375960"/>
                </a:cubicBezTo>
                <a:cubicBezTo>
                  <a:pt x="394754" y="384881"/>
                  <a:pt x="419397" y="393685"/>
                  <a:pt x="443223" y="403946"/>
                </a:cubicBezTo>
                <a:cubicBezTo>
                  <a:pt x="443223" y="403946"/>
                  <a:pt x="490757" y="422895"/>
                  <a:pt x="506290" y="430241"/>
                </a:cubicBezTo>
                <a:cubicBezTo>
                  <a:pt x="506815" y="430475"/>
                  <a:pt x="507341" y="430766"/>
                  <a:pt x="507925" y="430999"/>
                </a:cubicBezTo>
                <a:cubicBezTo>
                  <a:pt x="509210" y="431699"/>
                  <a:pt x="510261" y="432224"/>
                  <a:pt x="510728" y="432573"/>
                </a:cubicBezTo>
                <a:cubicBezTo>
                  <a:pt x="518553" y="437238"/>
                  <a:pt x="524976" y="444234"/>
                  <a:pt x="528831" y="452630"/>
                </a:cubicBezTo>
                <a:lnTo>
                  <a:pt x="528831" y="452688"/>
                </a:lnTo>
                <a:cubicBezTo>
                  <a:pt x="530232" y="455720"/>
                  <a:pt x="531342" y="458985"/>
                  <a:pt x="532042" y="462308"/>
                </a:cubicBezTo>
                <a:cubicBezTo>
                  <a:pt x="538408" y="481607"/>
                  <a:pt x="552539" y="524694"/>
                  <a:pt x="558671" y="548307"/>
                </a:cubicBezTo>
                <a:cubicBezTo>
                  <a:pt x="559547" y="550697"/>
                  <a:pt x="560131" y="553204"/>
                  <a:pt x="560539" y="555828"/>
                </a:cubicBezTo>
                <a:cubicBezTo>
                  <a:pt x="560831" y="558102"/>
                  <a:pt x="561065" y="560492"/>
                  <a:pt x="561065" y="562824"/>
                </a:cubicBezTo>
                <a:cubicBezTo>
                  <a:pt x="561065" y="588187"/>
                  <a:pt x="540510" y="608710"/>
                  <a:pt x="515166" y="608710"/>
                </a:cubicBezTo>
                <a:lnTo>
                  <a:pt x="471311" y="608710"/>
                </a:lnTo>
                <a:lnTo>
                  <a:pt x="283044" y="608710"/>
                </a:lnTo>
                <a:lnTo>
                  <a:pt x="280532" y="608710"/>
                </a:lnTo>
                <a:lnTo>
                  <a:pt x="278080" y="608710"/>
                </a:lnTo>
                <a:cubicBezTo>
                  <a:pt x="215305" y="608768"/>
                  <a:pt x="152529" y="608710"/>
                  <a:pt x="89812" y="608710"/>
                </a:cubicBezTo>
                <a:lnTo>
                  <a:pt x="45957" y="608710"/>
                </a:lnTo>
                <a:cubicBezTo>
                  <a:pt x="20555" y="608710"/>
                  <a:pt x="0" y="588187"/>
                  <a:pt x="0" y="562824"/>
                </a:cubicBezTo>
                <a:cubicBezTo>
                  <a:pt x="0" y="560492"/>
                  <a:pt x="175" y="558102"/>
                  <a:pt x="584" y="555828"/>
                </a:cubicBezTo>
                <a:cubicBezTo>
                  <a:pt x="934" y="553263"/>
                  <a:pt x="1577" y="550697"/>
                  <a:pt x="2453" y="548307"/>
                </a:cubicBezTo>
                <a:cubicBezTo>
                  <a:pt x="8584" y="524577"/>
                  <a:pt x="22657" y="481607"/>
                  <a:pt x="29081" y="462308"/>
                </a:cubicBezTo>
                <a:cubicBezTo>
                  <a:pt x="29782" y="458985"/>
                  <a:pt x="30833" y="455720"/>
                  <a:pt x="32234" y="452688"/>
                </a:cubicBezTo>
                <a:lnTo>
                  <a:pt x="32234" y="452630"/>
                </a:lnTo>
                <a:cubicBezTo>
                  <a:pt x="36147" y="444234"/>
                  <a:pt x="42512" y="437238"/>
                  <a:pt x="50395" y="432457"/>
                </a:cubicBezTo>
                <a:cubicBezTo>
                  <a:pt x="50863" y="432107"/>
                  <a:pt x="51855" y="431524"/>
                  <a:pt x="53198" y="430941"/>
                </a:cubicBezTo>
                <a:cubicBezTo>
                  <a:pt x="53724" y="430591"/>
                  <a:pt x="54308" y="430358"/>
                  <a:pt x="54833" y="430125"/>
                </a:cubicBezTo>
                <a:cubicBezTo>
                  <a:pt x="70308" y="422895"/>
                  <a:pt x="117901" y="403888"/>
                  <a:pt x="117901" y="403888"/>
                </a:cubicBezTo>
                <a:cubicBezTo>
                  <a:pt x="141726" y="393626"/>
                  <a:pt x="166311" y="384823"/>
                  <a:pt x="191479" y="375902"/>
                </a:cubicBezTo>
                <a:close/>
                <a:moveTo>
                  <a:pt x="277747" y="0"/>
                </a:moveTo>
                <a:lnTo>
                  <a:pt x="277980" y="0"/>
                </a:lnTo>
                <a:lnTo>
                  <a:pt x="278214" y="0"/>
                </a:lnTo>
                <a:lnTo>
                  <a:pt x="280491" y="0"/>
                </a:lnTo>
                <a:lnTo>
                  <a:pt x="282768" y="0"/>
                </a:lnTo>
                <a:lnTo>
                  <a:pt x="283001" y="0"/>
                </a:lnTo>
                <a:lnTo>
                  <a:pt x="283235" y="0"/>
                </a:lnTo>
                <a:cubicBezTo>
                  <a:pt x="348858" y="0"/>
                  <a:pt x="402105" y="53118"/>
                  <a:pt x="401988" y="118656"/>
                </a:cubicBezTo>
                <a:cubicBezTo>
                  <a:pt x="401988" y="125420"/>
                  <a:pt x="400470" y="154807"/>
                  <a:pt x="400470" y="162854"/>
                </a:cubicBezTo>
                <a:cubicBezTo>
                  <a:pt x="403331" y="163029"/>
                  <a:pt x="429954" y="156673"/>
                  <a:pt x="427093" y="188509"/>
                </a:cubicBezTo>
                <a:cubicBezTo>
                  <a:pt x="421021" y="256030"/>
                  <a:pt x="395215" y="242969"/>
                  <a:pt x="394456" y="242969"/>
                </a:cubicBezTo>
                <a:cubicBezTo>
                  <a:pt x="381670" y="283901"/>
                  <a:pt x="361820" y="309964"/>
                  <a:pt x="342436" y="326465"/>
                </a:cubicBezTo>
                <a:cubicBezTo>
                  <a:pt x="312485" y="351946"/>
                  <a:pt x="283468" y="354745"/>
                  <a:pt x="283001" y="354745"/>
                </a:cubicBezTo>
                <a:cubicBezTo>
                  <a:pt x="282125" y="354803"/>
                  <a:pt x="281250" y="354803"/>
                  <a:pt x="280491" y="354803"/>
                </a:cubicBezTo>
                <a:cubicBezTo>
                  <a:pt x="279615" y="354803"/>
                  <a:pt x="278856" y="354745"/>
                  <a:pt x="277980" y="354745"/>
                </a:cubicBezTo>
                <a:cubicBezTo>
                  <a:pt x="277455" y="354745"/>
                  <a:pt x="248263" y="351946"/>
                  <a:pt x="218136" y="326116"/>
                </a:cubicBezTo>
                <a:cubicBezTo>
                  <a:pt x="198811" y="309556"/>
                  <a:pt x="179136" y="283609"/>
                  <a:pt x="166467" y="242969"/>
                </a:cubicBezTo>
                <a:cubicBezTo>
                  <a:pt x="165649" y="242969"/>
                  <a:pt x="139902" y="256030"/>
                  <a:pt x="133830" y="188509"/>
                </a:cubicBezTo>
                <a:cubicBezTo>
                  <a:pt x="130969" y="156731"/>
                  <a:pt x="157592" y="163087"/>
                  <a:pt x="160453" y="162970"/>
                </a:cubicBezTo>
                <a:cubicBezTo>
                  <a:pt x="160453" y="154807"/>
                  <a:pt x="158877" y="125478"/>
                  <a:pt x="158877" y="118715"/>
                </a:cubicBezTo>
                <a:cubicBezTo>
                  <a:pt x="158877" y="53177"/>
                  <a:pt x="212123" y="0"/>
                  <a:pt x="27774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7" name="椭圆 46"/>
          <p:cNvSpPr/>
          <p:nvPr/>
        </p:nvSpPr>
        <p:spPr>
          <a:xfrm>
            <a:off x="5972401" y="5159818"/>
            <a:ext cx="280980" cy="259481"/>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8" name="椭圆 47"/>
          <p:cNvSpPr/>
          <p:nvPr/>
        </p:nvSpPr>
        <p:spPr>
          <a:xfrm>
            <a:off x="7928763" y="5149298"/>
            <a:ext cx="280980" cy="280521"/>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9" name="椭圆 48"/>
          <p:cNvSpPr/>
          <p:nvPr/>
        </p:nvSpPr>
        <p:spPr>
          <a:xfrm>
            <a:off x="9889673" y="5149068"/>
            <a:ext cx="271882" cy="280980"/>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1" name="文本框 60"/>
          <p:cNvSpPr txBox="1"/>
          <p:nvPr/>
        </p:nvSpPr>
        <p:spPr>
          <a:xfrm>
            <a:off x="800674" y="366347"/>
            <a:ext cx="3866450"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新市民群体现状分析</a:t>
            </a:r>
          </a:p>
        </p:txBody>
      </p:sp>
      <p:sp>
        <p:nvSpPr>
          <p:cNvPr id="63" name="平行四边形 6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平行四边形 6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700140" y="2294415"/>
            <a:ext cx="11017250" cy="1420495"/>
          </a:xfrm>
          <a:prstGeom prst="rect">
            <a:avLst/>
          </a:prstGeom>
          <a:noFill/>
        </p:spPr>
        <p:txBody>
          <a:bodyPr wrap="square">
            <a:spAutoFit/>
          </a:bodyPr>
          <a:lstStyle/>
          <a:p>
            <a:pPr marL="285750" indent="-285750">
              <a:lnSpc>
                <a:spcPct val="120000"/>
              </a:lnSpc>
              <a:spcBef>
                <a:spcPts val="0"/>
              </a:spcBef>
              <a:spcAft>
                <a:spcPts val="0"/>
              </a:spcAft>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主要分为</a:t>
            </a:r>
            <a:r>
              <a:rPr lang="zh-CN" altLang="en-US" sz="2400" b="1" dirty="0">
                <a:solidFill>
                  <a:srgbClr val="900000"/>
                </a:solidFill>
                <a:latin typeface="微软雅黑" panose="020B0503020204020204" pitchFamily="34" charset="-122"/>
                <a:ea typeface="微软雅黑" panose="020B0503020204020204" pitchFamily="34" charset="-122"/>
                <a:cs typeface="微软雅黑" panose="020B0503020204020204" pitchFamily="34" charset="-122"/>
              </a:rPr>
              <a:t>外来务工人员、小微企业主、随迁老人</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三类群体，规模最大的是外来务工人员，占比为</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88%</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；其次是店主、老板等构成的小微企业主，以及为和子女团聚而来到城市的随迁老人，占比分别为</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rPr>
              <a:t>和</a:t>
            </a:r>
            <a:r>
              <a:rPr lang="en-US" altLang="zh-CN" sz="2400" b="1" dirty="0">
                <a:solidFill>
                  <a:schemeClr val="accent6">
                    <a:lumMod val="75000"/>
                  </a:schemeClr>
                </a:solidFill>
                <a:latin typeface="微软雅黑" panose="020B0503020204020204" pitchFamily="34" charset="-122"/>
                <a:ea typeface="微软雅黑" panose="020B0503020204020204" pitchFamily="34" charset="-122"/>
                <a:cs typeface="微软雅黑" panose="020B0503020204020204" pitchFamily="34" charset="-122"/>
              </a:rPr>
              <a:t>6%</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8" name="图片 67"/>
          <p:cNvPicPr>
            <a:picLocks noChangeAspect="1"/>
          </p:cNvPicPr>
          <p:nvPr/>
        </p:nvPicPr>
        <p:blipFill rotWithShape="1">
          <a:blip r:embed="rId3"/>
          <a:srcRect l="13789" t="10466" r="15474" b="3667"/>
          <a:stretch>
            <a:fillRect/>
          </a:stretch>
        </p:blipFill>
        <p:spPr>
          <a:xfrm>
            <a:off x="708025" y="3830611"/>
            <a:ext cx="3406140" cy="2644775"/>
          </a:xfrm>
          <a:prstGeom prst="rect">
            <a:avLst/>
          </a:prstGeom>
          <a:ln>
            <a:noFill/>
          </a:ln>
        </p:spPr>
      </p:pic>
      <p:sp>
        <p:nvSpPr>
          <p:cNvPr id="49"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0" name="图片 69"/>
          <p:cNvPicPr>
            <a:picLocks noChangeAspect="1"/>
          </p:cNvPicPr>
          <p:nvPr/>
        </p:nvPicPr>
        <p:blipFill rotWithShape="1">
          <a:blip r:embed="rId4"/>
          <a:srcRect l="13098" t="9057" r="11718" b="3181"/>
          <a:stretch>
            <a:fillRect/>
          </a:stretch>
        </p:blipFill>
        <p:spPr>
          <a:xfrm>
            <a:off x="4541544" y="3742241"/>
            <a:ext cx="3668199" cy="2733145"/>
          </a:xfrm>
          <a:prstGeom prst="rect">
            <a:avLst/>
          </a:prstGeom>
        </p:spPr>
      </p:pic>
      <p:pic>
        <p:nvPicPr>
          <p:cNvPr id="80" name="图片 79"/>
          <p:cNvPicPr>
            <a:picLocks noChangeAspect="1"/>
          </p:cNvPicPr>
          <p:nvPr/>
        </p:nvPicPr>
        <p:blipFill rotWithShape="1">
          <a:blip r:embed="rId5"/>
          <a:srcRect l="18833" t="5856" r="13285" b="4252"/>
          <a:stretch>
            <a:fillRect/>
          </a:stretch>
        </p:blipFill>
        <p:spPr>
          <a:xfrm>
            <a:off x="8637255" y="3998164"/>
            <a:ext cx="3112100" cy="2477068"/>
          </a:xfrm>
          <a:prstGeom prst="rect">
            <a:avLst/>
          </a:prstGeom>
        </p:spPr>
      </p:pic>
      <p:grpSp>
        <p:nvGrpSpPr>
          <p:cNvPr id="2" name="组合 1"/>
          <p:cNvGrpSpPr/>
          <p:nvPr/>
        </p:nvGrpSpPr>
        <p:grpSpPr>
          <a:xfrm>
            <a:off x="800735" y="1409700"/>
            <a:ext cx="3457575" cy="770890"/>
            <a:chOff x="1267" y="2967"/>
            <a:chExt cx="6073" cy="1214"/>
          </a:xfrm>
        </p:grpSpPr>
        <p:sp>
          <p:nvSpPr>
            <p:cNvPr id="9" name="矩形: 圆角 8"/>
            <p:cNvSpPr/>
            <p:nvPr/>
          </p:nvSpPr>
          <p:spPr>
            <a:xfrm>
              <a:off x="1267" y="2967"/>
              <a:ext cx="6073" cy="1214"/>
            </a:xfrm>
            <a:prstGeom prst="roundRect">
              <a:avLst>
                <a:gd name="adj" fmla="val 34678"/>
              </a:avLst>
            </a:prstGeom>
            <a:solidFill>
              <a:srgbClr val="9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spcBef>
                  <a:spcPts val="0"/>
                </a:spcBef>
                <a:spcAft>
                  <a:spcPts val="0"/>
                </a:spcAft>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1689" y="3095"/>
              <a:ext cx="5228" cy="9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800" b="1" spc="300" dirty="0">
                  <a:solidFill>
                    <a:schemeClr val="bg1"/>
                  </a:solidFill>
                  <a:uFillTx/>
                  <a:latin typeface="微软雅黑" panose="020B0503020204020204" pitchFamily="34" charset="-122"/>
                  <a:ea typeface="微软雅黑" panose="020B0503020204020204" pitchFamily="34" charset="-122"/>
                  <a:cs typeface="+mn-ea"/>
                  <a:sym typeface="+mn-lt"/>
                </a:rPr>
                <a:t>新市民群体分类</a:t>
              </a: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44"/>
          <p:cNvSpPr/>
          <p:nvPr/>
        </p:nvSpPr>
        <p:spPr>
          <a:xfrm>
            <a:off x="2064421" y="4862048"/>
            <a:ext cx="256252" cy="280980"/>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6" name="椭圆 45"/>
          <p:cNvSpPr/>
          <p:nvPr/>
        </p:nvSpPr>
        <p:spPr>
          <a:xfrm>
            <a:off x="4019421" y="4862048"/>
            <a:ext cx="258976" cy="280980"/>
          </a:xfrm>
          <a:custGeom>
            <a:avLst/>
            <a:gdLst>
              <a:gd name="connsiteX0" fmla="*/ 191479 w 561065"/>
              <a:gd name="connsiteY0" fmla="*/ 375902 h 608735"/>
              <a:gd name="connsiteX1" fmla="*/ 245437 w 561065"/>
              <a:gd name="connsiteY1" fmla="*/ 535655 h 608735"/>
              <a:gd name="connsiteX2" fmla="*/ 250809 w 561065"/>
              <a:gd name="connsiteY2" fmla="*/ 420563 h 608735"/>
              <a:gd name="connsiteX3" fmla="*/ 246371 w 561065"/>
              <a:gd name="connsiteY3" fmla="*/ 411817 h 608735"/>
              <a:gd name="connsiteX4" fmla="*/ 228911 w 561065"/>
              <a:gd name="connsiteY4" fmla="*/ 377418 h 608735"/>
              <a:gd name="connsiteX5" fmla="*/ 280299 w 561065"/>
              <a:gd name="connsiteY5" fmla="*/ 393743 h 608735"/>
              <a:gd name="connsiteX6" fmla="*/ 332563 w 561065"/>
              <a:gd name="connsiteY6" fmla="*/ 376718 h 608735"/>
              <a:gd name="connsiteX7" fmla="*/ 314811 w 561065"/>
              <a:gd name="connsiteY7" fmla="*/ 411817 h 608735"/>
              <a:gd name="connsiteX8" fmla="*/ 310373 w 561065"/>
              <a:gd name="connsiteY8" fmla="*/ 420563 h 608735"/>
              <a:gd name="connsiteX9" fmla="*/ 315745 w 561065"/>
              <a:gd name="connsiteY9" fmla="*/ 535655 h 608735"/>
              <a:gd name="connsiteX10" fmla="*/ 369644 w 561065"/>
              <a:gd name="connsiteY10" fmla="*/ 375960 h 608735"/>
              <a:gd name="connsiteX11" fmla="*/ 443223 w 561065"/>
              <a:gd name="connsiteY11" fmla="*/ 403946 h 608735"/>
              <a:gd name="connsiteX12" fmla="*/ 506290 w 561065"/>
              <a:gd name="connsiteY12" fmla="*/ 430241 h 608735"/>
              <a:gd name="connsiteX13" fmla="*/ 507925 w 561065"/>
              <a:gd name="connsiteY13" fmla="*/ 430999 h 608735"/>
              <a:gd name="connsiteX14" fmla="*/ 510728 w 561065"/>
              <a:gd name="connsiteY14" fmla="*/ 432573 h 608735"/>
              <a:gd name="connsiteX15" fmla="*/ 528831 w 561065"/>
              <a:gd name="connsiteY15" fmla="*/ 452630 h 608735"/>
              <a:gd name="connsiteX16" fmla="*/ 528831 w 561065"/>
              <a:gd name="connsiteY16" fmla="*/ 452688 h 608735"/>
              <a:gd name="connsiteX17" fmla="*/ 532042 w 561065"/>
              <a:gd name="connsiteY17" fmla="*/ 462308 h 608735"/>
              <a:gd name="connsiteX18" fmla="*/ 558671 w 561065"/>
              <a:gd name="connsiteY18" fmla="*/ 548307 h 608735"/>
              <a:gd name="connsiteX19" fmla="*/ 560539 w 561065"/>
              <a:gd name="connsiteY19" fmla="*/ 555828 h 608735"/>
              <a:gd name="connsiteX20" fmla="*/ 561065 w 561065"/>
              <a:gd name="connsiteY20" fmla="*/ 562824 h 608735"/>
              <a:gd name="connsiteX21" fmla="*/ 515166 w 561065"/>
              <a:gd name="connsiteY21" fmla="*/ 608710 h 608735"/>
              <a:gd name="connsiteX22" fmla="*/ 471311 w 561065"/>
              <a:gd name="connsiteY22" fmla="*/ 608710 h 608735"/>
              <a:gd name="connsiteX23" fmla="*/ 283044 w 561065"/>
              <a:gd name="connsiteY23" fmla="*/ 608710 h 608735"/>
              <a:gd name="connsiteX24" fmla="*/ 280532 w 561065"/>
              <a:gd name="connsiteY24" fmla="*/ 608710 h 608735"/>
              <a:gd name="connsiteX25" fmla="*/ 278080 w 561065"/>
              <a:gd name="connsiteY25" fmla="*/ 608710 h 608735"/>
              <a:gd name="connsiteX26" fmla="*/ 89812 w 561065"/>
              <a:gd name="connsiteY26" fmla="*/ 608710 h 608735"/>
              <a:gd name="connsiteX27" fmla="*/ 45957 w 561065"/>
              <a:gd name="connsiteY27" fmla="*/ 608710 h 608735"/>
              <a:gd name="connsiteX28" fmla="*/ 0 w 561065"/>
              <a:gd name="connsiteY28" fmla="*/ 562824 h 608735"/>
              <a:gd name="connsiteX29" fmla="*/ 584 w 561065"/>
              <a:gd name="connsiteY29" fmla="*/ 555828 h 608735"/>
              <a:gd name="connsiteX30" fmla="*/ 2453 w 561065"/>
              <a:gd name="connsiteY30" fmla="*/ 548307 h 608735"/>
              <a:gd name="connsiteX31" fmla="*/ 29081 w 561065"/>
              <a:gd name="connsiteY31" fmla="*/ 462308 h 608735"/>
              <a:gd name="connsiteX32" fmla="*/ 32234 w 561065"/>
              <a:gd name="connsiteY32" fmla="*/ 452688 h 608735"/>
              <a:gd name="connsiteX33" fmla="*/ 32234 w 561065"/>
              <a:gd name="connsiteY33" fmla="*/ 452630 h 608735"/>
              <a:gd name="connsiteX34" fmla="*/ 50395 w 561065"/>
              <a:gd name="connsiteY34" fmla="*/ 432457 h 608735"/>
              <a:gd name="connsiteX35" fmla="*/ 53198 w 561065"/>
              <a:gd name="connsiteY35" fmla="*/ 430941 h 608735"/>
              <a:gd name="connsiteX36" fmla="*/ 54833 w 561065"/>
              <a:gd name="connsiteY36" fmla="*/ 430125 h 608735"/>
              <a:gd name="connsiteX37" fmla="*/ 117901 w 561065"/>
              <a:gd name="connsiteY37" fmla="*/ 403888 h 608735"/>
              <a:gd name="connsiteX38" fmla="*/ 191479 w 561065"/>
              <a:gd name="connsiteY38" fmla="*/ 375902 h 608735"/>
              <a:gd name="connsiteX39" fmla="*/ 277747 w 561065"/>
              <a:gd name="connsiteY39" fmla="*/ 0 h 608735"/>
              <a:gd name="connsiteX40" fmla="*/ 277980 w 561065"/>
              <a:gd name="connsiteY40" fmla="*/ 0 h 608735"/>
              <a:gd name="connsiteX41" fmla="*/ 278214 w 561065"/>
              <a:gd name="connsiteY41" fmla="*/ 0 h 608735"/>
              <a:gd name="connsiteX42" fmla="*/ 280491 w 561065"/>
              <a:gd name="connsiteY42" fmla="*/ 0 h 608735"/>
              <a:gd name="connsiteX43" fmla="*/ 282768 w 561065"/>
              <a:gd name="connsiteY43" fmla="*/ 0 h 608735"/>
              <a:gd name="connsiteX44" fmla="*/ 283001 w 561065"/>
              <a:gd name="connsiteY44" fmla="*/ 0 h 608735"/>
              <a:gd name="connsiteX45" fmla="*/ 283235 w 561065"/>
              <a:gd name="connsiteY45" fmla="*/ 0 h 608735"/>
              <a:gd name="connsiteX46" fmla="*/ 401988 w 561065"/>
              <a:gd name="connsiteY46" fmla="*/ 118656 h 608735"/>
              <a:gd name="connsiteX47" fmla="*/ 400470 w 561065"/>
              <a:gd name="connsiteY47" fmla="*/ 162854 h 608735"/>
              <a:gd name="connsiteX48" fmla="*/ 427093 w 561065"/>
              <a:gd name="connsiteY48" fmla="*/ 188509 h 608735"/>
              <a:gd name="connsiteX49" fmla="*/ 394456 w 561065"/>
              <a:gd name="connsiteY49" fmla="*/ 242969 h 608735"/>
              <a:gd name="connsiteX50" fmla="*/ 342436 w 561065"/>
              <a:gd name="connsiteY50" fmla="*/ 326465 h 608735"/>
              <a:gd name="connsiteX51" fmla="*/ 283001 w 561065"/>
              <a:gd name="connsiteY51" fmla="*/ 354745 h 608735"/>
              <a:gd name="connsiteX52" fmla="*/ 280491 w 561065"/>
              <a:gd name="connsiteY52" fmla="*/ 354803 h 608735"/>
              <a:gd name="connsiteX53" fmla="*/ 277980 w 561065"/>
              <a:gd name="connsiteY53" fmla="*/ 354745 h 608735"/>
              <a:gd name="connsiteX54" fmla="*/ 218136 w 561065"/>
              <a:gd name="connsiteY54" fmla="*/ 326116 h 608735"/>
              <a:gd name="connsiteX55" fmla="*/ 166467 w 561065"/>
              <a:gd name="connsiteY55" fmla="*/ 242969 h 608735"/>
              <a:gd name="connsiteX56" fmla="*/ 133830 w 561065"/>
              <a:gd name="connsiteY56" fmla="*/ 188509 h 608735"/>
              <a:gd name="connsiteX57" fmla="*/ 160453 w 561065"/>
              <a:gd name="connsiteY57" fmla="*/ 162970 h 608735"/>
              <a:gd name="connsiteX58" fmla="*/ 158877 w 561065"/>
              <a:gd name="connsiteY58" fmla="*/ 118715 h 608735"/>
              <a:gd name="connsiteX59" fmla="*/ 277747 w 561065"/>
              <a:gd name="connsiteY59" fmla="*/ 0 h 60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61065" h="608735">
                <a:moveTo>
                  <a:pt x="191479" y="375902"/>
                </a:moveTo>
                <a:cubicBezTo>
                  <a:pt x="195917" y="394559"/>
                  <a:pt x="238604" y="518455"/>
                  <a:pt x="245437" y="535655"/>
                </a:cubicBezTo>
                <a:lnTo>
                  <a:pt x="250809" y="420563"/>
                </a:lnTo>
                <a:cubicBezTo>
                  <a:pt x="248999" y="417881"/>
                  <a:pt x="247773" y="414732"/>
                  <a:pt x="246371" y="411817"/>
                </a:cubicBezTo>
                <a:lnTo>
                  <a:pt x="228911" y="377418"/>
                </a:lnTo>
                <a:cubicBezTo>
                  <a:pt x="241466" y="387446"/>
                  <a:pt x="259860" y="393743"/>
                  <a:pt x="280299" y="393743"/>
                </a:cubicBezTo>
                <a:cubicBezTo>
                  <a:pt x="301263" y="393743"/>
                  <a:pt x="320008" y="387155"/>
                  <a:pt x="332563" y="376718"/>
                </a:cubicBezTo>
                <a:lnTo>
                  <a:pt x="314811" y="411817"/>
                </a:lnTo>
                <a:cubicBezTo>
                  <a:pt x="313409" y="414732"/>
                  <a:pt x="312183" y="417881"/>
                  <a:pt x="310373" y="420563"/>
                </a:cubicBezTo>
                <a:lnTo>
                  <a:pt x="315745" y="535655"/>
                </a:lnTo>
                <a:cubicBezTo>
                  <a:pt x="322519" y="518455"/>
                  <a:pt x="365089" y="394618"/>
                  <a:pt x="369644" y="375960"/>
                </a:cubicBezTo>
                <a:cubicBezTo>
                  <a:pt x="394754" y="384881"/>
                  <a:pt x="419397" y="393685"/>
                  <a:pt x="443223" y="403946"/>
                </a:cubicBezTo>
                <a:cubicBezTo>
                  <a:pt x="443223" y="403946"/>
                  <a:pt x="490757" y="422895"/>
                  <a:pt x="506290" y="430241"/>
                </a:cubicBezTo>
                <a:cubicBezTo>
                  <a:pt x="506815" y="430475"/>
                  <a:pt x="507341" y="430766"/>
                  <a:pt x="507925" y="430999"/>
                </a:cubicBezTo>
                <a:cubicBezTo>
                  <a:pt x="509210" y="431699"/>
                  <a:pt x="510261" y="432224"/>
                  <a:pt x="510728" y="432573"/>
                </a:cubicBezTo>
                <a:cubicBezTo>
                  <a:pt x="518553" y="437238"/>
                  <a:pt x="524976" y="444234"/>
                  <a:pt x="528831" y="452630"/>
                </a:cubicBezTo>
                <a:lnTo>
                  <a:pt x="528831" y="452688"/>
                </a:lnTo>
                <a:cubicBezTo>
                  <a:pt x="530232" y="455720"/>
                  <a:pt x="531342" y="458985"/>
                  <a:pt x="532042" y="462308"/>
                </a:cubicBezTo>
                <a:cubicBezTo>
                  <a:pt x="538408" y="481607"/>
                  <a:pt x="552539" y="524694"/>
                  <a:pt x="558671" y="548307"/>
                </a:cubicBezTo>
                <a:cubicBezTo>
                  <a:pt x="559547" y="550697"/>
                  <a:pt x="560131" y="553204"/>
                  <a:pt x="560539" y="555828"/>
                </a:cubicBezTo>
                <a:cubicBezTo>
                  <a:pt x="560831" y="558102"/>
                  <a:pt x="561065" y="560492"/>
                  <a:pt x="561065" y="562824"/>
                </a:cubicBezTo>
                <a:cubicBezTo>
                  <a:pt x="561065" y="588187"/>
                  <a:pt x="540510" y="608710"/>
                  <a:pt x="515166" y="608710"/>
                </a:cubicBezTo>
                <a:lnTo>
                  <a:pt x="471311" y="608710"/>
                </a:lnTo>
                <a:lnTo>
                  <a:pt x="283044" y="608710"/>
                </a:lnTo>
                <a:lnTo>
                  <a:pt x="280532" y="608710"/>
                </a:lnTo>
                <a:lnTo>
                  <a:pt x="278080" y="608710"/>
                </a:lnTo>
                <a:cubicBezTo>
                  <a:pt x="215305" y="608768"/>
                  <a:pt x="152529" y="608710"/>
                  <a:pt x="89812" y="608710"/>
                </a:cubicBezTo>
                <a:lnTo>
                  <a:pt x="45957" y="608710"/>
                </a:lnTo>
                <a:cubicBezTo>
                  <a:pt x="20555" y="608710"/>
                  <a:pt x="0" y="588187"/>
                  <a:pt x="0" y="562824"/>
                </a:cubicBezTo>
                <a:cubicBezTo>
                  <a:pt x="0" y="560492"/>
                  <a:pt x="175" y="558102"/>
                  <a:pt x="584" y="555828"/>
                </a:cubicBezTo>
                <a:cubicBezTo>
                  <a:pt x="934" y="553263"/>
                  <a:pt x="1577" y="550697"/>
                  <a:pt x="2453" y="548307"/>
                </a:cubicBezTo>
                <a:cubicBezTo>
                  <a:pt x="8584" y="524577"/>
                  <a:pt x="22657" y="481607"/>
                  <a:pt x="29081" y="462308"/>
                </a:cubicBezTo>
                <a:cubicBezTo>
                  <a:pt x="29782" y="458985"/>
                  <a:pt x="30833" y="455720"/>
                  <a:pt x="32234" y="452688"/>
                </a:cubicBezTo>
                <a:lnTo>
                  <a:pt x="32234" y="452630"/>
                </a:lnTo>
                <a:cubicBezTo>
                  <a:pt x="36147" y="444234"/>
                  <a:pt x="42512" y="437238"/>
                  <a:pt x="50395" y="432457"/>
                </a:cubicBezTo>
                <a:cubicBezTo>
                  <a:pt x="50863" y="432107"/>
                  <a:pt x="51855" y="431524"/>
                  <a:pt x="53198" y="430941"/>
                </a:cubicBezTo>
                <a:cubicBezTo>
                  <a:pt x="53724" y="430591"/>
                  <a:pt x="54308" y="430358"/>
                  <a:pt x="54833" y="430125"/>
                </a:cubicBezTo>
                <a:cubicBezTo>
                  <a:pt x="70308" y="422895"/>
                  <a:pt x="117901" y="403888"/>
                  <a:pt x="117901" y="403888"/>
                </a:cubicBezTo>
                <a:cubicBezTo>
                  <a:pt x="141726" y="393626"/>
                  <a:pt x="166311" y="384823"/>
                  <a:pt x="191479" y="375902"/>
                </a:cubicBezTo>
                <a:close/>
                <a:moveTo>
                  <a:pt x="277747" y="0"/>
                </a:moveTo>
                <a:lnTo>
                  <a:pt x="277980" y="0"/>
                </a:lnTo>
                <a:lnTo>
                  <a:pt x="278214" y="0"/>
                </a:lnTo>
                <a:lnTo>
                  <a:pt x="280491" y="0"/>
                </a:lnTo>
                <a:lnTo>
                  <a:pt x="282768" y="0"/>
                </a:lnTo>
                <a:lnTo>
                  <a:pt x="283001" y="0"/>
                </a:lnTo>
                <a:lnTo>
                  <a:pt x="283235" y="0"/>
                </a:lnTo>
                <a:cubicBezTo>
                  <a:pt x="348858" y="0"/>
                  <a:pt x="402105" y="53118"/>
                  <a:pt x="401988" y="118656"/>
                </a:cubicBezTo>
                <a:cubicBezTo>
                  <a:pt x="401988" y="125420"/>
                  <a:pt x="400470" y="154807"/>
                  <a:pt x="400470" y="162854"/>
                </a:cubicBezTo>
                <a:cubicBezTo>
                  <a:pt x="403331" y="163029"/>
                  <a:pt x="429954" y="156673"/>
                  <a:pt x="427093" y="188509"/>
                </a:cubicBezTo>
                <a:cubicBezTo>
                  <a:pt x="421021" y="256030"/>
                  <a:pt x="395215" y="242969"/>
                  <a:pt x="394456" y="242969"/>
                </a:cubicBezTo>
                <a:cubicBezTo>
                  <a:pt x="381670" y="283901"/>
                  <a:pt x="361820" y="309964"/>
                  <a:pt x="342436" y="326465"/>
                </a:cubicBezTo>
                <a:cubicBezTo>
                  <a:pt x="312485" y="351946"/>
                  <a:pt x="283468" y="354745"/>
                  <a:pt x="283001" y="354745"/>
                </a:cubicBezTo>
                <a:cubicBezTo>
                  <a:pt x="282125" y="354803"/>
                  <a:pt x="281250" y="354803"/>
                  <a:pt x="280491" y="354803"/>
                </a:cubicBezTo>
                <a:cubicBezTo>
                  <a:pt x="279615" y="354803"/>
                  <a:pt x="278856" y="354745"/>
                  <a:pt x="277980" y="354745"/>
                </a:cubicBezTo>
                <a:cubicBezTo>
                  <a:pt x="277455" y="354745"/>
                  <a:pt x="248263" y="351946"/>
                  <a:pt x="218136" y="326116"/>
                </a:cubicBezTo>
                <a:cubicBezTo>
                  <a:pt x="198811" y="309556"/>
                  <a:pt x="179136" y="283609"/>
                  <a:pt x="166467" y="242969"/>
                </a:cubicBezTo>
                <a:cubicBezTo>
                  <a:pt x="165649" y="242969"/>
                  <a:pt x="139902" y="256030"/>
                  <a:pt x="133830" y="188509"/>
                </a:cubicBezTo>
                <a:cubicBezTo>
                  <a:pt x="130969" y="156731"/>
                  <a:pt x="157592" y="163087"/>
                  <a:pt x="160453" y="162970"/>
                </a:cubicBezTo>
                <a:cubicBezTo>
                  <a:pt x="160453" y="154807"/>
                  <a:pt x="158877" y="125478"/>
                  <a:pt x="158877" y="118715"/>
                </a:cubicBezTo>
                <a:cubicBezTo>
                  <a:pt x="158877" y="53177"/>
                  <a:pt x="212123" y="0"/>
                  <a:pt x="27774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7" name="椭圆 46"/>
          <p:cNvSpPr/>
          <p:nvPr/>
        </p:nvSpPr>
        <p:spPr>
          <a:xfrm>
            <a:off x="5964781" y="4872798"/>
            <a:ext cx="280980" cy="259481"/>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8" name="椭圆 47"/>
          <p:cNvSpPr/>
          <p:nvPr/>
        </p:nvSpPr>
        <p:spPr>
          <a:xfrm>
            <a:off x="7921143" y="4862278"/>
            <a:ext cx="280980" cy="280521"/>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59" name="椭圆 48"/>
          <p:cNvSpPr/>
          <p:nvPr/>
        </p:nvSpPr>
        <p:spPr>
          <a:xfrm>
            <a:off x="9882053" y="4862048"/>
            <a:ext cx="271882" cy="280980"/>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1" name="文本框 60"/>
          <p:cNvSpPr txBox="1"/>
          <p:nvPr/>
        </p:nvSpPr>
        <p:spPr>
          <a:xfrm>
            <a:off x="800674" y="366347"/>
            <a:ext cx="3866450"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新市民群体现状分析</a:t>
            </a:r>
          </a:p>
        </p:txBody>
      </p:sp>
      <p:sp>
        <p:nvSpPr>
          <p:cNvPr id="63" name="平行四边形 62"/>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平行四边形 63"/>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3"/>
          <a:srcRect l="683" t="2848" r="15237" b="19742"/>
          <a:stretch>
            <a:fillRect/>
          </a:stretch>
        </p:blipFill>
        <p:spPr>
          <a:xfrm>
            <a:off x="1094740" y="1517650"/>
            <a:ext cx="4572635" cy="2586990"/>
          </a:xfrm>
          <a:prstGeom prst="rect">
            <a:avLst/>
          </a:prstGeom>
        </p:spPr>
      </p:pic>
      <p:pic>
        <p:nvPicPr>
          <p:cNvPr id="5" name="图片 4"/>
          <p:cNvPicPr>
            <a:picLocks noChangeAspect="1"/>
          </p:cNvPicPr>
          <p:nvPr/>
        </p:nvPicPr>
        <p:blipFill rotWithShape="1">
          <a:blip r:embed="rId4"/>
          <a:srcRect l="1733" t="720" r="10409" b="13679"/>
          <a:stretch>
            <a:fillRect/>
          </a:stretch>
        </p:blipFill>
        <p:spPr>
          <a:xfrm>
            <a:off x="6245860" y="2507615"/>
            <a:ext cx="5236210" cy="3066415"/>
          </a:xfrm>
          <a:prstGeom prst="rect">
            <a:avLst/>
          </a:prstGeom>
        </p:spPr>
      </p:pic>
      <p:pic>
        <p:nvPicPr>
          <p:cNvPr id="7" name="图片 6"/>
          <p:cNvPicPr>
            <a:picLocks noChangeAspect="1"/>
          </p:cNvPicPr>
          <p:nvPr/>
        </p:nvPicPr>
        <p:blipFill rotWithShape="1">
          <a:blip r:embed="rId5"/>
          <a:srcRect l="2679" t="4507" r="15070" b="23948"/>
          <a:stretch>
            <a:fillRect/>
          </a:stretch>
        </p:blipFill>
        <p:spPr>
          <a:xfrm>
            <a:off x="1094740" y="4380230"/>
            <a:ext cx="4533265" cy="2370455"/>
          </a:xfrm>
          <a:prstGeom prst="rect">
            <a:avLst/>
          </a:prstGeom>
        </p:spPr>
      </p:pic>
      <p:sp>
        <p:nvSpPr>
          <p:cNvPr id="2"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p:cTn id="17" dur="500" fill="hold"/>
                                        <p:tgtEl>
                                          <p:spTgt spid="57"/>
                                        </p:tgtEl>
                                        <p:attrNameLst>
                                          <p:attrName>ppt_w</p:attrName>
                                        </p:attrNameLst>
                                      </p:cBhvr>
                                      <p:tavLst>
                                        <p:tav tm="0">
                                          <p:val>
                                            <p:fltVal val="0"/>
                                          </p:val>
                                        </p:tav>
                                        <p:tav tm="100000">
                                          <p:val>
                                            <p:strVal val="#ppt_w"/>
                                          </p:val>
                                        </p:tav>
                                      </p:tavLst>
                                    </p:anim>
                                    <p:anim calcmode="lin" valueType="num">
                                      <p:cBhvr>
                                        <p:cTn id="18" dur="500" fill="hold"/>
                                        <p:tgtEl>
                                          <p:spTgt spid="57"/>
                                        </p:tgtEl>
                                        <p:attrNameLst>
                                          <p:attrName>ppt_h</p:attrName>
                                        </p:attrNameLst>
                                      </p:cBhvr>
                                      <p:tavLst>
                                        <p:tav tm="0">
                                          <p:val>
                                            <p:fltVal val="0"/>
                                          </p:val>
                                        </p:tav>
                                        <p:tav tm="100000">
                                          <p:val>
                                            <p:strVal val="#ppt_h"/>
                                          </p:val>
                                        </p:tav>
                                      </p:tavLst>
                                    </p:anim>
                                    <p:animEffect transition="in" filter="fade">
                                      <p:cBhvr>
                                        <p:cTn id="19" dur="500"/>
                                        <p:tgtEl>
                                          <p:spTgt spid="5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p:cTn id="22" dur="500" fill="hold"/>
                                        <p:tgtEl>
                                          <p:spTgt spid="58"/>
                                        </p:tgtEl>
                                        <p:attrNameLst>
                                          <p:attrName>ppt_w</p:attrName>
                                        </p:attrNameLst>
                                      </p:cBhvr>
                                      <p:tavLst>
                                        <p:tav tm="0">
                                          <p:val>
                                            <p:fltVal val="0"/>
                                          </p:val>
                                        </p:tav>
                                        <p:tav tm="100000">
                                          <p:val>
                                            <p:strVal val="#ppt_w"/>
                                          </p:val>
                                        </p:tav>
                                      </p:tavLst>
                                    </p:anim>
                                    <p:anim calcmode="lin" valueType="num">
                                      <p:cBhvr>
                                        <p:cTn id="23" dur="500" fill="hold"/>
                                        <p:tgtEl>
                                          <p:spTgt spid="58"/>
                                        </p:tgtEl>
                                        <p:attrNameLst>
                                          <p:attrName>ppt_h</p:attrName>
                                        </p:attrNameLst>
                                      </p:cBhvr>
                                      <p:tavLst>
                                        <p:tav tm="0">
                                          <p:val>
                                            <p:fltVal val="0"/>
                                          </p:val>
                                        </p:tav>
                                        <p:tav tm="100000">
                                          <p:val>
                                            <p:strVal val="#ppt_h"/>
                                          </p:val>
                                        </p:tav>
                                      </p:tavLst>
                                    </p:anim>
                                    <p:animEffect transition="in" filter="fade">
                                      <p:cBhvr>
                                        <p:cTn id="24" dur="500"/>
                                        <p:tgtEl>
                                          <p:spTgt spid="5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 calcmode="lin" valueType="num">
                                      <p:cBhvr>
                                        <p:cTn id="27" dur="500" fill="hold"/>
                                        <p:tgtEl>
                                          <p:spTgt spid="59"/>
                                        </p:tgtEl>
                                        <p:attrNameLst>
                                          <p:attrName>ppt_w</p:attrName>
                                        </p:attrNameLst>
                                      </p:cBhvr>
                                      <p:tavLst>
                                        <p:tav tm="0">
                                          <p:val>
                                            <p:fltVal val="0"/>
                                          </p:val>
                                        </p:tav>
                                        <p:tav tm="100000">
                                          <p:val>
                                            <p:strVal val="#ppt_w"/>
                                          </p:val>
                                        </p:tav>
                                      </p:tavLst>
                                    </p:anim>
                                    <p:anim calcmode="lin" valueType="num">
                                      <p:cBhvr>
                                        <p:cTn id="28" dur="500" fill="hold"/>
                                        <p:tgtEl>
                                          <p:spTgt spid="59"/>
                                        </p:tgtEl>
                                        <p:attrNameLst>
                                          <p:attrName>ppt_h</p:attrName>
                                        </p:attrNameLst>
                                      </p:cBhvr>
                                      <p:tavLst>
                                        <p:tav tm="0">
                                          <p:val>
                                            <p:fltVal val="0"/>
                                          </p:val>
                                        </p:tav>
                                        <p:tav tm="100000">
                                          <p:val>
                                            <p:strVal val="#ppt_h"/>
                                          </p:val>
                                        </p:tav>
                                      </p:tavLst>
                                    </p:anim>
                                    <p:animEffect transition="in" filter="fade">
                                      <p:cBhvr>
                                        <p:cTn id="29"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P spid="58" grpId="0" animBg="1"/>
      <p:bldP spid="5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80fb460-63b4-46cb-9e80-0c5ad132e310"/>
          <p:cNvGrpSpPr>
            <a:grpSpLocks noChangeAspect="1"/>
          </p:cNvGrpSpPr>
          <p:nvPr/>
        </p:nvGrpSpPr>
        <p:grpSpPr>
          <a:xfrm>
            <a:off x="352133" y="2006676"/>
            <a:ext cx="11533360" cy="2596381"/>
            <a:chOff x="594360" y="1648541"/>
            <a:chExt cx="7934164" cy="1786131"/>
          </a:xfrm>
        </p:grpSpPr>
        <p:sp>
          <p:nvSpPr>
            <p:cNvPr id="3" name="矩形 2"/>
            <p:cNvSpPr/>
            <p:nvPr/>
          </p:nvSpPr>
          <p:spPr>
            <a:xfrm>
              <a:off x="594360" y="3077483"/>
              <a:ext cx="1993391" cy="357189"/>
            </a:xfrm>
            <a:prstGeom prst="rect">
              <a:avLst/>
            </a:prstGeom>
            <a:solidFill>
              <a:schemeClr val="bg1">
                <a:lumMod val="95000"/>
              </a:schemeClr>
            </a:solidFill>
            <a:ln>
              <a:noFill/>
            </a:ln>
          </p:spPr>
          <p:txBody>
            <a:bodyPr anchor="ctr"/>
            <a:lstStyle/>
            <a:p>
              <a:pPr algn="ctr"/>
              <a:endParaRPr>
                <a:cs typeface="+mn-ea"/>
                <a:sym typeface="+mn-lt"/>
              </a:endParaRPr>
            </a:p>
          </p:txBody>
        </p:sp>
        <p:sp>
          <p:nvSpPr>
            <p:cNvPr id="4" name="矩形 3"/>
            <p:cNvSpPr/>
            <p:nvPr/>
          </p:nvSpPr>
          <p:spPr>
            <a:xfrm>
              <a:off x="594360" y="3077483"/>
              <a:ext cx="362852" cy="357189"/>
            </a:xfrm>
            <a:prstGeom prst="rect">
              <a:avLst/>
            </a:prstGeom>
            <a:solidFill>
              <a:schemeClr val="accent2"/>
            </a:solidFill>
            <a:ln>
              <a:noFill/>
            </a:ln>
          </p:spPr>
          <p:txBody>
            <a:bodyPr lIns="91425" tIns="45700" rIns="91425" bIns="45700" anchor="ctr" anchorCtr="0">
              <a:normAutofit/>
              <a:scene3d>
                <a:camera prst="orthographicFront"/>
                <a:lightRig rig="threePt" dir="t"/>
              </a:scene3d>
              <a:sp3d contourW="12700"/>
            </a:bodyPr>
            <a:lstStyle/>
            <a:p>
              <a:pPr marL="0" marR="0" lvl="0" indent="0" algn="ctr" rtl="0">
                <a:buNone/>
              </a:pPr>
              <a:r>
                <a:rPr lang="en-US" altLang="zh-CN" b="0" i="0" u="none" strike="noStrike" cap="none" baseline="0">
                  <a:solidFill>
                    <a:schemeClr val="lt1"/>
                  </a:solidFill>
                  <a:cs typeface="+mn-ea"/>
                  <a:sym typeface="+mn-lt"/>
                </a:rPr>
                <a:t>1</a:t>
              </a:r>
            </a:p>
          </p:txBody>
        </p:sp>
        <p:sp>
          <p:nvSpPr>
            <p:cNvPr id="5" name="矩形 4"/>
            <p:cNvSpPr/>
            <p:nvPr/>
          </p:nvSpPr>
          <p:spPr>
            <a:xfrm>
              <a:off x="2578933" y="2719382"/>
              <a:ext cx="1993391" cy="357189"/>
            </a:xfrm>
            <a:prstGeom prst="rect">
              <a:avLst/>
            </a:prstGeom>
            <a:solidFill>
              <a:schemeClr val="accent1">
                <a:lumMod val="20000"/>
                <a:lumOff val="80000"/>
              </a:schemeClr>
            </a:solidFill>
            <a:ln>
              <a:noFill/>
            </a:ln>
          </p:spPr>
          <p:txBody>
            <a:bodyPr anchor="ctr"/>
            <a:lstStyle/>
            <a:p>
              <a:pPr algn="ctr"/>
              <a:endParaRPr>
                <a:cs typeface="+mn-ea"/>
                <a:sym typeface="+mn-lt"/>
              </a:endParaRPr>
            </a:p>
          </p:txBody>
        </p:sp>
        <p:sp>
          <p:nvSpPr>
            <p:cNvPr id="6" name="矩形 5"/>
            <p:cNvSpPr/>
            <p:nvPr/>
          </p:nvSpPr>
          <p:spPr>
            <a:xfrm>
              <a:off x="2578933" y="2719382"/>
              <a:ext cx="362852" cy="357189"/>
            </a:xfrm>
            <a:prstGeom prst="rect">
              <a:avLst/>
            </a:prstGeom>
            <a:solidFill>
              <a:schemeClr val="accent1"/>
            </a:solidFill>
            <a:ln>
              <a:noFill/>
            </a:ln>
          </p:spPr>
          <p:txBody>
            <a:bodyPr lIns="91425" tIns="45700" rIns="91425" bIns="45700" anchor="ctr" anchorCtr="0">
              <a:normAutofit/>
              <a:scene3d>
                <a:camera prst="orthographicFront"/>
                <a:lightRig rig="threePt" dir="t"/>
              </a:scene3d>
              <a:sp3d contourW="12700"/>
            </a:bodyPr>
            <a:lstStyle/>
            <a:p>
              <a:pPr marL="0" marR="0" lvl="0" indent="0" algn="ctr" rtl="0">
                <a:buNone/>
              </a:pPr>
              <a:r>
                <a:rPr lang="en-US" altLang="zh-CN" b="0" i="0" u="none" strike="noStrike" cap="none" baseline="0" dirty="0">
                  <a:solidFill>
                    <a:schemeClr val="lt1"/>
                  </a:solidFill>
                  <a:cs typeface="+mn-ea"/>
                  <a:sym typeface="+mn-lt"/>
                </a:rPr>
                <a:t>2</a:t>
              </a:r>
            </a:p>
          </p:txBody>
        </p:sp>
        <p:sp>
          <p:nvSpPr>
            <p:cNvPr id="7" name="矩形 6"/>
            <p:cNvSpPr/>
            <p:nvPr/>
          </p:nvSpPr>
          <p:spPr>
            <a:xfrm>
              <a:off x="4563394" y="2362971"/>
              <a:ext cx="1993391" cy="357189"/>
            </a:xfrm>
            <a:prstGeom prst="rect">
              <a:avLst/>
            </a:prstGeom>
            <a:solidFill>
              <a:schemeClr val="bg1">
                <a:lumMod val="95000"/>
              </a:schemeClr>
            </a:solidFill>
            <a:ln>
              <a:noFill/>
            </a:ln>
          </p:spPr>
          <p:txBody>
            <a:bodyPr anchor="ctr"/>
            <a:lstStyle/>
            <a:p>
              <a:pPr algn="ctr"/>
              <a:endParaRPr>
                <a:cs typeface="+mn-ea"/>
                <a:sym typeface="+mn-lt"/>
              </a:endParaRPr>
            </a:p>
          </p:txBody>
        </p:sp>
        <p:sp>
          <p:nvSpPr>
            <p:cNvPr id="8" name="矩形 7"/>
            <p:cNvSpPr/>
            <p:nvPr/>
          </p:nvSpPr>
          <p:spPr>
            <a:xfrm>
              <a:off x="4563394" y="2362971"/>
              <a:ext cx="362852" cy="357189"/>
            </a:xfrm>
            <a:prstGeom prst="rect">
              <a:avLst/>
            </a:prstGeom>
            <a:solidFill>
              <a:schemeClr val="accent2"/>
            </a:solidFill>
            <a:ln>
              <a:noFill/>
            </a:ln>
          </p:spPr>
          <p:txBody>
            <a:bodyPr lIns="91425" tIns="45700" rIns="91425" bIns="45700" anchor="ctr" anchorCtr="0">
              <a:normAutofit/>
              <a:scene3d>
                <a:camera prst="orthographicFront"/>
                <a:lightRig rig="threePt" dir="t"/>
              </a:scene3d>
              <a:sp3d contourW="12700"/>
            </a:bodyPr>
            <a:lstStyle/>
            <a:p>
              <a:pPr marL="0" marR="0" lvl="0" indent="0" algn="ctr" rtl="0">
                <a:buNone/>
              </a:pPr>
              <a:r>
                <a:rPr lang="en-US" altLang="zh-CN" b="0" i="0" u="none" strike="noStrike" cap="none" baseline="0">
                  <a:solidFill>
                    <a:schemeClr val="lt1"/>
                  </a:solidFill>
                  <a:cs typeface="+mn-ea"/>
                  <a:sym typeface="+mn-lt"/>
                </a:rPr>
                <a:t>3</a:t>
              </a:r>
            </a:p>
          </p:txBody>
        </p:sp>
        <p:sp>
          <p:nvSpPr>
            <p:cNvPr id="9" name="矩形 8"/>
            <p:cNvSpPr/>
            <p:nvPr/>
          </p:nvSpPr>
          <p:spPr>
            <a:xfrm>
              <a:off x="6535133" y="2004821"/>
              <a:ext cx="1993391" cy="357189"/>
            </a:xfrm>
            <a:prstGeom prst="rect">
              <a:avLst/>
            </a:prstGeom>
            <a:solidFill>
              <a:schemeClr val="accent1">
                <a:lumMod val="20000"/>
                <a:lumOff val="80000"/>
              </a:schemeClr>
            </a:solidFill>
            <a:ln>
              <a:noFill/>
            </a:ln>
          </p:spPr>
          <p:txBody>
            <a:bodyPr anchor="ctr"/>
            <a:lstStyle/>
            <a:p>
              <a:pPr algn="ctr"/>
              <a:endParaRPr>
                <a:cs typeface="+mn-ea"/>
                <a:sym typeface="+mn-lt"/>
              </a:endParaRPr>
            </a:p>
          </p:txBody>
        </p:sp>
        <p:sp>
          <p:nvSpPr>
            <p:cNvPr id="10" name="矩形 9"/>
            <p:cNvSpPr/>
            <p:nvPr/>
          </p:nvSpPr>
          <p:spPr>
            <a:xfrm>
              <a:off x="6535133" y="2004821"/>
              <a:ext cx="362852" cy="357189"/>
            </a:xfrm>
            <a:prstGeom prst="rect">
              <a:avLst/>
            </a:prstGeom>
            <a:solidFill>
              <a:schemeClr val="accent1"/>
            </a:solidFill>
            <a:ln>
              <a:noFill/>
            </a:ln>
          </p:spPr>
          <p:txBody>
            <a:bodyPr lIns="91425" tIns="45700" rIns="91425" bIns="45700" anchor="ctr" anchorCtr="0">
              <a:normAutofit/>
              <a:scene3d>
                <a:camera prst="orthographicFront"/>
                <a:lightRig rig="threePt" dir="t"/>
              </a:scene3d>
              <a:sp3d contourW="12700"/>
            </a:bodyPr>
            <a:lstStyle/>
            <a:p>
              <a:pPr marL="0" marR="0" lvl="0" indent="0" algn="ctr" rtl="0">
                <a:buNone/>
              </a:pPr>
              <a:r>
                <a:rPr lang="en-US" altLang="zh-CN" b="0" i="0" u="none" strike="noStrike" cap="none" baseline="0">
                  <a:solidFill>
                    <a:schemeClr val="lt1"/>
                  </a:solidFill>
                  <a:cs typeface="+mn-ea"/>
                  <a:sym typeface="+mn-lt"/>
                </a:rPr>
                <a:t>4</a:t>
              </a:r>
            </a:p>
          </p:txBody>
        </p:sp>
        <p:sp>
          <p:nvSpPr>
            <p:cNvPr id="11" name="弧形 10"/>
            <p:cNvSpPr/>
            <p:nvPr/>
          </p:nvSpPr>
          <p:spPr>
            <a:xfrm>
              <a:off x="3989064" y="2030417"/>
              <a:ext cx="777881" cy="777881"/>
            </a:xfrm>
            <a:prstGeom prst="arc">
              <a:avLst>
                <a:gd name="adj1" fmla="val 8747624"/>
                <a:gd name="adj2" fmla="val 20533184"/>
              </a:avLst>
            </a:prstGeom>
            <a:noFill/>
            <a:ln w="9525" cap="flat" cmpd="sng">
              <a:solidFill>
                <a:schemeClr val="accent4"/>
              </a:solidFill>
              <a:prstDash val="dash"/>
              <a:round/>
              <a:headEnd type="none" w="med" len="med"/>
              <a:tailEnd type="triangle" w="lg" len="lg"/>
            </a:ln>
          </p:spPr>
          <p:txBody>
            <a:bodyPr anchor="ctr"/>
            <a:lstStyle/>
            <a:p>
              <a:pPr algn="ctr"/>
              <a:endParaRPr>
                <a:cs typeface="+mn-ea"/>
                <a:sym typeface="+mn-lt"/>
              </a:endParaRPr>
            </a:p>
          </p:txBody>
        </p:sp>
        <p:sp>
          <p:nvSpPr>
            <p:cNvPr id="12" name="弧形 11"/>
            <p:cNvSpPr/>
            <p:nvPr/>
          </p:nvSpPr>
          <p:spPr>
            <a:xfrm>
              <a:off x="5967410" y="1682758"/>
              <a:ext cx="777881" cy="777881"/>
            </a:xfrm>
            <a:prstGeom prst="arc">
              <a:avLst>
                <a:gd name="adj1" fmla="val 8747624"/>
                <a:gd name="adj2" fmla="val 20533184"/>
              </a:avLst>
            </a:prstGeom>
            <a:noFill/>
            <a:ln w="9525" cap="flat" cmpd="sng">
              <a:solidFill>
                <a:schemeClr val="accent4"/>
              </a:solidFill>
              <a:prstDash val="dash"/>
              <a:round/>
              <a:headEnd type="none" w="med" len="med"/>
              <a:tailEnd type="triangle" w="lg" len="lg"/>
            </a:ln>
          </p:spPr>
          <p:txBody>
            <a:bodyPr anchor="ctr"/>
            <a:lstStyle/>
            <a:p>
              <a:pPr algn="ctr"/>
              <a:endParaRPr>
                <a:cs typeface="+mn-ea"/>
                <a:sym typeface="+mn-lt"/>
              </a:endParaRPr>
            </a:p>
          </p:txBody>
        </p:sp>
        <p:sp>
          <p:nvSpPr>
            <p:cNvPr id="13" name="任意多边形: 形状 12"/>
            <p:cNvSpPr/>
            <p:nvPr/>
          </p:nvSpPr>
          <p:spPr>
            <a:xfrm>
              <a:off x="2129769" y="1648541"/>
              <a:ext cx="691271" cy="1319604"/>
            </a:xfrm>
            <a:custGeom>
              <a:avLst/>
              <a:gdLst/>
              <a:ahLst/>
              <a:cxnLst/>
              <a:rect l="0" t="0" r="0" b="0"/>
              <a:pathLst>
                <a:path w="120000" h="120000" extrusionOk="0">
                  <a:moveTo>
                    <a:pt x="57895" y="0"/>
                  </a:moveTo>
                  <a:cubicBezTo>
                    <a:pt x="48270" y="0"/>
                    <a:pt x="40468" y="4083"/>
                    <a:pt x="40468" y="9127"/>
                  </a:cubicBezTo>
                  <a:cubicBezTo>
                    <a:pt x="40468" y="14172"/>
                    <a:pt x="48270" y="18255"/>
                    <a:pt x="57895" y="18255"/>
                  </a:cubicBezTo>
                  <a:cubicBezTo>
                    <a:pt x="67520" y="18255"/>
                    <a:pt x="75317" y="14172"/>
                    <a:pt x="75317" y="9127"/>
                  </a:cubicBezTo>
                  <a:cubicBezTo>
                    <a:pt x="75317" y="4083"/>
                    <a:pt x="67520" y="0"/>
                    <a:pt x="57895" y="0"/>
                  </a:cubicBezTo>
                  <a:close/>
                  <a:moveTo>
                    <a:pt x="54674" y="21872"/>
                  </a:moveTo>
                  <a:cubicBezTo>
                    <a:pt x="48631" y="21827"/>
                    <a:pt x="46939" y="22483"/>
                    <a:pt x="46939" y="22483"/>
                  </a:cubicBezTo>
                  <a:lnTo>
                    <a:pt x="11187" y="34944"/>
                  </a:lnTo>
                  <a:cubicBezTo>
                    <a:pt x="10205" y="35166"/>
                    <a:pt x="9325" y="35477"/>
                    <a:pt x="8558" y="35861"/>
                  </a:cubicBezTo>
                  <a:cubicBezTo>
                    <a:pt x="7249" y="36527"/>
                    <a:pt x="6307" y="37411"/>
                    <a:pt x="6008" y="38427"/>
                  </a:cubicBezTo>
                  <a:lnTo>
                    <a:pt x="107" y="58561"/>
                  </a:lnTo>
                  <a:cubicBezTo>
                    <a:pt x="-626" y="61044"/>
                    <a:pt x="2606" y="63361"/>
                    <a:pt x="7351" y="63744"/>
                  </a:cubicBezTo>
                  <a:cubicBezTo>
                    <a:pt x="12090" y="64127"/>
                    <a:pt x="16541" y="62438"/>
                    <a:pt x="17275" y="59950"/>
                  </a:cubicBezTo>
                  <a:lnTo>
                    <a:pt x="21472" y="41494"/>
                  </a:lnTo>
                  <a:lnTo>
                    <a:pt x="42301" y="34038"/>
                  </a:lnTo>
                  <a:lnTo>
                    <a:pt x="42301" y="59588"/>
                  </a:lnTo>
                  <a:cubicBezTo>
                    <a:pt x="42301" y="59588"/>
                    <a:pt x="42172" y="60272"/>
                    <a:pt x="43046" y="60777"/>
                  </a:cubicBezTo>
                  <a:cubicBezTo>
                    <a:pt x="43813" y="61216"/>
                    <a:pt x="45957" y="61638"/>
                    <a:pt x="45963" y="61638"/>
                  </a:cubicBezTo>
                  <a:lnTo>
                    <a:pt x="43227" y="115450"/>
                  </a:lnTo>
                  <a:cubicBezTo>
                    <a:pt x="43227" y="117961"/>
                    <a:pt x="47114" y="120000"/>
                    <a:pt x="51915" y="120000"/>
                  </a:cubicBezTo>
                  <a:cubicBezTo>
                    <a:pt x="56716" y="120000"/>
                    <a:pt x="60603" y="117961"/>
                    <a:pt x="60603" y="115450"/>
                  </a:cubicBezTo>
                  <a:lnTo>
                    <a:pt x="63153" y="65272"/>
                  </a:lnTo>
                  <a:lnTo>
                    <a:pt x="98775" y="72738"/>
                  </a:lnTo>
                  <a:lnTo>
                    <a:pt x="97720" y="90444"/>
                  </a:lnTo>
                  <a:cubicBezTo>
                    <a:pt x="97720" y="92955"/>
                    <a:pt x="101607" y="94994"/>
                    <a:pt x="106403" y="94994"/>
                  </a:cubicBezTo>
                  <a:cubicBezTo>
                    <a:pt x="111204" y="94994"/>
                    <a:pt x="115091" y="92955"/>
                    <a:pt x="115091" y="90444"/>
                  </a:cubicBezTo>
                  <a:lnTo>
                    <a:pt x="115734" y="69961"/>
                  </a:lnTo>
                  <a:cubicBezTo>
                    <a:pt x="115734" y="68005"/>
                    <a:pt x="113387" y="66338"/>
                    <a:pt x="110093" y="65688"/>
                  </a:cubicBezTo>
                  <a:lnTo>
                    <a:pt x="77641" y="57816"/>
                  </a:lnTo>
                  <a:lnTo>
                    <a:pt x="76992" y="44138"/>
                  </a:lnTo>
                  <a:lnTo>
                    <a:pt x="107125" y="52783"/>
                  </a:lnTo>
                  <a:cubicBezTo>
                    <a:pt x="111334" y="53988"/>
                    <a:pt x="116631" y="53177"/>
                    <a:pt x="118933" y="50972"/>
                  </a:cubicBezTo>
                  <a:cubicBezTo>
                    <a:pt x="121235" y="48766"/>
                    <a:pt x="119689" y="46011"/>
                    <a:pt x="115480" y="44800"/>
                  </a:cubicBezTo>
                  <a:lnTo>
                    <a:pt x="79909" y="34605"/>
                  </a:lnTo>
                  <a:cubicBezTo>
                    <a:pt x="78820" y="34294"/>
                    <a:pt x="77523" y="34111"/>
                    <a:pt x="76631" y="33894"/>
                  </a:cubicBezTo>
                  <a:lnTo>
                    <a:pt x="76118" y="25872"/>
                  </a:lnTo>
                  <a:cubicBezTo>
                    <a:pt x="76118" y="25872"/>
                    <a:pt x="76016" y="23194"/>
                    <a:pt x="62279" y="22211"/>
                  </a:cubicBezTo>
                  <a:cubicBezTo>
                    <a:pt x="59193" y="21988"/>
                    <a:pt x="56688" y="21888"/>
                    <a:pt x="54674" y="21872"/>
                  </a:cubicBezTo>
                  <a:close/>
                </a:path>
              </a:pathLst>
            </a:custGeom>
            <a:solidFill>
              <a:schemeClr val="accent4"/>
            </a:solidFill>
            <a:ln>
              <a:noFill/>
            </a:ln>
          </p:spPr>
          <p:txBody>
            <a:bodyPr anchor="ctr"/>
            <a:lstStyle/>
            <a:p>
              <a:pPr algn="ctr"/>
              <a:endParaRPr>
                <a:cs typeface="+mn-ea"/>
                <a:sym typeface="+mn-lt"/>
              </a:endParaRPr>
            </a:p>
          </p:txBody>
        </p:sp>
      </p:grpSp>
      <p:sp>
        <p:nvSpPr>
          <p:cNvPr id="16" name="矩形 15"/>
          <p:cNvSpPr/>
          <p:nvPr/>
        </p:nvSpPr>
        <p:spPr>
          <a:xfrm>
            <a:off x="1035176" y="3935375"/>
            <a:ext cx="2511575" cy="8299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面临生活风险多</a:t>
            </a:r>
            <a:endPar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a:p>
            <a:pPr algn="just">
              <a:lnSpc>
                <a:spcPct val="12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普遍缺乏保险意识</a:t>
            </a:r>
          </a:p>
        </p:txBody>
      </p:sp>
      <p:sp>
        <p:nvSpPr>
          <p:cNvPr id="19" name="矩形 18"/>
          <p:cNvSpPr/>
          <p:nvPr/>
        </p:nvSpPr>
        <p:spPr>
          <a:xfrm>
            <a:off x="3832724" y="3375369"/>
            <a:ext cx="2511575" cy="829945"/>
          </a:xfrm>
          <a:prstGeom prst="rect">
            <a:avLst/>
          </a:prstGeom>
        </p:spPr>
        <p:txBody>
          <a:bodyPr wrap="square">
            <a:spAutoFit/>
            <a:scene3d>
              <a:camera prst="orthographicFront"/>
              <a:lightRig rig="threePt" dir="t"/>
            </a:scene3d>
            <a:sp3d contourW="12700"/>
          </a:bodyPr>
          <a:lstStyle/>
          <a:p>
            <a:pPr algn="just">
              <a:lnSpc>
                <a:spcPct val="120000"/>
              </a:lnSpc>
              <a:buClrTx/>
              <a:buSzTx/>
              <a:buNone/>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理财渠道分散</a:t>
            </a:r>
          </a:p>
          <a:p>
            <a:pPr algn="just">
              <a:lnSpc>
                <a:spcPct val="120000"/>
              </a:lnSpc>
              <a:buClrTx/>
              <a:buSzTx/>
              <a:buNone/>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融资条件受限多</a:t>
            </a:r>
          </a:p>
        </p:txBody>
      </p:sp>
      <p:sp>
        <p:nvSpPr>
          <p:cNvPr id="22" name="矩形 21"/>
          <p:cNvSpPr/>
          <p:nvPr/>
        </p:nvSpPr>
        <p:spPr>
          <a:xfrm>
            <a:off x="6731584" y="2851816"/>
            <a:ext cx="2511575" cy="829945"/>
          </a:xfrm>
          <a:prstGeom prst="rect">
            <a:avLst/>
          </a:prstGeom>
        </p:spPr>
        <p:txBody>
          <a:bodyPr wrap="square">
            <a:spAutoFit/>
            <a:scene3d>
              <a:camera prst="orthographicFront"/>
              <a:lightRig rig="threePt" dir="t"/>
            </a:scene3d>
            <a:sp3d contourW="12700"/>
          </a:bodyPr>
          <a:lstStyle/>
          <a:p>
            <a:pPr algn="just">
              <a:lnSpc>
                <a:spcPct val="120000"/>
              </a:lnSpc>
              <a:buClrTx/>
              <a:buSzTx/>
              <a:buNone/>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医疗资源紧张</a:t>
            </a:r>
          </a:p>
          <a:p>
            <a:pPr algn="just">
              <a:lnSpc>
                <a:spcPct val="120000"/>
              </a:lnSpc>
              <a:buClrTx/>
              <a:buSzTx/>
              <a:buNone/>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健康护理难题多</a:t>
            </a:r>
          </a:p>
        </p:txBody>
      </p:sp>
      <p:sp>
        <p:nvSpPr>
          <p:cNvPr id="25" name="矩形 24"/>
          <p:cNvSpPr/>
          <p:nvPr/>
        </p:nvSpPr>
        <p:spPr>
          <a:xfrm>
            <a:off x="9557204" y="2331846"/>
            <a:ext cx="2511575" cy="8299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养老需求差异大</a:t>
            </a:r>
          </a:p>
          <a:p>
            <a:pPr algn="just">
              <a:lnSpc>
                <a:spcPct val="12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规划行动尚不足</a:t>
            </a:r>
          </a:p>
        </p:txBody>
      </p:sp>
      <p:sp>
        <p:nvSpPr>
          <p:cNvPr id="24" name="文本框 23"/>
          <p:cNvSpPr txBox="1"/>
          <p:nvPr/>
        </p:nvSpPr>
        <p:spPr>
          <a:xfrm>
            <a:off x="804645" y="366347"/>
            <a:ext cx="5831428" cy="58477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微软雅黑" panose="020B0503020204020204" pitchFamily="34" charset="-122"/>
                <a:sym typeface="Arial" panose="020B0604020202020204" pitchFamily="34" charset="0"/>
              </a:rPr>
              <a:t>新市民群体金融服务需求痛点</a:t>
            </a:r>
          </a:p>
        </p:txBody>
      </p:sp>
      <p:sp>
        <p:nvSpPr>
          <p:cNvPr id="27" name="平行四边形 26"/>
          <p:cNvSpPr/>
          <p:nvPr/>
        </p:nvSpPr>
        <p:spPr>
          <a:xfrm>
            <a:off x="120316" y="349360"/>
            <a:ext cx="580400" cy="477562"/>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平行四边形 27"/>
          <p:cNvSpPr/>
          <p:nvPr/>
        </p:nvSpPr>
        <p:spPr>
          <a:xfrm>
            <a:off x="224246" y="473560"/>
            <a:ext cx="580400" cy="477562"/>
          </a:xfrm>
          <a:prstGeom prst="parallelogram">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697990" y="5107940"/>
            <a:ext cx="9375140" cy="1210945"/>
          </a:xfrm>
          <a:prstGeom prst="rect">
            <a:avLst/>
          </a:prstGeom>
          <a:noFill/>
        </p:spPr>
        <p:txBody>
          <a:bodyPr wrap="square">
            <a:spAutoFit/>
          </a:bodyPr>
          <a:lstStyle/>
          <a:p>
            <a:pPr indent="0">
              <a:lnSpc>
                <a:spcPct val="130000"/>
              </a:lnSpc>
              <a:spcBef>
                <a:spcPts val="0"/>
              </a:spcBef>
              <a:spcAft>
                <a:spcPts val="0"/>
              </a:spcAft>
              <a:buFont typeface="Arial" panose="020B0604020202020204" pitchFamily="34" charset="0"/>
              <a:buNone/>
            </a:pPr>
            <a:r>
              <a:rPr lang="en-US" sz="2800" b="1" dirty="0">
                <a:solidFill>
                  <a:srgbClr val="900000"/>
                </a:solidFill>
                <a:latin typeface="微软雅黑" panose="020B0503020204020204" pitchFamily="34" charset="-122"/>
                <a:ea typeface="微软雅黑" panose="020B0503020204020204" pitchFamily="34" charset="-122"/>
              </a:rPr>
              <a:t>——</a:t>
            </a:r>
            <a:r>
              <a:rPr sz="2800" b="1" dirty="0">
                <a:solidFill>
                  <a:srgbClr val="900000"/>
                </a:solidFill>
                <a:latin typeface="微软雅黑" panose="020B0503020204020204" pitchFamily="34" charset="-122"/>
                <a:ea typeface="微软雅黑" panose="020B0503020204020204" pitchFamily="34" charset="-122"/>
              </a:rPr>
              <a:t>新市民群体具有数量大、成长性强、金融服务需求大等特点，但在享有的金融服务方面，仍然存在较大的缺口</a:t>
            </a:r>
          </a:p>
        </p:txBody>
      </p:sp>
      <p:sp>
        <p:nvSpPr>
          <p:cNvPr id="14" name="矩形: 圆角 48"/>
          <p:cNvSpPr/>
          <p:nvPr/>
        </p:nvSpPr>
        <p:spPr>
          <a:xfrm>
            <a:off x="800735" y="1020445"/>
            <a:ext cx="11285220" cy="125730"/>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1000"/>
                                        <p:tgtEl>
                                          <p:spTgt spid="25"/>
                                        </p:tgtEl>
                                      </p:cBhvr>
                                    </p:animEffect>
                                    <p:anim calcmode="lin" valueType="num">
                                      <p:cBhvr>
                                        <p:cTn id="28" dur="1000" fill="hold"/>
                                        <p:tgtEl>
                                          <p:spTgt spid="25"/>
                                        </p:tgtEl>
                                        <p:attrNameLst>
                                          <p:attrName>ppt_x</p:attrName>
                                        </p:attrNameLst>
                                      </p:cBhvr>
                                      <p:tavLst>
                                        <p:tav tm="0">
                                          <p:val>
                                            <p:strVal val="#ppt_x"/>
                                          </p:val>
                                        </p:tav>
                                        <p:tav tm="100000">
                                          <p:val>
                                            <p:strVal val="#ppt_x"/>
                                          </p:val>
                                        </p:tav>
                                      </p:tavLst>
                                    </p:anim>
                                    <p:anim calcmode="lin" valueType="num">
                                      <p:cBhvr>
                                        <p:cTn id="2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9" grpId="0"/>
      <p:bldP spid="22" grpId="0"/>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1791" y="3694337"/>
            <a:ext cx="5018711" cy="706755"/>
          </a:xfrm>
          <a:prstGeom prst="rect">
            <a:avLst/>
          </a:prstGeom>
          <a:noFill/>
        </p:spPr>
        <p:txBody>
          <a:bodyPr wrap="square" rtlCol="0">
            <a:spAutoFit/>
          </a:bodyPr>
          <a:lstStyle/>
          <a:p>
            <a:r>
              <a:rPr lang="zh-CN" altLang="en-US" sz="4000" b="1" spc="500" dirty="0">
                <a:solidFill>
                  <a:srgbClr val="900000"/>
                </a:solidFill>
                <a:uFillTx/>
                <a:latin typeface="微软雅黑" panose="020B0503020204020204" pitchFamily="34" charset="-122"/>
                <a:ea typeface="微软雅黑" panose="020B0503020204020204" pitchFamily="34" charset="-122"/>
                <a:cs typeface="+mn-ea"/>
                <a:sym typeface="+mn-lt"/>
              </a:rPr>
              <a:t>基础金融服务</a:t>
            </a:r>
          </a:p>
        </p:txBody>
      </p:sp>
      <p:sp>
        <p:nvSpPr>
          <p:cNvPr id="6" name="矩形 5"/>
          <p:cNvSpPr/>
          <p:nvPr/>
        </p:nvSpPr>
        <p:spPr>
          <a:xfrm>
            <a:off x="364137" y="3716338"/>
            <a:ext cx="163764"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066944" y="3716338"/>
            <a:ext cx="6125056" cy="684977"/>
          </a:xfrm>
          <a:prstGeom prst="rect">
            <a:avLst/>
          </a:prstGeom>
          <a:gradFill flip="none" rotWithShape="1">
            <a:gsLst>
              <a:gs pos="0">
                <a:schemeClr val="accent1"/>
              </a:gs>
              <a:gs pos="100000">
                <a:schemeClr val="accent1">
                  <a:lumMod val="50000"/>
                </a:schemeClr>
              </a:gs>
            </a:gsLst>
            <a:lin ang="18900000" scaled="1"/>
            <a:tileRect/>
          </a:gradFill>
          <a:ln w="28575">
            <a:gradFill flip="none" rotWithShape="1">
              <a:gsLst>
                <a:gs pos="0">
                  <a:schemeClr val="accent1">
                    <a:lumMod val="75000"/>
                  </a:schemeClr>
                </a:gs>
                <a:gs pos="100000">
                  <a:schemeClr val="accent1"/>
                </a:gs>
              </a:gsLst>
              <a:lin ang="18900000" scaled="1"/>
              <a:tileRect/>
            </a:grad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914060" y="2513967"/>
            <a:ext cx="5018711" cy="1198880"/>
          </a:xfrm>
          <a:prstGeom prst="rect">
            <a:avLst/>
          </a:prstGeom>
          <a:noFill/>
        </p:spPr>
        <p:txBody>
          <a:bodyPr wrap="square" rtlCol="0">
            <a:spAutoFit/>
          </a:bodyPr>
          <a:lstStyle/>
          <a:p>
            <a:r>
              <a:rPr lang="en-US" altLang="zh-CN" sz="7200" b="1" dirty="0">
                <a:gradFill>
                  <a:gsLst>
                    <a:gs pos="0">
                      <a:schemeClr val="accent1"/>
                    </a:gs>
                    <a:gs pos="100000">
                      <a:schemeClr val="accent1">
                        <a:lumMod val="75000"/>
                      </a:schemeClr>
                    </a:gs>
                  </a:gsLst>
                  <a:lin ang="18900000" scaled="1"/>
                </a:gradFill>
                <a:cs typeface="+mn-ea"/>
                <a:sym typeface="+mn-lt"/>
              </a:rPr>
              <a:t>PART 02</a:t>
            </a:r>
            <a:endParaRPr lang="zh-CN" altLang="en-US" sz="7200" b="1" dirty="0">
              <a:gradFill>
                <a:gsLst>
                  <a:gs pos="0">
                    <a:schemeClr val="accent1"/>
                  </a:gs>
                  <a:gs pos="100000">
                    <a:schemeClr val="accent1">
                      <a:lumMod val="75000"/>
                    </a:schemeClr>
                  </a:gs>
                </a:gsLst>
                <a:lin ang="18900000" scaled="1"/>
              </a:gradFill>
              <a:cs typeface="+mn-ea"/>
              <a:sym typeface="+mn-lt"/>
            </a:endParaRPr>
          </a:p>
        </p:txBody>
      </p:sp>
      <p:pic>
        <p:nvPicPr>
          <p:cNvPr id="11" name="图片 10"/>
          <p:cNvPicPr>
            <a:picLocks noChangeAspect="1"/>
          </p:cNvPicPr>
          <p:nvPr/>
        </p:nvPicPr>
        <p:blipFill>
          <a:blip r:embed="rId3">
            <a:extLst>
              <a:ext uri="{BEBA8EAE-BF5A-486C-A8C5-ECC9F3942E4B}">
                <a14:imgProps xmlns:a14="http://schemas.microsoft.com/office/drawing/2010/main">
                  <a14:imgLayer r:embed="rId4">
                    <a14:imgEffect>
                      <a14:colorTemperature colorTemp="6400"/>
                    </a14:imgEffect>
                    <a14:imgEffect>
                      <a14:saturation sat="95000"/>
                    </a14:imgEffect>
                  </a14:imgLayer>
                </a14:imgProps>
              </a:ext>
              <a:ext uri="{28A0092B-C50C-407E-A947-70E740481C1C}">
                <a14:useLocalDpi xmlns:a14="http://schemas.microsoft.com/office/drawing/2010/main" val="0"/>
              </a:ext>
            </a:extLst>
          </a:blip>
          <a:stretch>
            <a:fillRect/>
          </a:stretch>
        </p:blipFill>
        <p:spPr>
          <a:xfrm>
            <a:off x="10523295" y="1389600"/>
            <a:ext cx="1668755" cy="222355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KSO_WPP_MARK_KEY" val="bbb8009f-7d84-442a-8786-047fef19509d"/>
  <p:tag name="COMMONDATA" val="eyJjb3VudCI6ODksImhkaWQiOiIzOTRkYTNkOGQyMzgyMzFiMzQ0NmUzZWFlNGY5NDcxZSIsInVzZXJDb3VudCI6NH0="/>
</p:tagLst>
</file>

<file path=ppt/tags/tag1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点击此处输入标题文本内容"/>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181269_4*l_h_a*1_3_1"/>
  <p:tag name="KSO_WM_TEMPLATE_CATEGORY" val="diagram"/>
  <p:tag name="KSO_WM_TEMPLATE_INDEX" val="20181269"/>
  <p:tag name="KSO_WM_UNIT_LAYERLEVEL" val="1_1_1"/>
  <p:tag name="KSO_WM_TAG_VERSION" val="1.0"/>
  <p:tag name="KSO_WM_BEAUTIFY_FLAG" val="#wm#"/>
  <p:tag name="KSO_WM_UNIT_TEXT_FILL_FORE_SCHEMECOLOR_INDEX_BRIGHTNESS" val="-0.5"/>
  <p:tag name="KSO_WM_UNIT_TEXT_FILL_FORE_SCHEMECOLOR_INDEX" val="14"/>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点击此处输入标题文本内容"/>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l_h_a"/>
  <p:tag name="KSO_WM_UNIT_INDEX" val="1_5_1"/>
  <p:tag name="KSO_WM_UNIT_ID" val="diagram20181269_4*l_h_a*1_5_1"/>
  <p:tag name="KSO_WM_TEMPLATE_CATEGORY" val="diagram"/>
  <p:tag name="KSO_WM_TEMPLATE_INDEX" val="20181269"/>
  <p:tag name="KSO_WM_UNIT_LAYERLEVEL" val="1_1_1"/>
  <p:tag name="KSO_WM_TAG_VERSION" val="1.0"/>
  <p:tag name="KSO_WM_BEAUTIFY_FLAG" val="#wm#"/>
  <p:tag name="KSO_WM_UNIT_TEXT_FILL_FORE_SCHEMECOLOR_INDEX_BRIGHTNESS" val="-0.5"/>
  <p:tag name="KSO_WM_UNIT_TEXT_FILL_FORE_SCHEMECOLOR_INDEX" val="14"/>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点击此处输入标题文本内容"/>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181269_4*l_h_a*1_4_1"/>
  <p:tag name="KSO_WM_TEMPLATE_CATEGORY" val="diagram"/>
  <p:tag name="KSO_WM_TEMPLATE_INDEX" val="20181269"/>
  <p:tag name="KSO_WM_UNIT_LAYERLEVEL" val="1_1_1"/>
  <p:tag name="KSO_WM_TAG_VERSION" val="1.0"/>
  <p:tag name="KSO_WM_BEAUTIFY_FLAG" val="#wm#"/>
  <p:tag name="KSO_WM_UNIT_TEXT_FILL_FORE_SCHEMECOLOR_INDEX_BRIGHTNESS" val="-0.5"/>
  <p:tag name="KSO_WM_UNIT_TEXT_FILL_FORE_SCHEMECOLOR_INDEX" val="14"/>
  <p:tag name="KSO_WM_UNIT_TEXT_FILL_TYPE" val="1"/>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6"/>
  <p:tag name="KSO_WM_UNIT_ID" val="diagram20181269_4*l_i*1_6"/>
  <p:tag name="KSO_WM_TEMPLATE_CATEGORY" val="diagram"/>
  <p:tag name="KSO_WM_TEMPLATE_INDEX" val="20181269"/>
  <p:tag name="KSO_WM_UNIT_LAYERLEVEL" val="1_1"/>
  <p:tag name="KSO_WM_TAG_VERSION" val="1.0"/>
  <p:tag name="KSO_WM_BEAUTIFY_FLAG" val="#wm#"/>
  <p:tag name="KSO_WM_UNIT_LINE_FORE_SCHEMECOLOR_INDEX_BRIGHTNESS" val="0"/>
  <p:tag name="KSO_WM_UNIT_LINE_FORE_SCHEMECOLOR_INDEX" val="5"/>
  <p:tag name="KSO_WM_UNIT_LINE_FILL_TYPE" val="2"/>
  <p:tag name="KSO_WM_UNIT_USESOURCEFORMAT_APPLY" val="1"/>
</p:tagLst>
</file>

<file path=ppt/tags/tag14.xml><?xml version="1.0" encoding="utf-8"?>
<p:tagLst xmlns:a="http://schemas.openxmlformats.org/drawingml/2006/main" xmlns:r="http://schemas.openxmlformats.org/officeDocument/2006/relationships" xmlns:p="http://schemas.openxmlformats.org/presentationml/2006/main">
  <p:tag name="KSO_WM_SLIDE_ITEM_CNT" val="4"/>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1_3"/>
  <p:tag name="KSO_WM_UNIT_ID" val="diagram20186217_1*l_h_i*1_1_3"/>
  <p:tag name="KSO_WM_UNIT_LAYERLEVEL" val="1_1_1"/>
  <p:tag name="KSO_WM_BEAUTIFY_FLAG" val="#wm#"/>
  <p:tag name="KSO_WM_TAG_VERSION" val="1.0"/>
  <p:tag name="KSO_WM_DIAGRAM_GROUP_CODE" val="l1-1"/>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1_2"/>
  <p:tag name="KSO_WM_UNIT_ID" val="diagram20186217_1*l_h_i*1_1_2"/>
  <p:tag name="KSO_WM_UNIT_LAYERLEVEL" val="1_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3"/>
  <p:tag name="KSO_WM_UNIT_ID" val="diagram20186217_1*l_i*1_3"/>
  <p:tag name="KSO_WM_UNIT_LAYERLEVEL" val="1_1"/>
  <p:tag name="KSO_WM_BEAUTIFY_FLAG" val="#wm#"/>
  <p:tag name="KSO_WM_TAG_VERSION" val="1.0"/>
  <p:tag name="KSO_WM_DIAGRAM_GROUP_CODE" val="l1-1"/>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4"/>
  <p:tag name="KSO_WM_UNIT_ID" val="diagram20186217_1*l_i*1_4"/>
  <p:tag name="KSO_WM_UNIT_LAYERLEVEL" val="1_1"/>
  <p:tag name="KSO_WM_BEAUTIFY_FLAG" val="#wm#"/>
  <p:tag name="KSO_WM_TAG_VERSION" val="1.0"/>
  <p:tag name="KSO_WM_DIAGRAM_GROUP_CODE" val="l1-1"/>
  <p:tag name="KSO_WM_UNIT_FILL_FORE_SCHEMECOLOR_INDEX_BRIGHTNESS" val="0"/>
  <p:tag name="KSO_WM_UNIT_FILL_FORE_SCHEMECOLOR_INDEX" val="6"/>
  <p:tag name="KSO_WM_UNIT_FILL_TYPE" val="1"/>
  <p:tag name="KSO_WM_UNIT_LINE_FORE_SCHEMECOLOR_INDEX_BRIGHTNESS" val="0"/>
  <p:tag name="KSO_WM_UNIT_LINE_FORE_SCHEMECOLOR_INDEX" val="6"/>
  <p:tag name="KSO_WM_UNIT_LINE_FILL_TYPE" val="2"/>
  <p:tag name="KSO_WM_UNIT_TEXT_FILL_FORE_SCHEMECOLOR_INDEX_BRIGHTNESS" val="0"/>
  <p:tag name="KSO_WM_UNIT_TEXT_FILL_FORE_SCHEMECOLOR_INDEX" val="13"/>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5"/>
  <p:tag name="KSO_WM_UNIT_ID" val="diagram20186217_1*l_i*1_5"/>
  <p:tag name="KSO_WM_UNIT_LAYERLEVEL" val="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SLIDE_ITEM_CNT" val="5"/>
</p:tagLst>
</file>

<file path=ppt/tags/tag2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2_2"/>
  <p:tag name="KSO_WM_UNIT_ID" val="diagram20186217_1*l_h_i*1_2_2"/>
  <p:tag name="KSO_WM_UNIT_LAYERLEVEL" val="1_1_1"/>
  <p:tag name="KSO_WM_BEAUTIFY_FLAG" val="#wm#"/>
  <p:tag name="KSO_WM_TAG_VERSION" val="1.0"/>
  <p:tag name="KSO_WM_DIAGRAM_GROUP_CODE" val="l1-1"/>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2_1"/>
  <p:tag name="KSO_WM_UNIT_ID" val="diagram20186217_1*l_h_i*1_2_1"/>
  <p:tag name="KSO_WM_UNIT_LAYERLEVEL" val="1_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3_3"/>
  <p:tag name="KSO_WM_UNIT_ID" val="diagram20186217_1*l_h_i*1_3_3"/>
  <p:tag name="KSO_WM_UNIT_LAYERLEVEL" val="1_1_1"/>
  <p:tag name="KSO_WM_BEAUTIFY_FLAG" val="#wm#"/>
  <p:tag name="KSO_WM_TAG_VERSION" val="1.0"/>
  <p:tag name="KSO_WM_DIAGRAM_GROUP_CODE" val="l1-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3_2"/>
  <p:tag name="KSO_WM_UNIT_ID" val="diagram20186217_1*l_h_i*1_3_2"/>
  <p:tag name="KSO_WM_UNIT_LAYERLEVEL" val="1_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4_3"/>
  <p:tag name="KSO_WM_UNIT_ID" val="diagram20186217_1*l_h_i*1_4_3"/>
  <p:tag name="KSO_WM_UNIT_LAYERLEVEL" val="1_1_1"/>
  <p:tag name="KSO_WM_BEAUTIFY_FLAG" val="#wm#"/>
  <p:tag name="KSO_WM_TAG_VERSION" val="1.0"/>
  <p:tag name="KSO_WM_DIAGRAM_GROUP_CODE" val="l1-1"/>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4_1"/>
  <p:tag name="KSO_WM_UNIT_ID" val="diagram20186217_1*l_h_i*1_4_1"/>
  <p:tag name="KSO_WM_UNIT_LAYERLEVEL" val="1_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12"/>
  <p:tag name="KSO_WM_UNIT_ID" val="diagram20186217_1*l_i*1_12"/>
  <p:tag name="KSO_WM_UNIT_LAYERLEVEL" val="1_1"/>
  <p:tag name="KSO_WM_BEAUTIFY_FLAG" val="#wm#"/>
  <p:tag name="KSO_WM_TAG_VERSION" val="1.0"/>
  <p:tag name="KSO_WM_DIAGRAM_GROUP_CODE" val="l1-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13"/>
  <p:tag name="KSO_WM_UNIT_ID" val="diagram20186217_1*l_i*1_13"/>
  <p:tag name="KSO_WM_UNIT_LAYERLEVEL" val="1_1"/>
  <p:tag name="KSO_WM_BEAUTIFY_FLAG" val="#wm#"/>
  <p:tag name="KSO_WM_TAG_VERSION" val="1.0"/>
  <p:tag name="KSO_WM_DIAGRAM_GROUP_CODE" val="l1-1"/>
  <p:tag name="KSO_WM_UNIT_FILL_FORE_SCHEMECOLOR_INDEX_BRIGHTNESS" val="0.3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i"/>
  <p:tag name="KSO_WM_UNIT_INDEX" val="1_14"/>
  <p:tag name="KSO_WM_UNIT_ID" val="diagram20186217_1*l_i*1_14"/>
  <p:tag name="KSO_WM_UNIT_LAYERLEVEL" val="1_1"/>
  <p:tag name="KSO_WM_BEAUTIFY_FLAG" val="#wm#"/>
  <p:tag name="KSO_WM_TAG_VERSION" val="1.0"/>
  <p:tag name="KSO_WM_DIAGRAM_GROUP_CODE" val="l1-1"/>
  <p:tag name="KSO_WM_UNIT_FILL_FORE_SCHEMECOLOR_INDEX_BRIGHTNESS" val="0.05"/>
  <p:tag name="KSO_WM_UNIT_FILL_FORE_SCHEMECOLOR_INDEX" val="13"/>
  <p:tag name="KSO_WM_UNIT_FILL_TYPE" val="1"/>
  <p:tag name="KSO_WM_UNIT_TEXT_FILL_FORE_SCHEMECOLOR_INDEX_BRIGHTNESS" val="0"/>
  <p:tag name="KSO_WM_UNIT_TEXT_FILL_FORE_SCHEMECOLOR_INDEX" val="13"/>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2_3"/>
  <p:tag name="KSO_WM_UNIT_ID" val="diagram20186217_1*l_h_i*1_2_3"/>
  <p:tag name="KSO_WM_UNIT_LAYERLEVEL" val="1_1_1"/>
  <p:tag name="KSO_WM_BEAUTIFY_FLAG" val="#wm#"/>
  <p:tag name="KSO_WM_TAG_VERSION" val="1.0"/>
  <p:tag name="KSO_WM_DIAGRAM_GROUP_CODE" val="l1-1"/>
  <p:tag name="KSO_WM_UNIT_LINE_FORE_SCHEMECOLOR_INDEX_BRIGHTNESS" val="0.5"/>
  <p:tag name="KSO_WM_UNIT_LINE_FORE_SCHEMECOLOR_INDEX" val="13"/>
  <p:tag name="KSO_WM_UNIT_LINE_FILL_TYPE" val="2"/>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181269_4*l_h_i*1_1_1"/>
  <p:tag name="KSO_WM_TEMPLATE_CATEGORY" val="diagram"/>
  <p:tag name="KSO_WM_TEMPLATE_INDEX" val="2018126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3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186217"/>
  <p:tag name="KSO_WM_UNIT_TYPE" val="l_h_i"/>
  <p:tag name="KSO_WM_UNIT_INDEX" val="1_1_1"/>
  <p:tag name="KSO_WM_UNIT_ID" val="diagram20186217_1*l_h_i*1_1_1"/>
  <p:tag name="KSO_WM_UNIT_LAYERLEVEL" val="1_1_1"/>
  <p:tag name="KSO_WM_BEAUTIFY_FLAG" val="#wm#"/>
  <p:tag name="KSO_WM_TAG_VERSION" val="1.0"/>
  <p:tag name="KSO_WM_DIAGRAM_GROUP_CODE" val="l1-1"/>
  <p:tag name="KSO_WM_UNIT_LINE_FORE_SCHEMECOLOR_INDEX_BRIGHTNESS" val="0.5"/>
  <p:tag name="KSO_WM_UNIT_LINE_FORE_SCHEMECOLOR_INDEX" val="13"/>
  <p:tag name="KSO_WM_UNIT_LINE_FILL_TYPE" val="2"/>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ISLIDE.DIAGRAM" val="561da485-97a0-4369-b821-32c0231f6c70"/>
</p:tagLst>
</file>

<file path=ppt/tags/tag32.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 name="ISPRING_PLAYER_PLAYLIST_ID" val="fc44c98e9fb55df0de39baf58361d1373052d439"/>
</p:tagLst>
</file>

<file path=ppt/tags/tag33.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 name="ISPRING_PLAYER_PLAYLIST_ID" val="fc44c98e9fb55df0de39baf58361d1373052d439"/>
</p:tagLst>
</file>

<file path=ppt/tags/tag34.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 name="ISPRING_PLAYER_PLAYLIST_ID" val="fc44c98e9fb55df0de39baf58361d1373052d439"/>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181269_4*l_h_i*1_2_1"/>
  <p:tag name="KSO_WM_TEMPLATE_CATEGORY" val="diagram"/>
  <p:tag name="KSO_WM_TEMPLATE_INDEX" val="2018126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181269_4*l_h_i*1_3_1"/>
  <p:tag name="KSO_WM_TEMPLATE_CATEGORY" val="diagram"/>
  <p:tag name="KSO_WM_TEMPLATE_INDEX" val="2018126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181269_4*l_h_i*1_4_1"/>
  <p:tag name="KSO_WM_TEMPLATE_CATEGORY" val="diagram"/>
  <p:tag name="KSO_WM_TEMPLATE_INDEX" val="2018126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1"/>
  <p:tag name="KSO_WM_UNIT_ID" val="diagram20181269_4*l_h_i*1_5_1"/>
  <p:tag name="KSO_WM_TEMPLATE_CATEGORY" val="diagram"/>
  <p:tag name="KSO_WM_TEMPLATE_INDEX" val="20181269"/>
  <p:tag name="KSO_WM_UNIT_LAYERLEVEL" val="1_1_1"/>
  <p:tag name="KSO_WM_TAG_VERSION" val="1.0"/>
  <p:tag name="KSO_WM_BEAUTIFY_FLAG" val="#wm#"/>
  <p:tag name="KSO_WM_UNIT_TEXT_FILL_FORE_SCHEMECOLOR_INDEX_BRIGHTNESS" val="0"/>
  <p:tag name="KSO_WM_UNIT_TEXT_FILL_FORE_SCHEMECOLOR_INDEX" val="5"/>
  <p:tag name="KSO_WM_UNIT_TEXT_FILL_TYPE" val="1"/>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点击此处输入标题文本内容"/>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181269_4*l_h_a*1_1_1"/>
  <p:tag name="KSO_WM_TEMPLATE_CATEGORY" val="diagram"/>
  <p:tag name="KSO_WM_TEMPLATE_INDEX" val="20181269"/>
  <p:tag name="KSO_WM_UNIT_LAYERLEVEL" val="1_1_1"/>
  <p:tag name="KSO_WM_TAG_VERSION" val="1.0"/>
  <p:tag name="KSO_WM_BEAUTIFY_FLAG" val="#wm#"/>
  <p:tag name="KSO_WM_UNIT_TEXT_FILL_FORE_SCHEMECOLOR_INDEX_BRIGHTNESS" val="-0.5"/>
  <p:tag name="KSO_WM_UNIT_TEXT_FILL_FORE_SCHEMECOLOR_INDEX" val="14"/>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点击此处输入标题文本内容"/>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181269_4*l_h_a*1_2_1"/>
  <p:tag name="KSO_WM_TEMPLATE_CATEGORY" val="diagram"/>
  <p:tag name="KSO_WM_TEMPLATE_INDEX" val="20181269"/>
  <p:tag name="KSO_WM_UNIT_LAYERLEVEL" val="1_1_1"/>
  <p:tag name="KSO_WM_TAG_VERSION" val="1.0"/>
  <p:tag name="KSO_WM_BEAUTIFY_FLAG" val="#wm#"/>
  <p:tag name="KSO_WM_UNIT_TEXT_FILL_FORE_SCHEMECOLOR_INDEX_BRIGHTNESS" val="-0.5"/>
  <p:tag name="KSO_WM_UNIT_TEXT_FILL_FORE_SCHEMECOLOR_INDEX" val="14"/>
  <p:tag name="KSO_WM_UNIT_TEXT_FILL_TYPE" val="1"/>
  <p:tag name="KSO_WM_UNIT_USESOURCEFORMAT_APPLY" val="1"/>
</p:tagLst>
</file>

<file path=ppt/theme/theme1.xml><?xml version="1.0" encoding="utf-8"?>
<a:theme xmlns:a="http://schemas.openxmlformats.org/drawingml/2006/main" name="包图主题2">
  <a:themeElements>
    <a:clrScheme name="自定义 10">
      <a:dk1>
        <a:sysClr val="windowText" lastClr="000000"/>
      </a:dk1>
      <a:lt1>
        <a:sysClr val="window" lastClr="FFFFFF"/>
      </a:lt1>
      <a:dk2>
        <a:srgbClr val="373545"/>
      </a:dk2>
      <a:lt2>
        <a:srgbClr val="CEDBE6"/>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C00000"/>
      </a:folHlink>
    </a:clrScheme>
    <a:fontScheme name="uq1mpa23">
      <a:majorFont>
        <a:latin typeface="Arial"/>
        <a:ea typeface="BigYoungBoldGB2.0"/>
        <a:cs typeface=""/>
      </a:majorFont>
      <a:minorFont>
        <a:latin typeface="Arial"/>
        <a:ea typeface="BigYoungBoldGB2.0"/>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0</TotalTime>
  <Words>3769</Words>
  <Application>Microsoft Office PowerPoint</Application>
  <PresentationFormat>宽屏</PresentationFormat>
  <Paragraphs>446</Paragraphs>
  <Slides>37</Slides>
  <Notes>33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37</vt:i4>
      </vt:variant>
    </vt:vector>
  </HeadingPairs>
  <TitlesOfParts>
    <vt:vector size="45" baseType="lpstr">
      <vt:lpstr>等线</vt:lpstr>
      <vt:lpstr>汉仪铸字美心体简</vt:lpstr>
      <vt:lpstr>迷你简水黑</vt:lpstr>
      <vt:lpstr>锐字逼格青春粗黑体简2.0</vt:lpstr>
      <vt:lpstr>微软雅黑</vt:lpstr>
      <vt:lpstr>微软雅黑 Light</vt:lpstr>
      <vt:lpstr>Arial</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贾 绍越</cp:lastModifiedBy>
  <cp:revision>219</cp:revision>
  <dcterms:created xsi:type="dcterms:W3CDTF">2017-08-18T03:02:00Z</dcterms:created>
  <dcterms:modified xsi:type="dcterms:W3CDTF">2022-11-14T11:55:41Z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2052-11.1.0.13607</vt:lpwstr>
  </property>
  <property fmtid="{D5CDD505-2E9C-101B-9397-08002B2CF9AE}" pid="3" name="KSOTemplateUUID">
    <vt:lpwstr>v1.0_mb_2bu00SLPhY579ii4QPiJcw==</vt:lpwstr>
  </property>
  <property fmtid="{D5CDD505-2E9C-101B-9397-08002B2CF9AE}" pid="4" name="ICV">
    <vt:lpwstr>404291D3F049475188912D3F36025B40</vt:lpwstr>
  </property>
</Properties>
</file>

<file path=docProps/thumbnail.jpeg>
</file>